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4" r:id="rId5"/>
    <p:sldId id="265" r:id="rId6"/>
    <p:sldId id="266"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4" autoAdjust="0"/>
    <p:restoredTop sz="94660"/>
  </p:normalViewPr>
  <p:slideViewPr>
    <p:cSldViewPr snapToGrid="0">
      <p:cViewPr varScale="1">
        <p:scale>
          <a:sx n="62" d="100"/>
          <a:sy n="62" d="100"/>
        </p:scale>
        <p:origin x="79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2/7/2017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rpus.byu.edu/no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illsandboon.co.uk/FreeReads/NewAndPopula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illian90.wordpress.com/2009/05/15/kate-clark-linguistics-of-bla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8300" y="1122363"/>
            <a:ext cx="9001462" cy="2387600"/>
          </a:xfrm>
        </p:spPr>
        <p:txBody>
          <a:bodyPr/>
          <a:lstStyle/>
          <a:p>
            <a:r>
              <a:rPr lang="en-GB" dirty="0" smtClean="0"/>
              <a:t>Language and the media</a:t>
            </a:r>
            <a:endParaRPr lang="en-GB" dirty="0"/>
          </a:p>
        </p:txBody>
      </p:sp>
      <p:sp>
        <p:nvSpPr>
          <p:cNvPr id="3" name="Subtitle 2"/>
          <p:cNvSpPr>
            <a:spLocks noGrp="1"/>
          </p:cNvSpPr>
          <p:nvPr>
            <p:ph type="subTitle" idx="1"/>
          </p:nvPr>
        </p:nvSpPr>
        <p:spPr/>
        <p:txBody>
          <a:bodyPr/>
          <a:lstStyle/>
          <a:p>
            <a:r>
              <a:rPr lang="en-GB" dirty="0" smtClean="0"/>
              <a:t>Linked to gender, power and technology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502" y="4429919"/>
            <a:ext cx="2962793" cy="2226187"/>
          </a:xfrm>
          <a:prstGeom prst="rect">
            <a:avLst/>
          </a:prstGeom>
        </p:spPr>
      </p:pic>
    </p:spTree>
    <p:extLst>
      <p:ext uri="{BB962C8B-B14F-4D97-AF65-F5344CB8AC3E}">
        <p14:creationId xmlns:p14="http://schemas.microsoft.com/office/powerpoint/2010/main" val="77345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and the Media and gender</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Create Spiral Team Up posters on the stereotypical representation of men and women. </a:t>
            </a:r>
          </a:p>
          <a:p>
            <a:r>
              <a:rPr lang="en-GB" dirty="0" smtClean="0"/>
              <a:t>What are their stereotypes?</a:t>
            </a:r>
          </a:p>
          <a:p>
            <a:r>
              <a:rPr lang="en-GB" dirty="0" smtClean="0"/>
              <a:t>Use the following corpus to search gendered terms i.e. ‘man’ vs. ‘woman’</a:t>
            </a:r>
          </a:p>
          <a:p>
            <a:r>
              <a:rPr lang="en-GB" dirty="0">
                <a:hlinkClick r:id="rId2"/>
              </a:rPr>
              <a:t>http://corpus.byu.edu/now</a:t>
            </a:r>
            <a:r>
              <a:rPr lang="en-GB" dirty="0" smtClean="0">
                <a:hlinkClick r:id="rId2"/>
              </a:rPr>
              <a:t>/</a:t>
            </a:r>
            <a:endParaRPr lang="en-GB" dirty="0" smtClean="0"/>
          </a:p>
          <a:p>
            <a:r>
              <a:rPr lang="en-GB" dirty="0" smtClean="0"/>
              <a:t>What did you find?</a:t>
            </a:r>
          </a:p>
          <a:p>
            <a:r>
              <a:rPr lang="en-GB" dirty="0" smtClean="0"/>
              <a:t>Are men and women that different, is it a </a:t>
            </a:r>
          </a:p>
          <a:p>
            <a:pPr marL="0" indent="0">
              <a:buNone/>
            </a:pPr>
            <a:r>
              <a:rPr lang="en-GB" dirty="0" smtClean="0"/>
              <a:t>‘performance’ (Butler), or is it just stereotyping </a:t>
            </a:r>
          </a:p>
          <a:p>
            <a:pPr marL="0" indent="0">
              <a:buNone/>
            </a:pPr>
            <a:r>
              <a:rPr lang="en-GB" dirty="0" smtClean="0"/>
              <a:t>(Mills)? Is an ideology being promoted as common </a:t>
            </a:r>
          </a:p>
          <a:p>
            <a:pPr marL="0" indent="0">
              <a:buNone/>
            </a:pPr>
            <a:r>
              <a:rPr lang="en-GB" dirty="0" smtClean="0"/>
              <a:t>sense (‘naturalization’ – Fairclough)?</a:t>
            </a:r>
            <a:endParaRPr lang="en-GB" dirty="0"/>
          </a:p>
        </p:txBody>
      </p:sp>
      <p:pic>
        <p:nvPicPr>
          <p:cNvPr id="4" name="Picture 3"/>
          <p:cNvPicPr>
            <a:picLocks noChangeAspect="1"/>
          </p:cNvPicPr>
          <p:nvPr/>
        </p:nvPicPr>
        <p:blipFill>
          <a:blip r:embed="rId3"/>
          <a:stretch>
            <a:fillRect/>
          </a:stretch>
        </p:blipFill>
        <p:spPr>
          <a:xfrm>
            <a:off x="6502400" y="3867573"/>
            <a:ext cx="10820400" cy="3847253"/>
          </a:xfrm>
          <a:prstGeom prst="rect">
            <a:avLst/>
          </a:prstGeom>
        </p:spPr>
      </p:pic>
    </p:spTree>
    <p:extLst>
      <p:ext uri="{BB962C8B-B14F-4D97-AF65-F5344CB8AC3E}">
        <p14:creationId xmlns:p14="http://schemas.microsoft.com/office/powerpoint/2010/main" val="374835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Commutation Test</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www.millsandboon.co.uk/FreeReads/NewAndPopular</a:t>
            </a:r>
            <a:endParaRPr lang="en-GB" dirty="0" smtClean="0"/>
          </a:p>
          <a:p>
            <a:r>
              <a:rPr lang="en-GB" dirty="0" smtClean="0"/>
              <a:t>A commutation test involves changing a ‘sign’ to consider the usage of the original form. Start with Mills and Boon. Read the above extracts of stories and change the male and female pronouns to see whether there’s a difference.</a:t>
            </a:r>
          </a:p>
          <a:p>
            <a:r>
              <a:rPr lang="en-GB" dirty="0" smtClean="0"/>
              <a:t>Write an alternative romance story which avoids stereotypes.</a:t>
            </a:r>
            <a:endParaRPr lang="en-GB" dirty="0"/>
          </a:p>
        </p:txBody>
      </p:sp>
    </p:spTree>
    <p:extLst>
      <p:ext uri="{BB962C8B-B14F-4D97-AF65-F5344CB8AC3E}">
        <p14:creationId xmlns:p14="http://schemas.microsoft.com/office/powerpoint/2010/main" val="249443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Halliday’s ‘Ideational </a:t>
            </a:r>
            <a:r>
              <a:rPr lang="en-GB" dirty="0" err="1" smtClean="0"/>
              <a:t>Metafunction</a:t>
            </a:r>
            <a:r>
              <a:rPr lang="en-GB" dirty="0" smtClean="0"/>
              <a:t>’</a:t>
            </a:r>
            <a:endParaRPr lang="en-GB" dirty="0"/>
          </a:p>
        </p:txBody>
      </p:sp>
      <p:sp>
        <p:nvSpPr>
          <p:cNvPr id="3" name="Content Placeholder 2"/>
          <p:cNvSpPr>
            <a:spLocks noGrp="1"/>
          </p:cNvSpPr>
          <p:nvPr>
            <p:ph idx="1"/>
          </p:nvPr>
        </p:nvSpPr>
        <p:spPr/>
        <p:txBody>
          <a:bodyPr/>
          <a:lstStyle/>
          <a:p>
            <a:r>
              <a:rPr lang="en-GB" dirty="0" smtClean="0"/>
              <a:t>Halliday (1994) coined ‘Ideational </a:t>
            </a:r>
            <a:r>
              <a:rPr lang="en-GB" dirty="0" err="1" smtClean="0"/>
              <a:t>Metafunction</a:t>
            </a:r>
            <a:r>
              <a:rPr lang="en-GB" dirty="0" smtClean="0"/>
              <a:t>’ which can be used to assess representations. This works across Language in the Media but is particularly useful in terms of gender. It involves considering the following:</a:t>
            </a:r>
          </a:p>
          <a:p>
            <a:pPr lvl="1"/>
            <a:r>
              <a:rPr lang="en-GB" dirty="0" smtClean="0"/>
              <a:t>Processes i.e. verbs</a:t>
            </a:r>
          </a:p>
          <a:p>
            <a:pPr lvl="1"/>
            <a:r>
              <a:rPr lang="en-GB" dirty="0" smtClean="0"/>
              <a:t>Participants i.e. nouns</a:t>
            </a:r>
          </a:p>
          <a:p>
            <a:pPr lvl="1"/>
            <a:r>
              <a:rPr lang="en-GB" dirty="0" smtClean="0"/>
              <a:t>Circumstances i.e. adverbials</a:t>
            </a:r>
            <a:endParaRPr lang="en-GB" dirty="0"/>
          </a:p>
          <a:p>
            <a:pPr lvl="1"/>
            <a:endParaRPr lang="en-GB" dirty="0" smtClean="0"/>
          </a:p>
          <a:p>
            <a:pPr lvl="1"/>
            <a:r>
              <a:rPr lang="en-GB" dirty="0" smtClean="0"/>
              <a:t>Take a text which involves both men and women and have a go at an analysis, using the above.</a:t>
            </a:r>
          </a:p>
        </p:txBody>
      </p:sp>
    </p:spTree>
    <p:extLst>
      <p:ext uri="{BB962C8B-B14F-4D97-AF65-F5344CB8AC3E}">
        <p14:creationId xmlns:p14="http://schemas.microsoft.com/office/powerpoint/2010/main" val="200884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Clark (1992) – ‘The Linguistics of Blame’</a:t>
            </a:r>
            <a:endParaRPr lang="en-GB" dirty="0"/>
          </a:p>
        </p:txBody>
      </p:sp>
      <p:sp>
        <p:nvSpPr>
          <p:cNvPr id="3" name="Content Placeholder 2"/>
          <p:cNvSpPr>
            <a:spLocks noGrp="1"/>
          </p:cNvSpPr>
          <p:nvPr>
            <p:ph idx="1"/>
          </p:nvPr>
        </p:nvSpPr>
        <p:spPr/>
        <p:txBody>
          <a:bodyPr>
            <a:normAutofit fontScale="77500" lnSpcReduction="20000"/>
          </a:bodyPr>
          <a:lstStyle/>
          <a:p>
            <a:r>
              <a:rPr lang="en-GB" dirty="0">
                <a:hlinkClick r:id="rId2"/>
              </a:rPr>
              <a:t>https://</a:t>
            </a:r>
            <a:r>
              <a:rPr lang="en-GB" dirty="0" smtClean="0">
                <a:hlinkClick r:id="rId2"/>
              </a:rPr>
              <a:t>lillian90.wordpress.com/2009/05/15/kate-clark-linguistics-of-blame/</a:t>
            </a:r>
            <a:endParaRPr lang="en-GB" dirty="0" smtClean="0"/>
          </a:p>
          <a:p>
            <a:r>
              <a:rPr lang="en-GB" dirty="0" smtClean="0"/>
              <a:t>‘Referring </a:t>
            </a:r>
            <a:r>
              <a:rPr lang="en-GB" dirty="0"/>
              <a:t>to numerous reports of sexual assault as reported by The Sun, Clark shows how, by giving attackers and victims particular names, the newspaper influences the meaning and opinion of the report, giving the piece a certain bias. For example, when referring to the attacker The Sun either gave them ‘fiendish’ names (monster, beast, fiend </a:t>
            </a:r>
            <a:r>
              <a:rPr lang="en-GB" dirty="0" err="1"/>
              <a:t>etc</a:t>
            </a:r>
            <a:r>
              <a:rPr lang="en-GB" dirty="0"/>
              <a:t>) or ‘non-fiendish’ names (simply referring to them by their real name, occupation or even sympathetically). Also, the victims were always labelled rather than individualised. That is, they were given roles with varying degrees of culpability. Amongst other names the victims were called ‘wife’, ‘mother’, ‘daughter’, ‘schoolgirl’; and less sympathetically ‘call-girl’, ‘Lolita’ and ‘blonde divorcee’. Thus, by naming the victims The Sun was able to attach a certain amount of responsibility to the victim – a ‘vivacious blonde divorcee’ would appear to be more culpable, more responsible for the crime than a ‘housewife’ especially when the attacker was referred to in sympathetic terms</a:t>
            </a:r>
            <a:r>
              <a:rPr lang="en-GB" dirty="0" smtClean="0"/>
              <a:t>.’</a:t>
            </a:r>
          </a:p>
          <a:p>
            <a:r>
              <a:rPr lang="en-GB" smtClean="0"/>
              <a:t>This </a:t>
            </a:r>
            <a:r>
              <a:rPr lang="en-GB" dirty="0" smtClean="0"/>
              <a:t>links to Julia Stanley’s 1977 study on terms for promiscuous men </a:t>
            </a:r>
            <a:r>
              <a:rPr lang="en-GB" smtClean="0"/>
              <a:t>and </a:t>
            </a:r>
            <a:r>
              <a:rPr lang="en-GB" smtClean="0"/>
              <a:t>women.</a:t>
            </a:r>
            <a:endParaRPr lang="en-GB" dirty="0"/>
          </a:p>
        </p:txBody>
      </p:sp>
    </p:spTree>
    <p:extLst>
      <p:ext uri="{BB962C8B-B14F-4D97-AF65-F5344CB8AC3E}">
        <p14:creationId xmlns:p14="http://schemas.microsoft.com/office/powerpoint/2010/main" val="125714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the language itself sexist?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Saussure divided language into ‘langue’ (the language) and ‘parole’ (the use of the language).</a:t>
            </a:r>
          </a:p>
          <a:p>
            <a:r>
              <a:rPr lang="en-GB" dirty="0" smtClean="0"/>
              <a:t>There is clear evidence that parole can be sexist but is the language itself? Consider the following:</a:t>
            </a:r>
          </a:p>
          <a:p>
            <a:pPr lvl="1"/>
            <a:r>
              <a:rPr lang="en-GB" dirty="0" err="1" smtClean="0"/>
              <a:t>Markedness</a:t>
            </a:r>
            <a:endParaRPr lang="en-GB" dirty="0" smtClean="0"/>
          </a:p>
          <a:p>
            <a:pPr lvl="1"/>
            <a:r>
              <a:rPr lang="en-GB" dirty="0" smtClean="0"/>
              <a:t>The generic pronoun and use of ‘man’</a:t>
            </a:r>
          </a:p>
          <a:p>
            <a:pPr lvl="1"/>
            <a:r>
              <a:rPr lang="en-GB" dirty="0" smtClean="0"/>
              <a:t>Titles</a:t>
            </a:r>
          </a:p>
          <a:p>
            <a:pPr lvl="1"/>
            <a:r>
              <a:rPr lang="en-GB" dirty="0" smtClean="0"/>
              <a:t>Semantic derogation.</a:t>
            </a:r>
          </a:p>
          <a:p>
            <a:pPr lvl="1"/>
            <a:endParaRPr lang="en-GB" dirty="0"/>
          </a:p>
          <a:p>
            <a:pPr lvl="1"/>
            <a:r>
              <a:rPr lang="en-GB" dirty="0" smtClean="0"/>
              <a:t>Now apply your knowledge of gender and ideational </a:t>
            </a:r>
            <a:r>
              <a:rPr lang="en-GB" dirty="0" err="1" smtClean="0"/>
              <a:t>metafunction</a:t>
            </a:r>
            <a:r>
              <a:rPr lang="en-GB" dirty="0" smtClean="0"/>
              <a:t>, as well as Fairclough’s list of features, to a text. Start with the table and then create model paragraphs.</a:t>
            </a:r>
          </a:p>
        </p:txBody>
      </p:sp>
    </p:spTree>
    <p:extLst>
      <p:ext uri="{BB962C8B-B14F-4D97-AF65-F5344CB8AC3E}">
        <p14:creationId xmlns:p14="http://schemas.microsoft.com/office/powerpoint/2010/main" val="185514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Features to consider when analysing representation in the media</a:t>
            </a:r>
            <a:endParaRPr lang="en-GB" dirty="0"/>
          </a:p>
        </p:txBody>
      </p:sp>
      <p:sp>
        <p:nvSpPr>
          <p:cNvPr id="3" name="Content Placeholder 2"/>
          <p:cNvSpPr>
            <a:spLocks noGrp="1"/>
          </p:cNvSpPr>
          <p:nvPr>
            <p:ph idx="1"/>
          </p:nvPr>
        </p:nvSpPr>
        <p:spPr>
          <a:xfrm>
            <a:off x="913795" y="2096063"/>
            <a:ext cx="10353762" cy="4415947"/>
          </a:xfrm>
        </p:spPr>
        <p:txBody>
          <a:bodyPr>
            <a:normAutofit fontScale="92500" lnSpcReduction="10000"/>
          </a:bodyPr>
          <a:lstStyle/>
          <a:p>
            <a:r>
              <a:rPr lang="en-GB" dirty="0" smtClean="0"/>
              <a:t>Lexis and Semantics: </a:t>
            </a:r>
          </a:p>
          <a:p>
            <a:pPr lvl="1"/>
            <a:r>
              <a:rPr lang="en-GB" dirty="0" smtClean="0"/>
              <a:t>Euphemisms</a:t>
            </a:r>
          </a:p>
          <a:p>
            <a:pPr lvl="1"/>
            <a:r>
              <a:rPr lang="en-GB" dirty="0"/>
              <a:t>M</a:t>
            </a:r>
            <a:r>
              <a:rPr lang="en-GB" dirty="0" smtClean="0"/>
              <a:t>arkedly formal or informal words</a:t>
            </a:r>
          </a:p>
          <a:p>
            <a:pPr lvl="1"/>
            <a:r>
              <a:rPr lang="en-GB" dirty="0" smtClean="0"/>
              <a:t>Metaphors or other figurative language</a:t>
            </a:r>
          </a:p>
          <a:p>
            <a:r>
              <a:rPr lang="en-GB" dirty="0" smtClean="0"/>
              <a:t>Grammar: </a:t>
            </a:r>
          </a:p>
          <a:p>
            <a:pPr lvl="1"/>
            <a:r>
              <a:rPr lang="en-GB" dirty="0"/>
              <a:t>N</a:t>
            </a:r>
            <a:r>
              <a:rPr lang="en-GB" dirty="0" smtClean="0"/>
              <a:t>oun phrases</a:t>
            </a:r>
          </a:p>
          <a:p>
            <a:pPr lvl="1"/>
            <a:r>
              <a:rPr lang="en-GB" dirty="0" smtClean="0"/>
              <a:t>Verbs</a:t>
            </a:r>
          </a:p>
          <a:p>
            <a:pPr lvl="1"/>
            <a:r>
              <a:rPr lang="en-GB" dirty="0" smtClean="0"/>
              <a:t>Adverbials</a:t>
            </a:r>
          </a:p>
          <a:p>
            <a:pPr lvl="1"/>
            <a:r>
              <a:rPr lang="en-GB" dirty="0"/>
              <a:t>S</a:t>
            </a:r>
            <a:r>
              <a:rPr lang="en-GB" dirty="0" smtClean="0"/>
              <a:t>ubject and object positions (voice)</a:t>
            </a:r>
          </a:p>
          <a:p>
            <a:pPr lvl="1"/>
            <a:r>
              <a:rPr lang="en-GB" dirty="0" smtClean="0"/>
              <a:t>Pronouns</a:t>
            </a:r>
          </a:p>
          <a:p>
            <a:pPr lvl="1"/>
            <a:r>
              <a:rPr lang="en-GB" dirty="0" smtClean="0"/>
              <a:t>Conjunctions</a:t>
            </a:r>
          </a:p>
          <a:p>
            <a:pPr lvl="1"/>
            <a:r>
              <a:rPr lang="en-GB" dirty="0"/>
              <a:t>M</a:t>
            </a:r>
            <a:r>
              <a:rPr lang="en-GB" dirty="0" smtClean="0"/>
              <a:t>odals and imperatives.</a:t>
            </a:r>
          </a:p>
          <a:p>
            <a:endParaRPr lang="en-GB" dirty="0"/>
          </a:p>
        </p:txBody>
      </p:sp>
    </p:spTree>
    <p:extLst>
      <p:ext uri="{BB962C8B-B14F-4D97-AF65-F5344CB8AC3E}">
        <p14:creationId xmlns:p14="http://schemas.microsoft.com/office/powerpoint/2010/main" val="3980379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130</TotalTime>
  <Words>427</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Bookman Old Style</vt:lpstr>
      <vt:lpstr>Rockwell</vt:lpstr>
      <vt:lpstr>Damask</vt:lpstr>
      <vt:lpstr>Language and the media</vt:lpstr>
      <vt:lpstr>Language and the Media and gender</vt:lpstr>
      <vt:lpstr>Commutation Test</vt:lpstr>
      <vt:lpstr>Halliday’s ‘Ideational Metafunction’</vt:lpstr>
      <vt:lpstr>Clark (1992) – ‘The Linguistics of Blame’</vt:lpstr>
      <vt:lpstr>Is the language itself sexist?</vt:lpstr>
      <vt:lpstr>Some Features to consider when analysing representation in the media</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the media</dc:title>
  <dc:creator>Jennifer Hunter-Phillips</dc:creator>
  <cp:lastModifiedBy>Jennifer Hunter-Phillips</cp:lastModifiedBy>
  <cp:revision>28</cp:revision>
  <dcterms:created xsi:type="dcterms:W3CDTF">2017-01-04T13:52:29Z</dcterms:created>
  <dcterms:modified xsi:type="dcterms:W3CDTF">2017-02-07T12:54:40Z</dcterms:modified>
</cp:coreProperties>
</file>