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941731" cy="1645920"/>
          </a:xfrm>
        </p:spPr>
        <p:txBody>
          <a:bodyPr/>
          <a:lstStyle/>
          <a:p>
            <a:r>
              <a:rPr lang="en-GB" dirty="0" smtClean="0"/>
              <a:t>Powerful Discourses: Advertising &amp; Marketing</a:t>
            </a:r>
            <a:endParaRPr lang="en-GB" dirty="0"/>
          </a:p>
        </p:txBody>
      </p:sp>
      <p:pic>
        <p:nvPicPr>
          <p:cNvPr id="4" name="Content Placeholder 9" descr="Marketing Joke another.png"/>
          <p:cNvPicPr>
            <a:picLocks noChangeAspect="1"/>
          </p:cNvPicPr>
          <p:nvPr/>
        </p:nvPicPr>
        <p:blipFill>
          <a:blip r:embed="rId2" cstate="print"/>
          <a:srcRect r="33813"/>
          <a:stretch>
            <a:fillRect/>
          </a:stretch>
        </p:blipFill>
        <p:spPr>
          <a:xfrm>
            <a:off x="3987830" y="254083"/>
            <a:ext cx="4961079" cy="24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How is the language of marketing creative?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/>
          </a:p>
          <a:p>
            <a:r>
              <a:rPr lang="en-GB" b="1" dirty="0" smtClean="0"/>
              <a:t>Neologisms </a:t>
            </a:r>
            <a:r>
              <a:rPr lang="en-GB" dirty="0" smtClean="0"/>
              <a:t>(new words) are coined by </a:t>
            </a:r>
            <a:r>
              <a:rPr lang="en-GB" dirty="0" err="1" smtClean="0"/>
              <a:t>marketors</a:t>
            </a:r>
            <a:r>
              <a:rPr lang="en-GB" dirty="0" smtClean="0"/>
              <a:t> and companies in order to </a:t>
            </a:r>
            <a:r>
              <a:rPr lang="en-GB" b="1" dirty="0" smtClean="0"/>
              <a:t>label </a:t>
            </a:r>
            <a:r>
              <a:rPr lang="en-GB" dirty="0" smtClean="0"/>
              <a:t>or </a:t>
            </a:r>
            <a:r>
              <a:rPr lang="en-GB" b="1" dirty="0" smtClean="0"/>
              <a:t>categorise </a:t>
            </a:r>
            <a:r>
              <a:rPr lang="en-GB" dirty="0" smtClean="0"/>
              <a:t>a brand or product to stand out from the rest (e.g. the </a:t>
            </a:r>
            <a:r>
              <a:rPr lang="en-GB" b="1" dirty="0" smtClean="0"/>
              <a:t>compounding</a:t>
            </a:r>
            <a:r>
              <a:rPr lang="en-GB" dirty="0" smtClean="0"/>
              <a:t> ‘colourfast’ – a range of cosmetics which had a long-lasting effect without the need to reapply). Some neologisms have become </a:t>
            </a:r>
            <a:r>
              <a:rPr lang="en-GB" b="1" dirty="0" smtClean="0"/>
              <a:t>proprietary names </a:t>
            </a:r>
            <a:r>
              <a:rPr lang="en-GB" dirty="0" smtClean="0"/>
              <a:t>e.g. Hoover which we now use to refer to all vacuum cleaners i.e. you can put a complete financial value on a word</a:t>
            </a:r>
          </a:p>
          <a:p>
            <a:r>
              <a:rPr lang="en-GB" b="1" dirty="0" smtClean="0"/>
              <a:t>Unique selling point </a:t>
            </a:r>
            <a:r>
              <a:rPr lang="en-GB" dirty="0" smtClean="0"/>
              <a:t>(USP) – in order to place your company/product/service as different to others and as unique, the language you use to describe it has to be creative as well as persuasive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7329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5" y="450964"/>
            <a:ext cx="10965667" cy="1560716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Task: You have 2 minutes to come up with a 30 second pitch to market the room.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your pitch, you need to address:</a:t>
            </a:r>
          </a:p>
          <a:p>
            <a:r>
              <a:rPr lang="en-GB" dirty="0" smtClean="0"/>
              <a:t>The </a:t>
            </a:r>
            <a:r>
              <a:rPr lang="en-GB" b="1" dirty="0" smtClean="0"/>
              <a:t>function(s) </a:t>
            </a:r>
            <a:r>
              <a:rPr lang="en-GB" dirty="0" smtClean="0"/>
              <a:t>of the space</a:t>
            </a:r>
          </a:p>
          <a:p>
            <a:r>
              <a:rPr lang="en-GB" dirty="0" smtClean="0"/>
              <a:t>Outline the </a:t>
            </a:r>
            <a:r>
              <a:rPr lang="en-GB" b="1" dirty="0" smtClean="0"/>
              <a:t>target market</a:t>
            </a:r>
          </a:p>
          <a:p>
            <a:r>
              <a:rPr lang="en-GB" dirty="0" smtClean="0"/>
              <a:t>What your </a:t>
            </a:r>
            <a:r>
              <a:rPr lang="en-GB" b="1" dirty="0" smtClean="0"/>
              <a:t>unique selling point </a:t>
            </a:r>
            <a:r>
              <a:rPr lang="en-GB" dirty="0" smtClean="0"/>
              <a:t>of the space is</a:t>
            </a:r>
          </a:p>
          <a:p>
            <a:r>
              <a:rPr lang="en-GB" dirty="0" smtClean="0"/>
              <a:t>How you can </a:t>
            </a:r>
            <a:r>
              <a:rPr lang="en-GB" b="1" dirty="0" smtClean="0"/>
              <a:t>relate </a:t>
            </a:r>
            <a:r>
              <a:rPr lang="en-GB" dirty="0" smtClean="0"/>
              <a:t>to your </a:t>
            </a:r>
            <a:r>
              <a:rPr lang="en-GB" b="1" dirty="0" smtClean="0"/>
              <a:t>audience’s needs</a:t>
            </a:r>
          </a:p>
          <a:p>
            <a:endParaRPr lang="en-GB" b="1" dirty="0"/>
          </a:p>
          <a:p>
            <a:r>
              <a:rPr lang="en-GB" dirty="0" smtClean="0"/>
              <a:t>NB. Try to make sure that your language is creative, persuasive and powerful.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16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Distinctions of genre: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Advertisement </a:t>
            </a:r>
            <a:r>
              <a:rPr lang="en-GB" dirty="0" smtClean="0"/>
              <a:t>- </a:t>
            </a:r>
            <a:r>
              <a:rPr lang="en-GB" dirty="0"/>
              <a:t>a notice or announcement in a public medium promoting a product, service, or event or publicizing a job </a:t>
            </a:r>
            <a:r>
              <a:rPr lang="en-GB" dirty="0" smtClean="0"/>
              <a:t>vacancy</a:t>
            </a:r>
          </a:p>
          <a:p>
            <a:endParaRPr lang="en-GB" b="1" dirty="0"/>
          </a:p>
          <a:p>
            <a:r>
              <a:rPr lang="en-GB" b="1" dirty="0" smtClean="0"/>
              <a:t>Advertorial </a:t>
            </a:r>
            <a:r>
              <a:rPr lang="en-GB" dirty="0" smtClean="0"/>
              <a:t>- </a:t>
            </a:r>
            <a:r>
              <a:rPr lang="en-GB" dirty="0"/>
              <a:t>a newspaper or magazine advertisement giving information about a product in the style of an editorial or objective journalistic </a:t>
            </a:r>
            <a:r>
              <a:rPr lang="en-GB" dirty="0" smtClean="0"/>
              <a:t>article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742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Writing task: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Individually, create a new product for a particular industry. Consider </a:t>
            </a:r>
            <a:r>
              <a:rPr lang="en-GB" b="1" dirty="0" smtClean="0"/>
              <a:t>its unique selling point (USP), the product’s function</a:t>
            </a:r>
            <a:r>
              <a:rPr lang="en-GB" dirty="0" smtClean="0"/>
              <a:t> and your </a:t>
            </a:r>
            <a:r>
              <a:rPr lang="en-GB" b="1" dirty="0" smtClean="0"/>
              <a:t>target audience</a:t>
            </a:r>
            <a:r>
              <a:rPr lang="en-GB" dirty="0" smtClean="0"/>
              <a:t>. </a:t>
            </a:r>
          </a:p>
          <a:p>
            <a:r>
              <a:rPr lang="en-GB" dirty="0" smtClean="0"/>
              <a:t>In groups, vote on your favourite new product. </a:t>
            </a:r>
          </a:p>
          <a:p>
            <a:r>
              <a:rPr lang="en-GB" dirty="0" smtClean="0"/>
              <a:t>Write an </a:t>
            </a:r>
            <a:r>
              <a:rPr lang="en-GB" b="1" dirty="0" smtClean="0"/>
              <a:t>advertorial </a:t>
            </a:r>
            <a:r>
              <a:rPr lang="en-GB" dirty="0" smtClean="0"/>
              <a:t>for a particular </a:t>
            </a:r>
            <a:r>
              <a:rPr lang="en-GB" b="1" dirty="0" smtClean="0"/>
              <a:t>magazine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56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What’s the difference between marketing and advertising?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/>
          </a:p>
          <a:p>
            <a:r>
              <a:rPr lang="en-GB" b="1" dirty="0" smtClean="0"/>
              <a:t>Marketing</a:t>
            </a:r>
            <a:r>
              <a:rPr lang="en-GB" b="1" dirty="0"/>
              <a:t>: </a:t>
            </a:r>
            <a:r>
              <a:rPr lang="en-GB" dirty="0"/>
              <a:t>the action or business of promoting and selling products or services, including market research and advertising</a:t>
            </a:r>
          </a:p>
          <a:p>
            <a:r>
              <a:rPr lang="en-GB" b="1" dirty="0"/>
              <a:t>Advertising: </a:t>
            </a:r>
            <a:r>
              <a:rPr lang="en-GB" dirty="0"/>
              <a:t>the activity or profession of producing advertisements for commercial products or services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914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power of language: </a:t>
            </a:r>
            <a:br>
              <a:rPr lang="en-GB" b="1" dirty="0" smtClean="0"/>
            </a:br>
            <a:r>
              <a:rPr lang="en-GB" b="1" dirty="0" smtClean="0"/>
              <a:t>Dannon case study</a:t>
            </a:r>
            <a:endParaRPr lang="en-GB" b="1" dirty="0"/>
          </a:p>
        </p:txBody>
      </p:sp>
      <p:pic>
        <p:nvPicPr>
          <p:cNvPr id="4" name="Content Placeholder 3" descr="http://static1.businessinsider.com/image/4e42991eecad040662000037-400/activia-yogurt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560" y="2276872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23992" y="2420888"/>
            <a:ext cx="4464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itchFamily="34" charset="0"/>
                <a:cs typeface="Arial" pitchFamily="34" charset="0"/>
              </a:rPr>
              <a:t>Dannon's popular Activia brand yogurt lured consumers into paying more for its purported nutritional benefits when it was actually pretty much the same as every other kind of yogurt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4077072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class action settlement </a:t>
            </a:r>
            <a:r>
              <a:rPr lang="en-GB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2015 forced </a:t>
            </a:r>
            <a:r>
              <a:rPr lang="en-GB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Dannon to pay up to </a:t>
            </a:r>
          </a:p>
          <a:p>
            <a:r>
              <a:rPr lang="en-GB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$45 million in damages </a:t>
            </a:r>
          </a:p>
          <a:p>
            <a:r>
              <a:rPr lang="en-GB" i="1" dirty="0">
                <a:latin typeface="Arial" pitchFamily="34" charset="0"/>
                <a:cs typeface="Arial" pitchFamily="34" charset="0"/>
              </a:rPr>
              <a:t>Source: ABC News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84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power of language: </a:t>
            </a:r>
            <a:br>
              <a:rPr lang="en-GB" b="1" dirty="0" smtClean="0"/>
            </a:br>
            <a:r>
              <a:rPr lang="en-GB" b="1" dirty="0" smtClean="0"/>
              <a:t>New Balance case study</a:t>
            </a:r>
            <a:endParaRPr lang="en-GB" b="1" dirty="0"/>
          </a:p>
        </p:txBody>
      </p:sp>
      <p:pic>
        <p:nvPicPr>
          <p:cNvPr id="4" name="Content Placeholder 3" descr="http://static1.businessinsider.com/image/4e73b1386bb3f7972d00001b-400/new-balance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560" y="2157731"/>
            <a:ext cx="381000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168008" y="2276873"/>
            <a:ext cx="41044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itchFamily="34" charset="0"/>
                <a:cs typeface="Arial" pitchFamily="34" charset="0"/>
              </a:rPr>
              <a:t>A New Balance trainer that reportedly helped users burn calories were found out when studies did not find any boosted health benefits from wearing the shoe. </a:t>
            </a:r>
          </a:p>
          <a:p>
            <a:endParaRPr lang="en-GB" b="1" dirty="0">
              <a:latin typeface="Arial" pitchFamily="34" charset="0"/>
              <a:cs typeface="Arial" pitchFamily="34" charset="0"/>
            </a:endParaRPr>
          </a:p>
          <a:p>
            <a:r>
              <a:rPr lang="en-GB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Plaintiffs are seeking $5million in compensation.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5560" y="5661249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Company claims included hidden technology and calorie burning activators. </a:t>
            </a:r>
            <a:r>
              <a:rPr lang="en-GB" sz="1400" i="1" dirty="0"/>
              <a:t>Source: Reuters</a:t>
            </a:r>
          </a:p>
        </p:txBody>
      </p:sp>
    </p:spTree>
    <p:extLst>
      <p:ext uri="{BB962C8B-B14F-4D97-AF65-F5344CB8AC3E}">
        <p14:creationId xmlns:p14="http://schemas.microsoft.com/office/powerpoint/2010/main" val="25452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power of language: </a:t>
            </a:r>
            <a:br>
              <a:rPr lang="en-GB" b="1" dirty="0" smtClean="0"/>
            </a:br>
            <a:r>
              <a:rPr lang="en-GB" b="1" dirty="0" smtClean="0"/>
              <a:t>Wrigley’s case study</a:t>
            </a:r>
            <a:endParaRPr lang="en-GB" b="1" dirty="0"/>
          </a:p>
        </p:txBody>
      </p:sp>
      <p:pic>
        <p:nvPicPr>
          <p:cNvPr id="4" name="Content Placeholder 3" descr="http://static1.businessinsider.com/image/4e73b8bc69bedd3b4100004a-400/eclipse-gum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4649" y="2594147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807968" y="2132856"/>
            <a:ext cx="44644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itchFamily="34" charset="0"/>
                <a:cs typeface="Arial" pitchFamily="34" charset="0"/>
              </a:rPr>
              <a:t>Eclipse gum claimed that its new ingredient, magnolia bark extract, had germ-killing properties. </a:t>
            </a:r>
          </a:p>
          <a:p>
            <a:endParaRPr lang="en-GB" b="1" dirty="0">
              <a:latin typeface="Arial" pitchFamily="34" charset="0"/>
              <a:cs typeface="Arial" pitchFamily="34" charset="0"/>
            </a:endParaRPr>
          </a:p>
          <a:p>
            <a:r>
              <a:rPr lang="en-GB" b="1" dirty="0">
                <a:latin typeface="Arial" pitchFamily="34" charset="0"/>
                <a:cs typeface="Arial" pitchFamily="34" charset="0"/>
              </a:rPr>
              <a:t>Consumers sued Wrigley’s in 2009 when it was proved ads were misleading.</a:t>
            </a:r>
          </a:p>
          <a:p>
            <a:endParaRPr lang="en-GB" b="1" dirty="0">
              <a:latin typeface="Arial" pitchFamily="34" charset="0"/>
              <a:cs typeface="Arial" pitchFamily="34" charset="0"/>
            </a:endParaRPr>
          </a:p>
          <a:p>
            <a:r>
              <a:rPr lang="en-GB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 part of the settlement, Wrigley changed how it markets and labels its gum. It agreed to pay $6-7 million compensation. 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Source: Business Week</a:t>
            </a:r>
          </a:p>
        </p:txBody>
      </p:sp>
    </p:spTree>
    <p:extLst>
      <p:ext uri="{BB962C8B-B14F-4D97-AF65-F5344CB8AC3E}">
        <p14:creationId xmlns:p14="http://schemas.microsoft.com/office/powerpoint/2010/main" val="126183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The power of language: Taco Bell’s case study </a:t>
            </a:r>
            <a:r>
              <a:rPr lang="en-GB" i="1" dirty="0" smtClean="0"/>
              <a:t>The one that got away!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Content Placeholder 3" descr="http://static1.businessinsider.com/image/4b950b207f8b9a086fc30100-400/taco-bells-seasoned-beef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560" y="2276872"/>
            <a:ext cx="381000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313488" y="2276873"/>
            <a:ext cx="417500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When consumers asked what was seasoning Taco Bell's seasoned beef, the company didn't know how to respond.</a:t>
            </a:r>
            <a:endParaRPr lang="en-GB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b="1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It was simply using oat filler!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b="1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franchise had been tricking its consumers into thinking its products were of a higher grade than they actually were.</a:t>
            </a:r>
            <a:endParaRPr lang="en-GB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71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Research task: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groups, try to find an example of a company who has been prosecuted against for </a:t>
            </a:r>
            <a:r>
              <a:rPr lang="en-GB" dirty="0" err="1" smtClean="0"/>
              <a:t>misselling</a:t>
            </a:r>
            <a:r>
              <a:rPr lang="en-GB" dirty="0" smtClean="0"/>
              <a:t> a product through the language that they’ve used. They can either have been found guilty or (perhaps more interestingly) got away with marketing the product in that way.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How does the language of marketing contain power?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endParaRPr lang="en-GB" b="1" dirty="0" smtClean="0"/>
          </a:p>
          <a:p>
            <a:pPr marL="457200" indent="-457200"/>
            <a:r>
              <a:rPr lang="en-GB" b="1" dirty="0" smtClean="0"/>
              <a:t>Persuasive </a:t>
            </a:r>
            <a:r>
              <a:rPr lang="en-GB" b="1" dirty="0"/>
              <a:t>language: adjectives</a:t>
            </a:r>
            <a:r>
              <a:rPr lang="en-GB" dirty="0"/>
              <a:t> (delicious), </a:t>
            </a:r>
            <a:r>
              <a:rPr lang="en-GB" b="1" dirty="0"/>
              <a:t>noun phrases </a:t>
            </a:r>
            <a:r>
              <a:rPr lang="en-GB" dirty="0"/>
              <a:t>(This magnificent, detached Georgian family home located on the prestigious St George’s Hill estate), </a:t>
            </a:r>
            <a:r>
              <a:rPr lang="en-GB" b="1" dirty="0"/>
              <a:t>personal pronouns </a:t>
            </a:r>
            <a:r>
              <a:rPr lang="en-GB" dirty="0"/>
              <a:t>(you), </a:t>
            </a:r>
            <a:r>
              <a:rPr lang="en-GB" b="1" dirty="0"/>
              <a:t>interrogatives </a:t>
            </a:r>
            <a:r>
              <a:rPr lang="en-GB" dirty="0"/>
              <a:t>(questions that will engage)</a:t>
            </a:r>
          </a:p>
          <a:p>
            <a:pPr marL="457200" indent="-457200"/>
            <a:r>
              <a:rPr lang="en-GB" b="1" dirty="0" smtClean="0"/>
              <a:t>Jargon</a:t>
            </a:r>
            <a:r>
              <a:rPr lang="en-GB" b="1" dirty="0"/>
              <a:t>: </a:t>
            </a:r>
            <a:r>
              <a:rPr lang="en-GB" dirty="0"/>
              <a:t>marketing jargon can be as </a:t>
            </a:r>
            <a:r>
              <a:rPr lang="en-GB" b="1" dirty="0"/>
              <a:t>exclusive </a:t>
            </a:r>
            <a:r>
              <a:rPr lang="en-GB" dirty="0"/>
              <a:t>as legal language. The use of </a:t>
            </a:r>
            <a:r>
              <a:rPr lang="en-GB" b="1" dirty="0"/>
              <a:t>abbreviations/acronyms </a:t>
            </a:r>
            <a:r>
              <a:rPr lang="en-GB" dirty="0"/>
              <a:t>(QR code, SWOT), </a:t>
            </a:r>
            <a:r>
              <a:rPr lang="en-GB" b="1" dirty="0"/>
              <a:t>buzz words </a:t>
            </a:r>
            <a:r>
              <a:rPr lang="en-GB" dirty="0"/>
              <a:t>(</a:t>
            </a:r>
            <a:r>
              <a:rPr lang="en-GB" dirty="0" err="1"/>
              <a:t>storyscaping</a:t>
            </a:r>
            <a:r>
              <a:rPr lang="en-GB" dirty="0"/>
              <a:t>, native advertising), </a:t>
            </a:r>
            <a:r>
              <a:rPr lang="en-GB" b="1" dirty="0"/>
              <a:t>collocation </a:t>
            </a:r>
            <a:r>
              <a:rPr lang="en-GB" dirty="0"/>
              <a:t>(call to action)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23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Connected theories of Power: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Influential power </a:t>
            </a:r>
            <a:r>
              <a:rPr lang="en-GB" dirty="0" smtClean="0"/>
              <a:t>– persuasive power where the consumer has choice </a:t>
            </a:r>
          </a:p>
          <a:p>
            <a:r>
              <a:rPr lang="en-GB" b="1" dirty="0" smtClean="0"/>
              <a:t>Power within discourse </a:t>
            </a:r>
            <a:r>
              <a:rPr lang="en-GB" dirty="0" smtClean="0"/>
              <a:t>– language features in a text that convey power (Norman Fairclough)</a:t>
            </a:r>
          </a:p>
          <a:p>
            <a:r>
              <a:rPr lang="en-GB" b="1" dirty="0" smtClean="0"/>
              <a:t>Power behind discourse </a:t>
            </a:r>
            <a:r>
              <a:rPr lang="en-GB" dirty="0" smtClean="0"/>
              <a:t>– the status/power of the author of the text (Norman Fairclough) </a:t>
            </a:r>
          </a:p>
          <a:p>
            <a:r>
              <a:rPr lang="en-GB" b="1" dirty="0" smtClean="0"/>
              <a:t>Synthetic personalisation </a:t>
            </a:r>
            <a:r>
              <a:rPr lang="en-GB" dirty="0" smtClean="0"/>
              <a:t>- </a:t>
            </a:r>
            <a:r>
              <a:rPr lang="en-GB" dirty="0"/>
              <a:t>gives an audience, who are treated </a:t>
            </a:r>
            <a:r>
              <a:rPr lang="en-GB" dirty="0" err="1"/>
              <a:t>en</a:t>
            </a:r>
            <a:r>
              <a:rPr lang="en-GB" dirty="0"/>
              <a:t> masse, the impression of being considered as individuals. This is created through the use of </a:t>
            </a:r>
            <a:r>
              <a:rPr lang="en-GB" dirty="0" smtClean="0"/>
              <a:t>‘</a:t>
            </a:r>
            <a:r>
              <a:rPr lang="en-GB" b="1" dirty="0" smtClean="0"/>
              <a:t>you</a:t>
            </a:r>
            <a:r>
              <a:rPr lang="en-GB" dirty="0" smtClean="0"/>
              <a:t>’</a:t>
            </a:r>
            <a:r>
              <a:rPr lang="en-GB" b="1" dirty="0" smtClean="0"/>
              <a:t> </a:t>
            </a:r>
            <a:r>
              <a:rPr lang="en-GB" dirty="0"/>
              <a:t>as a second person pronoun</a:t>
            </a:r>
            <a:r>
              <a:rPr lang="en-GB" dirty="0" smtClean="0"/>
              <a:t>. (Norman Fairclough)</a:t>
            </a:r>
            <a:endParaRPr lang="en-GB" dirty="0"/>
          </a:p>
          <a:p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54558" y="5454699"/>
            <a:ext cx="8783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Task: </a:t>
            </a:r>
            <a:r>
              <a:rPr lang="en-GB" sz="2400" dirty="0" smtClean="0"/>
              <a:t>Draw a picture symbolising one of the concepts above on your mini-whiteboards for your partner to work out.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8886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61</TotalTime>
  <Words>806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 Light</vt:lpstr>
      <vt:lpstr>Times New Roman</vt:lpstr>
      <vt:lpstr>Metropolitan</vt:lpstr>
      <vt:lpstr>Representation</vt:lpstr>
      <vt:lpstr>What’s the difference between marketing and advertising?</vt:lpstr>
      <vt:lpstr>The power of language:  Dannon case study</vt:lpstr>
      <vt:lpstr>The power of language:  New Balance case study</vt:lpstr>
      <vt:lpstr>The power of language:  Wrigley’s case study</vt:lpstr>
      <vt:lpstr> The power of language: Taco Bell’s case study The one that got away! </vt:lpstr>
      <vt:lpstr>Research task:</vt:lpstr>
      <vt:lpstr>How does the language of marketing contain power?</vt:lpstr>
      <vt:lpstr>Connected theories of Power:</vt:lpstr>
      <vt:lpstr>How is the language of marketing creative?</vt:lpstr>
      <vt:lpstr>Task: You have 2 minutes to come up with a 30 second pitch to market the room.</vt:lpstr>
      <vt:lpstr>Distinctions of genre:</vt:lpstr>
      <vt:lpstr>Writing task: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Representation</dc:title>
  <dc:creator>Adam Duce</dc:creator>
  <cp:lastModifiedBy>Adam Duce</cp:lastModifiedBy>
  <cp:revision>22</cp:revision>
  <dcterms:created xsi:type="dcterms:W3CDTF">2017-09-07T11:32:56Z</dcterms:created>
  <dcterms:modified xsi:type="dcterms:W3CDTF">2018-01-24T09:57:10Z</dcterms:modified>
</cp:coreProperties>
</file>