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70" r:id="rId3"/>
    <p:sldId id="272" r:id="rId4"/>
    <p:sldId id="273" r:id="rId5"/>
    <p:sldId id="274" r:id="rId6"/>
    <p:sldId id="276" r:id="rId7"/>
    <p:sldId id="277" r:id="rId8"/>
    <p:sldId id="278" r:id="rId9"/>
    <p:sldId id="275" r:id="rId10"/>
    <p:sldId id="258" r:id="rId11"/>
    <p:sldId id="263" r:id="rId12"/>
    <p:sldId id="264" r:id="rId13"/>
    <p:sldId id="265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8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FigureOut">
              <a:rPr lang="en-US" dirty="0"/>
              <a:t>2/6/2018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2/6/2018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iAusakvsFLQ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Representation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941731" cy="1645920"/>
          </a:xfrm>
        </p:spPr>
        <p:txBody>
          <a:bodyPr/>
          <a:lstStyle/>
          <a:p>
            <a:r>
              <a:rPr lang="en-GB" dirty="0" smtClean="0"/>
              <a:t>Powerful Discourses: Speeches &amp; Rhetoric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7595" y="400836"/>
            <a:ext cx="4214733" cy="230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3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Chocolate Biscuit speech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 smtClean="0"/>
          </a:p>
          <a:p>
            <a:r>
              <a:rPr lang="en-GB" b="1" dirty="0" smtClean="0"/>
              <a:t>Listen </a:t>
            </a:r>
            <a:r>
              <a:rPr lang="en-GB" dirty="0" smtClean="0"/>
              <a:t>to the ‘chocolate biscuit’ speech and note down the language features that you hear being used. </a:t>
            </a:r>
          </a:p>
          <a:p>
            <a:r>
              <a:rPr lang="en-GB" u="sng" dirty="0">
                <a:hlinkClick r:id="rId2"/>
              </a:rPr>
              <a:t>https://www.youtube.com/watch?v=iAusakvsFLQ</a:t>
            </a:r>
            <a:endParaRPr lang="en-GB" dirty="0"/>
          </a:p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1470" y="3218361"/>
            <a:ext cx="2653808" cy="233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149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Speech comparison: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Now compare the </a:t>
            </a:r>
            <a:r>
              <a:rPr lang="en-GB" b="1" dirty="0" smtClean="0"/>
              <a:t>chocolate biscuit speech </a:t>
            </a:r>
            <a:r>
              <a:rPr lang="en-GB" dirty="0" smtClean="0"/>
              <a:t>with the </a:t>
            </a:r>
            <a:r>
              <a:rPr lang="en-GB" b="1" dirty="0" smtClean="0"/>
              <a:t>Emmeline Pankhurst speech </a:t>
            </a:r>
            <a:r>
              <a:rPr lang="en-GB" dirty="0" smtClean="0"/>
              <a:t>to identify which key </a:t>
            </a:r>
            <a:r>
              <a:rPr lang="en-GB" b="1" dirty="0" smtClean="0"/>
              <a:t>language features </a:t>
            </a:r>
            <a:r>
              <a:rPr lang="en-GB" dirty="0" smtClean="0"/>
              <a:t>are used.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80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Rhetorical Schemes: (syntax)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Anaphora </a:t>
            </a:r>
            <a:r>
              <a:rPr lang="en-GB" dirty="0" smtClean="0"/>
              <a:t>– repetition of words at the beginning of phrases/sentences e.g. I have a dream</a:t>
            </a:r>
          </a:p>
          <a:p>
            <a:pPr marL="0" indent="0">
              <a:buNone/>
            </a:pPr>
            <a:r>
              <a:rPr lang="en-GB" b="1" dirty="0" smtClean="0"/>
              <a:t>Antistrophe </a:t>
            </a:r>
            <a:r>
              <a:rPr lang="en-GB" dirty="0" smtClean="0"/>
              <a:t>– repetition of words at the end of phrases/sentences e.g. Selfishness is not living as one wishes to live. It is asking others to live as one wishes to live. </a:t>
            </a:r>
          </a:p>
          <a:p>
            <a:pPr marL="0" indent="0">
              <a:buNone/>
            </a:pPr>
            <a:r>
              <a:rPr lang="en-GB" b="1" dirty="0" err="1" smtClean="0"/>
              <a:t>Antimetabole</a:t>
            </a:r>
            <a:r>
              <a:rPr lang="en-GB" b="1" dirty="0" smtClean="0"/>
              <a:t> </a:t>
            </a:r>
            <a:r>
              <a:rPr lang="en-GB" dirty="0" smtClean="0"/>
              <a:t>– repetition in reverse order e.g. Terrorism is the war of the poor; war is the terrorism of the rich.</a:t>
            </a:r>
          </a:p>
          <a:p>
            <a:pPr marL="0" indent="0">
              <a:buNone/>
            </a:pPr>
            <a:r>
              <a:rPr lang="en-GB" b="1" dirty="0" smtClean="0"/>
              <a:t>Antithesis </a:t>
            </a:r>
            <a:r>
              <a:rPr lang="en-GB" dirty="0" smtClean="0"/>
              <a:t>– parallel phrases; one positive, one negative e.g. To err is human; to forgive divine </a:t>
            </a:r>
          </a:p>
          <a:p>
            <a:pPr marL="0" indent="0">
              <a:buNone/>
            </a:pPr>
            <a:r>
              <a:rPr lang="en-GB" b="1" dirty="0" smtClean="0"/>
              <a:t>Asyndeton </a:t>
            </a:r>
            <a:r>
              <a:rPr lang="en-GB" b="1" dirty="0" smtClean="0"/>
              <a:t>(</a:t>
            </a:r>
            <a:r>
              <a:rPr lang="en-GB" b="1" dirty="0" err="1" smtClean="0"/>
              <a:t>asyndetic</a:t>
            </a:r>
            <a:r>
              <a:rPr lang="en-GB" b="1" dirty="0" smtClean="0"/>
              <a:t> listing) </a:t>
            </a:r>
            <a:r>
              <a:rPr lang="en-GB" dirty="0" smtClean="0"/>
              <a:t>– avoidance of a conjunction when listing e.g. I came, I saw, I conquered </a:t>
            </a:r>
          </a:p>
          <a:p>
            <a:pPr marL="0" indent="0">
              <a:buNone/>
            </a:pPr>
            <a:r>
              <a:rPr lang="en-GB" b="1" dirty="0" smtClean="0"/>
              <a:t>Parallelism </a:t>
            </a:r>
            <a:r>
              <a:rPr lang="en-GB" dirty="0" smtClean="0"/>
              <a:t>– a repeated structure of phrases/clauses e.g. Like father, like son </a:t>
            </a:r>
          </a:p>
          <a:p>
            <a:pPr marL="0" indent="0">
              <a:buNone/>
            </a:pPr>
            <a:r>
              <a:rPr lang="en-GB" b="1" dirty="0" err="1" smtClean="0"/>
              <a:t>Polysyndeton</a:t>
            </a:r>
            <a:r>
              <a:rPr lang="en-GB" b="1" dirty="0" smtClean="0"/>
              <a:t> (syndetic listing) </a:t>
            </a:r>
            <a:r>
              <a:rPr lang="en-GB" dirty="0" smtClean="0"/>
              <a:t>– excessive use of conjunctions when listing e.g. Let the </a:t>
            </a:r>
            <a:r>
              <a:rPr lang="en-GB" dirty="0" err="1" smtClean="0"/>
              <a:t>whitefolks</a:t>
            </a:r>
            <a:r>
              <a:rPr lang="en-GB" dirty="0" smtClean="0"/>
              <a:t> have their money </a:t>
            </a:r>
            <a:r>
              <a:rPr lang="en-GB" b="1" dirty="0" smtClean="0"/>
              <a:t>and </a:t>
            </a:r>
            <a:r>
              <a:rPr lang="en-GB" dirty="0" smtClean="0"/>
              <a:t>power </a:t>
            </a:r>
            <a:r>
              <a:rPr lang="en-GB" b="1" dirty="0" smtClean="0"/>
              <a:t>and </a:t>
            </a:r>
            <a:r>
              <a:rPr lang="en-GB" dirty="0" smtClean="0"/>
              <a:t>segregation </a:t>
            </a:r>
            <a:r>
              <a:rPr lang="en-GB" b="1" dirty="0" smtClean="0"/>
              <a:t>and </a:t>
            </a:r>
            <a:r>
              <a:rPr lang="en-GB" dirty="0" smtClean="0"/>
              <a:t>sarcasm </a:t>
            </a:r>
            <a:r>
              <a:rPr lang="en-GB" b="1" dirty="0" smtClean="0"/>
              <a:t>and </a:t>
            </a:r>
            <a:r>
              <a:rPr lang="en-GB" dirty="0" smtClean="0"/>
              <a:t>big houses </a:t>
            </a:r>
            <a:r>
              <a:rPr lang="en-GB" b="1" dirty="0" smtClean="0"/>
              <a:t>and </a:t>
            </a:r>
            <a:r>
              <a:rPr lang="en-GB" dirty="0" smtClean="0"/>
              <a:t>schools </a:t>
            </a:r>
            <a:r>
              <a:rPr lang="en-GB" b="1" dirty="0" smtClean="0"/>
              <a:t>and </a:t>
            </a:r>
            <a:r>
              <a:rPr lang="en-GB" dirty="0" smtClean="0"/>
              <a:t>lawns like </a:t>
            </a:r>
            <a:r>
              <a:rPr lang="en-GB" dirty="0" smtClean="0"/>
              <a:t>carpets</a:t>
            </a:r>
          </a:p>
          <a:p>
            <a:pPr marL="0" indent="0">
              <a:buNone/>
            </a:pPr>
            <a:r>
              <a:rPr lang="en-GB" b="1" dirty="0" err="1" smtClean="0"/>
              <a:t>Quaestitio</a:t>
            </a:r>
            <a:r>
              <a:rPr lang="en-GB" b="1" dirty="0" smtClean="0"/>
              <a:t> </a:t>
            </a:r>
            <a:r>
              <a:rPr lang="en-GB" dirty="0" smtClean="0"/>
              <a:t>– a run of questions in succession e.g. When will they learn? When will they change?</a:t>
            </a: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291223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Rhetorical Tropes: (semantics)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 smtClean="0"/>
              <a:t>Antiphrasis </a:t>
            </a:r>
            <a:r>
              <a:rPr lang="en-GB" dirty="0" smtClean="0"/>
              <a:t>– using </a:t>
            </a:r>
            <a:r>
              <a:rPr lang="en-GB" dirty="0"/>
              <a:t>a word </a:t>
            </a:r>
            <a:r>
              <a:rPr lang="en-GB" dirty="0" smtClean="0"/>
              <a:t>with an </a:t>
            </a:r>
            <a:r>
              <a:rPr lang="en-GB" dirty="0"/>
              <a:t>opposite meaning e.g. The Chihuahua was named </a:t>
            </a:r>
            <a:r>
              <a:rPr lang="en-GB" dirty="0" smtClean="0"/>
              <a:t>Goliath</a:t>
            </a:r>
          </a:p>
          <a:p>
            <a:r>
              <a:rPr lang="en-GB" b="1" dirty="0" smtClean="0"/>
              <a:t>Antithesis – </a:t>
            </a:r>
            <a:r>
              <a:rPr lang="en-GB" dirty="0" smtClean="0"/>
              <a:t>two </a:t>
            </a:r>
            <a:r>
              <a:rPr lang="en-GB" dirty="0"/>
              <a:t>opposing ideas but with a connection e.g. That’s one small step for a man, one giant leap for mankind</a:t>
            </a:r>
            <a:r>
              <a:rPr lang="en-GB" dirty="0" smtClean="0"/>
              <a:t>’</a:t>
            </a:r>
          </a:p>
          <a:p>
            <a:r>
              <a:rPr lang="en-GB" b="1" dirty="0" smtClean="0"/>
              <a:t>Hyperbole </a:t>
            </a:r>
            <a:r>
              <a:rPr lang="en-GB" dirty="0" smtClean="0"/>
              <a:t>– an </a:t>
            </a:r>
            <a:r>
              <a:rPr lang="en-GB" dirty="0"/>
              <a:t>exaggeration e.g. I have done this a thousand </a:t>
            </a:r>
            <a:r>
              <a:rPr lang="en-GB" dirty="0" smtClean="0"/>
              <a:t>times</a:t>
            </a:r>
          </a:p>
          <a:p>
            <a:r>
              <a:rPr lang="en-GB" b="1" dirty="0" smtClean="0"/>
              <a:t>Litotes </a:t>
            </a:r>
            <a:r>
              <a:rPr lang="en-GB" dirty="0" smtClean="0"/>
              <a:t>– an </a:t>
            </a:r>
            <a:r>
              <a:rPr lang="en-GB" dirty="0"/>
              <a:t>understatement e.g. The terms are not disagreeable to </a:t>
            </a:r>
            <a:r>
              <a:rPr lang="en-GB" dirty="0" smtClean="0"/>
              <a:t>me</a:t>
            </a:r>
            <a:endParaRPr lang="en-GB" b="1" dirty="0" smtClean="0"/>
          </a:p>
          <a:p>
            <a:r>
              <a:rPr lang="en-GB" b="1" dirty="0" smtClean="0"/>
              <a:t>Oxymoron </a:t>
            </a:r>
            <a:r>
              <a:rPr lang="en-GB" dirty="0" smtClean="0"/>
              <a:t>– a </a:t>
            </a:r>
            <a:r>
              <a:rPr lang="en-GB" dirty="0"/>
              <a:t>two-word paradox e.g. </a:t>
            </a:r>
            <a:r>
              <a:rPr lang="en-GB" dirty="0" smtClean="0"/>
              <a:t>beautiful </a:t>
            </a:r>
            <a:r>
              <a:rPr lang="en-GB" dirty="0"/>
              <a:t>nightmare</a:t>
            </a:r>
          </a:p>
          <a:p>
            <a:endParaRPr lang="en-GB" dirty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8862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How and in what way are the author’s ideas conveyed in the text?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53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/>
              <a:t>Starter:</a:t>
            </a:r>
            <a:r>
              <a:rPr lang="en-GB" dirty="0" smtClean="0"/>
              <a:t> Write down 9 features of a speech on your whiteboards in 9 squares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27922" y="2286000"/>
            <a:ext cx="5144877" cy="35814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Bingo!</a:t>
            </a:r>
            <a:endParaRPr lang="en-GB" dirty="0"/>
          </a:p>
        </p:txBody>
      </p:sp>
      <p:sp>
        <p:nvSpPr>
          <p:cNvPr id="5" name="AutoShape 2" descr="Image result for bingo grid"/>
          <p:cNvSpPr>
            <a:spLocks noChangeAspect="1" noChangeArrowheads="1"/>
          </p:cNvSpPr>
          <p:nvPr/>
        </p:nvSpPr>
        <p:spPr bwMode="auto">
          <a:xfrm>
            <a:off x="2931825" y="3678390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2052" name="Picture 4" descr="Image result for bingo grid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245"/>
          <a:stretch/>
        </p:blipFill>
        <p:spPr bwMode="auto">
          <a:xfrm>
            <a:off x="1618982" y="2286000"/>
            <a:ext cx="3714750" cy="380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921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Persuasion: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“A symbolic process in which communicators try to convince other people to change their attitudes or behaviours regarding an issue through the transmission of a message in an atmosphere of free choice.” (</a:t>
            </a:r>
            <a:r>
              <a:rPr lang="en-GB" dirty="0" err="1" smtClean="0"/>
              <a:t>Perloff</a:t>
            </a:r>
            <a:r>
              <a:rPr lang="en-GB" dirty="0" smtClean="0"/>
              <a:t>, 2003).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777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3 Elements of Aristotelian Rhetoric: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1. Logos: </a:t>
            </a:r>
            <a:r>
              <a:rPr lang="en-GB" dirty="0" smtClean="0"/>
              <a:t>rational argument </a:t>
            </a:r>
          </a:p>
          <a:p>
            <a:r>
              <a:rPr lang="en-GB" b="1" dirty="0" smtClean="0"/>
              <a:t>2. Ethos: </a:t>
            </a:r>
            <a:r>
              <a:rPr lang="en-GB" dirty="0" smtClean="0"/>
              <a:t>appeals to character/status</a:t>
            </a:r>
          </a:p>
          <a:p>
            <a:r>
              <a:rPr lang="en-GB" b="1" dirty="0" smtClean="0"/>
              <a:t>3. Pathos: </a:t>
            </a:r>
            <a:r>
              <a:rPr lang="en-GB" dirty="0" smtClean="0"/>
              <a:t>appeals to emotions </a:t>
            </a:r>
            <a:endParaRPr lang="en-GB" b="1" dirty="0" smtClean="0"/>
          </a:p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5492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Properties of Rhetorical Discourse: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b="1" dirty="0" smtClean="0"/>
              <a:t>Persuasion </a:t>
            </a:r>
            <a:r>
              <a:rPr lang="en-GB" dirty="0" smtClean="0"/>
              <a:t>– the speaker/writer must engage with the recipient in such a way that they influence the outcome of these ‘decision-makers’</a:t>
            </a:r>
          </a:p>
          <a:p>
            <a:r>
              <a:rPr lang="en-GB" b="1" dirty="0" smtClean="0"/>
              <a:t>Narrative </a:t>
            </a:r>
            <a:r>
              <a:rPr lang="en-GB" dirty="0" smtClean="0"/>
              <a:t>– narrator selects, slants and styles past actions to meet present rhetorical goals; construction of a subjective </a:t>
            </a:r>
            <a:r>
              <a:rPr lang="en-GB" dirty="0" err="1" smtClean="0"/>
              <a:t>storyworld</a:t>
            </a:r>
            <a:r>
              <a:rPr lang="en-GB" dirty="0" smtClean="0"/>
              <a:t> while appearing to merely reconstruct the truth; construction of own measure of truth (verisimilitude) arrived at through narrative plausibility rather than scientific truth</a:t>
            </a:r>
          </a:p>
          <a:p>
            <a:r>
              <a:rPr lang="en-GB" b="1" dirty="0" smtClean="0"/>
              <a:t>Conflict </a:t>
            </a:r>
            <a:r>
              <a:rPr lang="en-GB" dirty="0" smtClean="0"/>
              <a:t>– presents a version of events which is in conflict with the opposing party</a:t>
            </a:r>
          </a:p>
          <a:p>
            <a:r>
              <a:rPr lang="en-GB" b="1" dirty="0" smtClean="0"/>
              <a:t>Evidence </a:t>
            </a:r>
            <a:r>
              <a:rPr lang="en-GB" dirty="0" smtClean="0"/>
              <a:t>– this permits the recipient to not only judge what they hear/read but how the text is spoken/written; consider contextual evidence of author </a:t>
            </a:r>
          </a:p>
          <a:p>
            <a:r>
              <a:rPr lang="en-GB" b="1" dirty="0" smtClean="0"/>
              <a:t>Regulation </a:t>
            </a:r>
            <a:r>
              <a:rPr lang="en-GB" dirty="0" smtClean="0"/>
              <a:t>– evidence needs to conform to rules/social norms so that the ‘game is played fairly’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4289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Rhetorical Strategies: Targeting 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</a:t>
            </a:r>
            <a:r>
              <a:rPr lang="en-GB" dirty="0" smtClean="0"/>
              <a:t>scribing negative identities; a deliberately face-threatening act. </a:t>
            </a:r>
          </a:p>
          <a:p>
            <a:pPr lvl="1"/>
            <a:r>
              <a:rPr lang="en-GB" dirty="0" err="1" smtClean="0"/>
              <a:t>Rhetors</a:t>
            </a:r>
            <a:r>
              <a:rPr lang="en-GB" dirty="0" smtClean="0"/>
              <a:t> can target people’s identities as </a:t>
            </a:r>
            <a:r>
              <a:rPr lang="en-GB" b="1" dirty="0" smtClean="0"/>
              <a:t>individuals </a:t>
            </a:r>
            <a:r>
              <a:rPr lang="en-GB" dirty="0" smtClean="0"/>
              <a:t>(e.g. </a:t>
            </a:r>
            <a:r>
              <a:rPr lang="en-GB" i="1" dirty="0" smtClean="0"/>
              <a:t>liar</a:t>
            </a:r>
            <a:r>
              <a:rPr lang="en-GB" dirty="0" smtClean="0"/>
              <a:t>), and identities as </a:t>
            </a:r>
            <a:r>
              <a:rPr lang="en-GB" b="1" dirty="0" smtClean="0"/>
              <a:t>members of social groups </a:t>
            </a:r>
            <a:r>
              <a:rPr lang="en-GB" dirty="0" smtClean="0"/>
              <a:t>(e.g. </a:t>
            </a:r>
            <a:r>
              <a:rPr lang="en-GB" i="1" dirty="0" smtClean="0"/>
              <a:t>criminal</a:t>
            </a:r>
            <a:r>
              <a:rPr lang="en-GB" dirty="0" smtClean="0"/>
              <a:t>). </a:t>
            </a:r>
          </a:p>
          <a:p>
            <a:pPr lvl="1"/>
            <a:r>
              <a:rPr lang="en-GB" b="1" dirty="0" smtClean="0"/>
              <a:t>Depersonalisation </a:t>
            </a:r>
            <a:r>
              <a:rPr lang="en-GB" dirty="0" smtClean="0"/>
              <a:t>through </a:t>
            </a:r>
            <a:r>
              <a:rPr lang="en-GB" b="1" dirty="0" smtClean="0"/>
              <a:t>address terms </a:t>
            </a:r>
            <a:r>
              <a:rPr lang="en-GB" dirty="0" smtClean="0"/>
              <a:t>(e.g. </a:t>
            </a:r>
            <a:r>
              <a:rPr lang="en-GB" i="1" dirty="0" smtClean="0"/>
              <a:t>the mother</a:t>
            </a:r>
            <a:r>
              <a:rPr lang="en-GB" dirty="0" smtClean="0"/>
              <a:t>) and </a:t>
            </a:r>
            <a:r>
              <a:rPr lang="en-GB" b="1" dirty="0" err="1" smtClean="0"/>
              <a:t>deixis</a:t>
            </a:r>
            <a:r>
              <a:rPr lang="en-GB" b="1" dirty="0" smtClean="0"/>
              <a:t> </a:t>
            </a:r>
            <a:r>
              <a:rPr lang="en-GB" dirty="0" smtClean="0"/>
              <a:t>(e.g. </a:t>
            </a:r>
            <a:r>
              <a:rPr lang="en-GB" i="1" dirty="0" smtClean="0"/>
              <a:t>that thing).</a:t>
            </a:r>
          </a:p>
          <a:p>
            <a:pPr lvl="1"/>
            <a:r>
              <a:rPr lang="en-GB" b="1" dirty="0" smtClean="0"/>
              <a:t>Distancing </a:t>
            </a:r>
            <a:r>
              <a:rPr lang="en-GB" dirty="0" smtClean="0"/>
              <a:t>through </a:t>
            </a:r>
            <a:r>
              <a:rPr lang="en-GB" b="1" dirty="0" smtClean="0"/>
              <a:t>address terms </a:t>
            </a:r>
            <a:r>
              <a:rPr lang="en-GB" dirty="0" smtClean="0"/>
              <a:t>(e.g. </a:t>
            </a:r>
            <a:r>
              <a:rPr lang="en-GB" i="1" dirty="0" smtClean="0"/>
              <a:t>Miss Wood</a:t>
            </a:r>
            <a:r>
              <a:rPr lang="en-GB" dirty="0" smtClean="0"/>
              <a:t>) and </a:t>
            </a:r>
            <a:r>
              <a:rPr lang="en-GB" b="1" dirty="0" smtClean="0"/>
              <a:t>irony </a:t>
            </a:r>
            <a:r>
              <a:rPr lang="en-GB" dirty="0" smtClean="0"/>
              <a:t>(e.g. </a:t>
            </a:r>
            <a:r>
              <a:rPr lang="en-GB" i="1" dirty="0" smtClean="0"/>
              <a:t>was that not the case?</a:t>
            </a:r>
            <a:r>
              <a:rPr lang="en-GB" dirty="0" smtClean="0"/>
              <a:t>)</a:t>
            </a:r>
          </a:p>
          <a:p>
            <a:pPr lvl="1"/>
            <a:endParaRPr lang="en-GB" b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4320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Rhetorical Strategies: Framing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Shapes the </a:t>
            </a:r>
            <a:r>
              <a:rPr lang="en-GB" dirty="0"/>
              <a:t>interpretation of discourse by providing a contextual scheme for understanding that can guide both the speaker and the </a:t>
            </a:r>
            <a:r>
              <a:rPr lang="en-GB" dirty="0" smtClean="0"/>
              <a:t>hearer:</a:t>
            </a:r>
          </a:p>
          <a:p>
            <a:pPr lvl="1"/>
            <a:r>
              <a:rPr lang="en-GB" b="1" dirty="0" smtClean="0"/>
              <a:t>Loaded questions </a:t>
            </a:r>
            <a:r>
              <a:rPr lang="en-GB" dirty="0" smtClean="0"/>
              <a:t>through </a:t>
            </a:r>
            <a:r>
              <a:rPr lang="en-GB" b="1" dirty="0" smtClean="0"/>
              <a:t>presupposition </a:t>
            </a:r>
            <a:r>
              <a:rPr lang="en-GB" dirty="0" smtClean="0"/>
              <a:t>e.g. </a:t>
            </a:r>
            <a:r>
              <a:rPr lang="en-GB" i="1" dirty="0" smtClean="0"/>
              <a:t>Did you see </a:t>
            </a:r>
            <a:r>
              <a:rPr lang="en-GB" b="1" i="1" dirty="0" smtClean="0"/>
              <a:t>the</a:t>
            </a:r>
            <a:r>
              <a:rPr lang="en-GB" i="1" dirty="0" smtClean="0"/>
              <a:t> broken glass? </a:t>
            </a:r>
            <a:r>
              <a:rPr lang="en-GB" dirty="0" smtClean="0"/>
              <a:t>and </a:t>
            </a:r>
            <a:r>
              <a:rPr lang="en-GB" b="1" dirty="0" smtClean="0"/>
              <a:t>vocabulary choice </a:t>
            </a:r>
            <a:r>
              <a:rPr lang="en-GB" dirty="0" smtClean="0"/>
              <a:t>e.g. </a:t>
            </a:r>
            <a:r>
              <a:rPr lang="en-GB" i="1" dirty="0" smtClean="0"/>
              <a:t>How fast were the cars going when they </a:t>
            </a:r>
            <a:r>
              <a:rPr lang="en-GB" b="1" i="1" dirty="0" smtClean="0"/>
              <a:t>smashed </a:t>
            </a:r>
            <a:r>
              <a:rPr lang="en-GB" i="1" dirty="0" smtClean="0"/>
              <a:t>into each other?</a:t>
            </a:r>
          </a:p>
          <a:p>
            <a:pPr lvl="1"/>
            <a:r>
              <a:rPr lang="en-GB" b="1" dirty="0" smtClean="0"/>
              <a:t>Reformulation </a:t>
            </a:r>
            <a:r>
              <a:rPr lang="en-GB" dirty="0" smtClean="0"/>
              <a:t>through </a:t>
            </a:r>
            <a:r>
              <a:rPr lang="en-GB" b="1" dirty="0" smtClean="0"/>
              <a:t>rhetorical schemes </a:t>
            </a:r>
            <a:r>
              <a:rPr lang="en-GB" dirty="0" smtClean="0"/>
              <a:t>(manipulation of syntax to reinforce a point)</a:t>
            </a:r>
          </a:p>
          <a:p>
            <a:pPr lvl="1"/>
            <a:r>
              <a:rPr lang="en-GB" b="1" dirty="0" smtClean="0"/>
              <a:t>Antagonistic narration </a:t>
            </a:r>
            <a:r>
              <a:rPr lang="en-GB" dirty="0" smtClean="0"/>
              <a:t>through the use of </a:t>
            </a:r>
            <a:r>
              <a:rPr lang="en-GB" b="1" dirty="0" smtClean="0"/>
              <a:t>tag questions, modal adverbs </a:t>
            </a:r>
            <a:r>
              <a:rPr lang="en-GB" dirty="0" smtClean="0"/>
              <a:t>(e.g. presumably), </a:t>
            </a:r>
            <a:r>
              <a:rPr lang="en-GB" b="1" dirty="0" smtClean="0"/>
              <a:t>second person pronouns</a:t>
            </a:r>
            <a:r>
              <a:rPr lang="en-GB" dirty="0" smtClean="0"/>
              <a:t>, etc. </a:t>
            </a:r>
          </a:p>
          <a:p>
            <a:pPr lvl="1"/>
            <a:r>
              <a:rPr lang="en-GB" b="1" dirty="0" smtClean="0"/>
              <a:t>Repetition </a:t>
            </a:r>
            <a:r>
              <a:rPr lang="en-GB" dirty="0" smtClean="0"/>
              <a:t>highlighting certain features over others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2553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Rhetorical Strategies: Voicing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Inflecting ‘source voices’ in various ways giving them particular identity traits and qualities:</a:t>
            </a:r>
          </a:p>
          <a:p>
            <a:pPr lvl="1"/>
            <a:r>
              <a:rPr lang="en-GB" b="1" dirty="0" smtClean="0"/>
              <a:t>Reported speech </a:t>
            </a:r>
            <a:r>
              <a:rPr lang="en-GB" dirty="0" smtClean="0"/>
              <a:t>– linking the historical text with the contemporary communicational context projecting one’s own identity and targeting others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437959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Rhetorical Strategies: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 smtClean="0"/>
              <a:t>Targeting: </a:t>
            </a:r>
            <a:r>
              <a:rPr lang="en-GB" dirty="0" smtClean="0"/>
              <a:t>ascribing negative identities, a deliberately face-threatening act. </a:t>
            </a:r>
            <a:r>
              <a:rPr lang="en-GB" dirty="0" err="1" smtClean="0"/>
              <a:t>Rhetors</a:t>
            </a:r>
            <a:r>
              <a:rPr lang="en-GB" dirty="0" smtClean="0"/>
              <a:t> can target people’s identities as </a:t>
            </a:r>
            <a:r>
              <a:rPr lang="en-GB" b="1" dirty="0" smtClean="0"/>
              <a:t>individuals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061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265</TotalTime>
  <Words>794</Words>
  <Application>Microsoft Office PowerPoint</Application>
  <PresentationFormat>Widescreen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 Light</vt:lpstr>
      <vt:lpstr>Metropolitan</vt:lpstr>
      <vt:lpstr>Representation</vt:lpstr>
      <vt:lpstr>Starter: Write down 9 features of a speech on your whiteboards in 9 squares</vt:lpstr>
      <vt:lpstr>Persuasion:</vt:lpstr>
      <vt:lpstr>3 Elements of Aristotelian Rhetoric:</vt:lpstr>
      <vt:lpstr>Properties of Rhetorical Discourse:</vt:lpstr>
      <vt:lpstr>Rhetorical Strategies: Targeting </vt:lpstr>
      <vt:lpstr>Rhetorical Strategies: Framing</vt:lpstr>
      <vt:lpstr>Rhetorical Strategies: Voicing</vt:lpstr>
      <vt:lpstr>Rhetorical Strategies:</vt:lpstr>
      <vt:lpstr>Chocolate Biscuit speech</vt:lpstr>
      <vt:lpstr>Speech comparison:</vt:lpstr>
      <vt:lpstr>Rhetorical Schemes: (syntax)</vt:lpstr>
      <vt:lpstr>Rhetorical Tropes: (semantics) </vt:lpstr>
      <vt:lpstr>How and in what way are the author’s ideas conveyed in the text?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Representation</dc:title>
  <dc:creator>Adam Duce</dc:creator>
  <cp:lastModifiedBy>Adam Duce</cp:lastModifiedBy>
  <cp:revision>37</cp:revision>
  <dcterms:created xsi:type="dcterms:W3CDTF">2017-09-07T11:32:56Z</dcterms:created>
  <dcterms:modified xsi:type="dcterms:W3CDTF">2018-02-06T11:40:16Z</dcterms:modified>
</cp:coreProperties>
</file>