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8" r:id="rId3"/>
    <p:sldId id="263" r:id="rId4"/>
    <p:sldId id="271" r:id="rId5"/>
    <p:sldId id="272" r:id="rId6"/>
    <p:sldId id="275" r:id="rId7"/>
    <p:sldId id="273" r:id="rId8"/>
    <p:sldId id="274" r:id="rId9"/>
    <p:sldId id="276" r:id="rId10"/>
    <p:sldId id="277"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7F54AFD-98BB-41BF-91F8-B65E9A86AB29}">
          <p14:sldIdLst>
            <p14:sldId id="256"/>
            <p14:sldId id="258"/>
            <p14:sldId id="263"/>
            <p14:sldId id="271"/>
          </p14:sldIdLst>
        </p14:section>
        <p14:section name="Untitled Section" id="{4278627B-8368-44DB-AD48-BF2C4138DC54}">
          <p14:sldIdLst>
            <p14:sldId id="272"/>
            <p14:sldId id="275"/>
            <p14:sldId id="273"/>
            <p14:sldId id="274"/>
            <p14:sldId id="276"/>
            <p14:sldId id="27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68" autoAdjust="0"/>
    <p:restoredTop sz="94660"/>
  </p:normalViewPr>
  <p:slideViewPr>
    <p:cSldViewPr snapToGrid="0">
      <p:cViewPr varScale="1">
        <p:scale>
          <a:sx n="61" d="100"/>
          <a:sy n="61" d="100"/>
        </p:scale>
        <p:origin x="102" y="6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5586B75A-687E-405C-8A0B-8D00578BA2C3}" type="datetimeFigureOut">
              <a:rPr lang="en-US" dirty="0"/>
              <a:pPr/>
              <a:t>1/5/2018</a:t>
            </a:fld>
            <a:endParaRPr lang="en-US" dirty="0"/>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US" dirty="0"/>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4E5243-F52A-4D37-9694-EB26C6C31910}" type="datetimeFigureOut">
              <a:rPr lang="en-US" dirty="0"/>
              <a:t>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A77B6E1-634A-48DC-9E8B-D894023267EF}" type="datetimeFigureOut">
              <a:rPr lang="en-US" dirty="0"/>
              <a:t>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B2D3E9E-A95C-48F2-B4BF-A71542E0BE9A}" type="datetimeFigureOut">
              <a:rPr lang="en-US" dirty="0"/>
              <a:t>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12952B5-7A2F-4CC8-B7CE-9234E21C2837}" type="datetimeFigureOut">
              <a:rPr lang="en-US" dirty="0"/>
              <a:t>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E1DA07A-9201-4B4B-BAF2-015AFA30F520}" type="datetimeFigureOut">
              <a:rPr lang="en-US" dirty="0"/>
              <a:t>1/5/2018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3D7E00A-486F-4252-8B1D-E32645521F49}" type="datetimeFigureOut">
              <a:rPr lang="en-US" dirty="0"/>
              <a:t>1/5/2018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DF5F92-E675-4B36-9A60-69A962A68675}" type="datetimeFigureOut">
              <a:rPr lang="en-US" dirty="0"/>
              <a:t>1/5/2018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smtClean="0"/>
              <a:t>Click to edit Master text styles</a:t>
            </a:r>
          </a:p>
        </p:txBody>
      </p:sp>
      <p:sp>
        <p:nvSpPr>
          <p:cNvPr id="5" name="Date Placeholder 4"/>
          <p:cNvSpPr>
            <a:spLocks noGrp="1"/>
          </p:cNvSpPr>
          <p:nvPr>
            <p:ph type="dt" sz="half" idx="10"/>
          </p:nvPr>
        </p:nvSpPr>
        <p:spPr/>
        <p:txBody>
          <a:bodyPr/>
          <a:lstStyle/>
          <a:p>
            <a:fld id="{AF6E2C9B-5FA2-460D-9BE7-B0812FC2A6FF}" type="datetimeFigureOut">
              <a:rPr lang="en-US" dirty="0"/>
              <a:t>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5586B75A-687E-405C-8A0B-8D00578BA2C3}" type="datetimeFigureOut">
              <a:rPr lang="en-US" dirty="0"/>
              <a:pPr/>
              <a:t>1/5/2018</a:t>
            </a:fld>
            <a:endParaRPr lang="en-US" dirty="0"/>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US" dirty="0"/>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5586B75A-687E-405C-8A0B-8D00578BA2C3}" type="datetimeFigureOut">
              <a:rPr lang="en-US" dirty="0"/>
              <a:pPr/>
              <a:t>1/5/2018</a:t>
            </a:fld>
            <a:endParaRPr lang="en-US" dirty="0"/>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US" dirty="0"/>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Representation</a:t>
            </a:r>
            <a:endParaRPr lang="en-GB" dirty="0"/>
          </a:p>
        </p:txBody>
      </p:sp>
      <p:sp>
        <p:nvSpPr>
          <p:cNvPr id="3" name="Subtitle 2"/>
          <p:cNvSpPr>
            <a:spLocks noGrp="1"/>
          </p:cNvSpPr>
          <p:nvPr>
            <p:ph type="subTitle" idx="1"/>
          </p:nvPr>
        </p:nvSpPr>
        <p:spPr>
          <a:xfrm>
            <a:off x="667512" y="4206876"/>
            <a:ext cx="9941731" cy="1645920"/>
          </a:xfrm>
        </p:spPr>
        <p:txBody>
          <a:bodyPr/>
          <a:lstStyle/>
          <a:p>
            <a:r>
              <a:rPr lang="en-GB" dirty="0" smtClean="0"/>
              <a:t>Powerful Discourses: Humour, Satire &amp; Parody</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82293" y="770467"/>
            <a:ext cx="3408725" cy="1748064"/>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67399" y="3273878"/>
            <a:ext cx="5306785" cy="5306785"/>
          </a:xfrm>
          <a:prstGeom prst="rect">
            <a:avLst/>
          </a:prstGeom>
        </p:spPr>
      </p:pic>
    </p:spTree>
    <p:extLst>
      <p:ext uri="{BB962C8B-B14F-4D97-AF65-F5344CB8AC3E}">
        <p14:creationId xmlns:p14="http://schemas.microsoft.com/office/powerpoint/2010/main" val="39753341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Write your own parody of a children’s book</a:t>
            </a:r>
            <a:r>
              <a:rPr lang="en-GB" dirty="0" smtClean="0"/>
              <a:t>: think about the features you will need</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05352" y="2157731"/>
            <a:ext cx="4558862" cy="4558862"/>
          </a:xfrm>
          <a:prstGeom prst="rect">
            <a:avLst/>
          </a:prstGeom>
        </p:spPr>
      </p:pic>
    </p:spTree>
    <p:extLst>
      <p:ext uri="{BB962C8B-B14F-4D97-AF65-F5344CB8AC3E}">
        <p14:creationId xmlns:p14="http://schemas.microsoft.com/office/powerpoint/2010/main" val="2997198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Try to define the following terms:</a:t>
            </a:r>
            <a:endParaRPr lang="en-GB" b="1" dirty="0"/>
          </a:p>
        </p:txBody>
      </p:sp>
      <p:sp>
        <p:nvSpPr>
          <p:cNvPr id="3" name="Content Placeholder 2"/>
          <p:cNvSpPr>
            <a:spLocks noGrp="1"/>
          </p:cNvSpPr>
          <p:nvPr>
            <p:ph idx="1"/>
          </p:nvPr>
        </p:nvSpPr>
        <p:spPr/>
        <p:txBody>
          <a:bodyPr>
            <a:normAutofit/>
          </a:bodyPr>
          <a:lstStyle/>
          <a:p>
            <a:pPr marL="0" indent="0">
              <a:buNone/>
            </a:pPr>
            <a:r>
              <a:rPr lang="en-GB" b="1" dirty="0" smtClean="0"/>
              <a:t>Humour: </a:t>
            </a:r>
          </a:p>
          <a:p>
            <a:pPr marL="0" indent="0">
              <a:buNone/>
            </a:pPr>
            <a:r>
              <a:rPr lang="en-GB" dirty="0" smtClean="0"/>
              <a:t>the </a:t>
            </a:r>
            <a:r>
              <a:rPr lang="en-GB" dirty="0"/>
              <a:t>quality of being amusing or comic, especially as expressed in literature or </a:t>
            </a:r>
            <a:r>
              <a:rPr lang="en-GB" dirty="0" smtClean="0"/>
              <a:t>speech</a:t>
            </a:r>
          </a:p>
          <a:p>
            <a:pPr marL="0" indent="0">
              <a:buNone/>
            </a:pPr>
            <a:r>
              <a:rPr lang="en-GB" b="1" dirty="0" smtClean="0"/>
              <a:t>Satire:</a:t>
            </a:r>
          </a:p>
          <a:p>
            <a:pPr marL="0" indent="0">
              <a:buNone/>
            </a:pPr>
            <a:r>
              <a:rPr lang="en-GB" dirty="0" smtClean="0"/>
              <a:t>the </a:t>
            </a:r>
            <a:r>
              <a:rPr lang="en-GB" dirty="0"/>
              <a:t>use of humour, irony, exaggeration, or ridicule to expose and criticize people's stupidity or vices, particularly in the context of contemporary politics and other topical </a:t>
            </a:r>
            <a:r>
              <a:rPr lang="en-GB" dirty="0" smtClean="0"/>
              <a:t>issues</a:t>
            </a:r>
          </a:p>
          <a:p>
            <a:pPr marL="0" indent="0">
              <a:buNone/>
            </a:pPr>
            <a:r>
              <a:rPr lang="en-GB" b="1" dirty="0" smtClean="0"/>
              <a:t>Parody:</a:t>
            </a:r>
          </a:p>
          <a:p>
            <a:pPr marL="0" indent="0">
              <a:buNone/>
            </a:pPr>
            <a:r>
              <a:rPr lang="en-GB" dirty="0" smtClean="0"/>
              <a:t>an </a:t>
            </a:r>
            <a:r>
              <a:rPr lang="en-GB" dirty="0"/>
              <a:t>imitation of the style of a particular writer, artist, or genre with deliberate exaggeration for comic </a:t>
            </a:r>
            <a:r>
              <a:rPr lang="en-GB" dirty="0" smtClean="0"/>
              <a:t>effect</a:t>
            </a:r>
            <a:endParaRPr lang="en-GB" b="1" dirty="0"/>
          </a:p>
        </p:txBody>
      </p:sp>
    </p:spTree>
    <p:extLst>
      <p:ext uri="{BB962C8B-B14F-4D97-AF65-F5344CB8AC3E}">
        <p14:creationId xmlns:p14="http://schemas.microsoft.com/office/powerpoint/2010/main" val="619149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Speech comparison:</a:t>
            </a:r>
            <a:endParaRPr lang="en-GB" b="1" dirty="0"/>
          </a:p>
        </p:txBody>
      </p:sp>
      <p:sp>
        <p:nvSpPr>
          <p:cNvPr id="3" name="Content Placeholder 2"/>
          <p:cNvSpPr>
            <a:spLocks noGrp="1"/>
          </p:cNvSpPr>
          <p:nvPr>
            <p:ph idx="1"/>
          </p:nvPr>
        </p:nvSpPr>
        <p:spPr/>
        <p:txBody>
          <a:bodyPr/>
          <a:lstStyle/>
          <a:p>
            <a:r>
              <a:rPr lang="en-GB" dirty="0" smtClean="0"/>
              <a:t>Now compare the </a:t>
            </a:r>
            <a:r>
              <a:rPr lang="en-GB" b="1" dirty="0" smtClean="0"/>
              <a:t>chocolate biscuit speech </a:t>
            </a:r>
            <a:r>
              <a:rPr lang="en-GB" dirty="0" smtClean="0"/>
              <a:t>with the </a:t>
            </a:r>
            <a:r>
              <a:rPr lang="en-GB" b="1" dirty="0" smtClean="0"/>
              <a:t>Emmeline Pankhurst speech </a:t>
            </a:r>
            <a:r>
              <a:rPr lang="en-GB" dirty="0" smtClean="0"/>
              <a:t>to identify which key </a:t>
            </a:r>
            <a:r>
              <a:rPr lang="en-GB" b="1" dirty="0" smtClean="0"/>
              <a:t>language features </a:t>
            </a:r>
            <a:r>
              <a:rPr lang="en-GB" dirty="0" smtClean="0"/>
              <a:t>are used. </a:t>
            </a:r>
            <a:endParaRPr lang="en-GB" dirty="0"/>
          </a:p>
        </p:txBody>
      </p:sp>
    </p:spTree>
    <p:extLst>
      <p:ext uri="{BB962C8B-B14F-4D97-AF65-F5344CB8AC3E}">
        <p14:creationId xmlns:p14="http://schemas.microsoft.com/office/powerpoint/2010/main" val="2328006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How is humour represented differently in spoken and written texts?</a:t>
            </a:r>
            <a:endParaRPr lang="en-GB" b="1" dirty="0"/>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32535337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How humour is represented through phonology:</a:t>
            </a:r>
            <a:endParaRPr lang="en-GB" b="1" dirty="0"/>
          </a:p>
        </p:txBody>
      </p:sp>
      <p:sp>
        <p:nvSpPr>
          <p:cNvPr id="3" name="Content Placeholder 2"/>
          <p:cNvSpPr>
            <a:spLocks noGrp="1"/>
          </p:cNvSpPr>
          <p:nvPr>
            <p:ph idx="1"/>
          </p:nvPr>
        </p:nvSpPr>
        <p:spPr>
          <a:xfrm>
            <a:off x="554192" y="2411730"/>
            <a:ext cx="10753725" cy="3766185"/>
          </a:xfrm>
        </p:spPr>
        <p:txBody>
          <a:bodyPr>
            <a:normAutofit fontScale="85000" lnSpcReduction="20000"/>
          </a:bodyPr>
          <a:lstStyle/>
          <a:p>
            <a:r>
              <a:rPr lang="en-GB" dirty="0" smtClean="0"/>
              <a:t>Many jokes are based on the fact that there can be two possible interpretations of the same group of sounds e.g. </a:t>
            </a:r>
            <a:r>
              <a:rPr lang="en-GB" i="1" dirty="0" smtClean="0"/>
              <a:t>What’s black and white and re(a)d all over? A newspaper</a:t>
            </a:r>
            <a:r>
              <a:rPr lang="en-GB" b="1" i="1" dirty="0" smtClean="0"/>
              <a:t>. </a:t>
            </a:r>
            <a:r>
              <a:rPr lang="en-GB" dirty="0" smtClean="0"/>
              <a:t>This is because red/read is a </a:t>
            </a:r>
            <a:r>
              <a:rPr lang="en-GB" b="1" dirty="0" smtClean="0"/>
              <a:t>homophone</a:t>
            </a:r>
            <a:r>
              <a:rPr lang="en-GB" dirty="0" smtClean="0"/>
              <a:t>. </a:t>
            </a:r>
          </a:p>
          <a:p>
            <a:r>
              <a:rPr lang="en-GB" dirty="0" smtClean="0"/>
              <a:t>Ambiguities can be caused by the way that words are </a:t>
            </a:r>
            <a:r>
              <a:rPr lang="en-GB" b="1" dirty="0" smtClean="0"/>
              <a:t>stressed </a:t>
            </a:r>
            <a:r>
              <a:rPr lang="en-GB" dirty="0" smtClean="0"/>
              <a:t>and by their </a:t>
            </a:r>
            <a:r>
              <a:rPr lang="en-GB" b="1" dirty="0" smtClean="0"/>
              <a:t>intonation </a:t>
            </a:r>
            <a:r>
              <a:rPr lang="en-GB" dirty="0" smtClean="0"/>
              <a:t>e.g. </a:t>
            </a:r>
            <a:r>
              <a:rPr lang="en-GB" i="1" dirty="0" smtClean="0"/>
              <a:t>It’s not my hand you should kiss </a:t>
            </a:r>
            <a:r>
              <a:rPr lang="en-GB" dirty="0" smtClean="0"/>
              <a:t>can have multiple meanings. Equally, Q: How do you make a cat drink? A: Easy, you put it in the liquidiser. (How you interpret this is how you interpret the word classes of the final two words). </a:t>
            </a:r>
          </a:p>
          <a:p>
            <a:r>
              <a:rPr lang="en-GB" b="1" dirty="0" smtClean="0"/>
              <a:t>Inappropriate words</a:t>
            </a:r>
            <a:r>
              <a:rPr lang="en-GB" dirty="0" smtClean="0"/>
              <a:t> that sound appropriate because of the number of syllables/vowels they have and connotations of certain etymologies. Mrs </a:t>
            </a:r>
            <a:r>
              <a:rPr lang="en-GB" dirty="0" err="1" smtClean="0"/>
              <a:t>Malaprop</a:t>
            </a:r>
            <a:r>
              <a:rPr lang="en-GB" dirty="0" smtClean="0"/>
              <a:t>, a character from </a:t>
            </a:r>
            <a:r>
              <a:rPr lang="en-GB" i="1" dirty="0" smtClean="0"/>
              <a:t>The Rivals</a:t>
            </a:r>
            <a:r>
              <a:rPr lang="en-GB" dirty="0" smtClean="0"/>
              <a:t>, doesn’t use words with quite the right meaning. This is called a </a:t>
            </a:r>
            <a:r>
              <a:rPr lang="en-GB" b="1" dirty="0" smtClean="0"/>
              <a:t>malapropism</a:t>
            </a:r>
            <a:r>
              <a:rPr lang="en-GB" dirty="0" smtClean="0"/>
              <a:t>. </a:t>
            </a:r>
            <a:r>
              <a:rPr lang="en-GB" dirty="0" err="1" smtClean="0"/>
              <a:t>Delboy</a:t>
            </a:r>
            <a:r>
              <a:rPr lang="en-GB" dirty="0" smtClean="0"/>
              <a:t> also uses inappropriate French words in </a:t>
            </a:r>
            <a:r>
              <a:rPr lang="en-GB" i="1" dirty="0" smtClean="0"/>
              <a:t>Only Fools and Horses</a:t>
            </a:r>
            <a:r>
              <a:rPr lang="en-GB" dirty="0" smtClean="0"/>
              <a:t>.</a:t>
            </a:r>
          </a:p>
          <a:p>
            <a:r>
              <a:rPr lang="en-GB" b="1" dirty="0" smtClean="0"/>
              <a:t>Spoonerisms </a:t>
            </a:r>
            <a:r>
              <a:rPr lang="en-GB" dirty="0" smtClean="0"/>
              <a:t>(named after Rev. William Archibald Spooner) is where the initial sounds of words are mixed up. Such a device can be deliberately used for humour which suggests but does not articulate a taboo word e.g. </a:t>
            </a:r>
            <a:r>
              <a:rPr lang="en-GB" i="1" dirty="0" smtClean="0"/>
              <a:t>He is a shining wit</a:t>
            </a:r>
            <a:r>
              <a:rPr lang="en-GB" b="1" i="1" dirty="0" smtClean="0"/>
              <a:t>. </a:t>
            </a:r>
            <a:r>
              <a:rPr lang="en-GB" dirty="0" smtClean="0"/>
              <a:t>This could also be suggested for the brand name FCUK. </a:t>
            </a:r>
            <a:endParaRPr lang="en-GB" b="1" dirty="0" smtClean="0"/>
          </a:p>
          <a:p>
            <a:endParaRPr lang="en-GB" dirty="0" smtClean="0"/>
          </a:p>
          <a:p>
            <a:endParaRPr lang="en-GB" b="1" i="1" dirty="0"/>
          </a:p>
        </p:txBody>
      </p:sp>
    </p:spTree>
    <p:extLst>
      <p:ext uri="{BB962C8B-B14F-4D97-AF65-F5344CB8AC3E}">
        <p14:creationId xmlns:p14="http://schemas.microsoft.com/office/powerpoint/2010/main" val="1218395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How humour is represented through semantics:</a:t>
            </a:r>
            <a:endParaRPr lang="en-GB" b="1" dirty="0"/>
          </a:p>
        </p:txBody>
      </p:sp>
      <p:sp>
        <p:nvSpPr>
          <p:cNvPr id="3" name="Content Placeholder 2"/>
          <p:cNvSpPr>
            <a:spLocks noGrp="1"/>
          </p:cNvSpPr>
          <p:nvPr>
            <p:ph idx="1"/>
          </p:nvPr>
        </p:nvSpPr>
        <p:spPr>
          <a:xfrm>
            <a:off x="554192" y="2411730"/>
            <a:ext cx="10753725" cy="3766185"/>
          </a:xfrm>
        </p:spPr>
        <p:txBody>
          <a:bodyPr>
            <a:normAutofit fontScale="92500" lnSpcReduction="20000"/>
          </a:bodyPr>
          <a:lstStyle/>
          <a:p>
            <a:r>
              <a:rPr lang="en-GB" b="1" dirty="0" smtClean="0"/>
              <a:t>Polysemy </a:t>
            </a:r>
            <a:r>
              <a:rPr lang="en-GB" dirty="0" smtClean="0"/>
              <a:t>– refers to the phenomenon of words having various, related meanings. Unintentional humour can occur in translations e.g. a notice in the toilet of an Italian train gave instructions for its use: </a:t>
            </a:r>
            <a:r>
              <a:rPr lang="en-GB" i="1" dirty="0" smtClean="0"/>
              <a:t>Deeply depress the stud</a:t>
            </a:r>
            <a:r>
              <a:rPr lang="en-GB" dirty="0" smtClean="0"/>
              <a:t>. English speakers rarely use the literal meaning of ‘depress’ (to press down) so the metaphorical sense is the first to be understood, particularly as it occurs before ‘stud’, which can mean both a ‘knob’ or ‘a young man noted for his sexual prowess’.</a:t>
            </a:r>
            <a:endParaRPr lang="en-GB" b="1" dirty="0" smtClean="0"/>
          </a:p>
          <a:p>
            <a:r>
              <a:rPr lang="en-GB" b="1" dirty="0" smtClean="0"/>
              <a:t>Idioms </a:t>
            </a:r>
            <a:r>
              <a:rPr lang="en-GB" dirty="0" smtClean="0"/>
              <a:t>– a group of words that should be regarded as a single unit as their meaning cannot be worked out from the constituent parts e.g. </a:t>
            </a:r>
            <a:r>
              <a:rPr lang="en-GB" i="1" dirty="0" smtClean="0"/>
              <a:t>go bananas. </a:t>
            </a:r>
            <a:r>
              <a:rPr lang="en-GB" dirty="0" smtClean="0"/>
              <a:t>There is ambiguity if the group of words can be interpreted both as an idiom and as individual words e.g. </a:t>
            </a:r>
            <a:r>
              <a:rPr lang="en-GB" i="1" dirty="0" smtClean="0"/>
              <a:t>When </a:t>
            </a:r>
            <a:r>
              <a:rPr lang="en-GB" b="1" i="1" dirty="0" smtClean="0"/>
              <a:t>down in the mouth</a:t>
            </a:r>
            <a:r>
              <a:rPr lang="en-GB" i="1" dirty="0" smtClean="0"/>
              <a:t>, remember Jonah. </a:t>
            </a:r>
            <a:r>
              <a:rPr lang="en-GB" dirty="0" smtClean="0"/>
              <a:t>(meanings of </a:t>
            </a:r>
            <a:r>
              <a:rPr lang="en-GB" i="1" dirty="0" smtClean="0"/>
              <a:t>miserable </a:t>
            </a:r>
            <a:r>
              <a:rPr lang="en-GB" dirty="0" smtClean="0"/>
              <a:t>and </a:t>
            </a:r>
            <a:r>
              <a:rPr lang="en-GB" i="1" dirty="0" smtClean="0"/>
              <a:t>in the mouth of a whale</a:t>
            </a:r>
            <a:r>
              <a:rPr lang="en-GB" dirty="0" smtClean="0"/>
              <a:t>). </a:t>
            </a:r>
          </a:p>
          <a:p>
            <a:r>
              <a:rPr lang="en-GB" b="1" dirty="0" smtClean="0"/>
              <a:t>Connotations/collocations </a:t>
            </a:r>
            <a:r>
              <a:rPr lang="en-GB" dirty="0" smtClean="0"/>
              <a:t>– words can be grouped as belonging to a field of meaning but have different connotations. E.g. ‘</a:t>
            </a:r>
            <a:r>
              <a:rPr lang="en-GB" i="1" dirty="0" smtClean="0"/>
              <a:t>snow</a:t>
            </a:r>
            <a:r>
              <a:rPr lang="en-GB" dirty="0" smtClean="0"/>
              <a:t>’ is similar to ‘</a:t>
            </a:r>
            <a:r>
              <a:rPr lang="en-GB" i="1" dirty="0" smtClean="0"/>
              <a:t>slush</a:t>
            </a:r>
            <a:r>
              <a:rPr lang="en-GB" dirty="0" smtClean="0"/>
              <a:t>’ but the former has connotations of purity and the latter has connotations of unpleasantness and dirt: ‘</a:t>
            </a:r>
            <a:r>
              <a:rPr lang="en-GB" i="1" dirty="0" smtClean="0"/>
              <a:t>I’m as pure as the driven slush.’ </a:t>
            </a:r>
            <a:r>
              <a:rPr lang="en-GB" dirty="0" smtClean="0"/>
              <a:t>(Tallulah Bankhead)</a:t>
            </a:r>
            <a:endParaRPr lang="en-GB" b="1" dirty="0" smtClean="0"/>
          </a:p>
          <a:p>
            <a:endParaRPr lang="en-GB" dirty="0" smtClean="0"/>
          </a:p>
          <a:p>
            <a:endParaRPr lang="en-GB" b="1" i="1" dirty="0"/>
          </a:p>
        </p:txBody>
      </p:sp>
    </p:spTree>
    <p:extLst>
      <p:ext uri="{BB962C8B-B14F-4D97-AF65-F5344CB8AC3E}">
        <p14:creationId xmlns:p14="http://schemas.microsoft.com/office/powerpoint/2010/main" val="1381988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How humour is represented through grammar: (morphology)</a:t>
            </a:r>
            <a:endParaRPr lang="en-GB" b="1" dirty="0"/>
          </a:p>
        </p:txBody>
      </p:sp>
      <p:sp>
        <p:nvSpPr>
          <p:cNvPr id="3" name="Content Placeholder 2"/>
          <p:cNvSpPr>
            <a:spLocks noGrp="1"/>
          </p:cNvSpPr>
          <p:nvPr>
            <p:ph idx="1"/>
          </p:nvPr>
        </p:nvSpPr>
        <p:spPr>
          <a:xfrm>
            <a:off x="554192" y="2411730"/>
            <a:ext cx="10753725" cy="3766185"/>
          </a:xfrm>
        </p:spPr>
        <p:txBody>
          <a:bodyPr>
            <a:normAutofit fontScale="85000" lnSpcReduction="20000"/>
          </a:bodyPr>
          <a:lstStyle/>
          <a:p>
            <a:r>
              <a:rPr lang="en-GB" dirty="0" smtClean="0"/>
              <a:t>People’s instinctive knowledge of the ways that </a:t>
            </a:r>
            <a:r>
              <a:rPr lang="en-GB" b="1" dirty="0" smtClean="0"/>
              <a:t>morphemes</a:t>
            </a:r>
            <a:r>
              <a:rPr lang="en-GB" dirty="0" smtClean="0"/>
              <a:t> are used to form meanings can be exploited in jokes which point out the possible ambiguities. The word </a:t>
            </a:r>
            <a:r>
              <a:rPr lang="en-GB" i="1" dirty="0" smtClean="0"/>
              <a:t>–</a:t>
            </a:r>
            <a:r>
              <a:rPr lang="en-GB" i="1" dirty="0" err="1" smtClean="0"/>
              <a:t>ish</a:t>
            </a:r>
            <a:r>
              <a:rPr lang="en-GB" i="1" dirty="0" smtClean="0"/>
              <a:t> </a:t>
            </a:r>
            <a:r>
              <a:rPr lang="en-GB" dirty="0" smtClean="0"/>
              <a:t>as a suffix has been used to indicate the sense of ‘slightly’ e.g. </a:t>
            </a:r>
            <a:r>
              <a:rPr lang="en-GB" i="1" dirty="0" err="1" smtClean="0"/>
              <a:t>hungryish</a:t>
            </a:r>
            <a:endParaRPr lang="en-GB" dirty="0" smtClean="0"/>
          </a:p>
          <a:p>
            <a:r>
              <a:rPr lang="en-GB" dirty="0" smtClean="0"/>
              <a:t>Certain </a:t>
            </a:r>
            <a:r>
              <a:rPr lang="en-GB" b="1" dirty="0" smtClean="0"/>
              <a:t>suffixes</a:t>
            </a:r>
            <a:r>
              <a:rPr lang="en-GB" dirty="0" smtClean="0"/>
              <a:t> when applied to other words don’t work in quite the same way causing confusion and therefore humour:</a:t>
            </a:r>
          </a:p>
          <a:p>
            <a:r>
              <a:rPr lang="en-GB" dirty="0" smtClean="0"/>
              <a:t>‘What’s a baby pig called?’</a:t>
            </a:r>
          </a:p>
          <a:p>
            <a:r>
              <a:rPr lang="en-GB" dirty="0" smtClean="0"/>
              <a:t>‘A piglet.’</a:t>
            </a:r>
          </a:p>
          <a:p>
            <a:r>
              <a:rPr lang="en-GB" dirty="0" smtClean="0"/>
              <a:t>‘So what’s a baby toy called?’</a:t>
            </a:r>
          </a:p>
          <a:p>
            <a:r>
              <a:rPr lang="en-GB" dirty="0" smtClean="0"/>
              <a:t>‘A toilet.’</a:t>
            </a:r>
          </a:p>
          <a:p>
            <a:r>
              <a:rPr lang="en-GB" b="1" dirty="0" smtClean="0"/>
              <a:t>Compound words </a:t>
            </a:r>
            <a:r>
              <a:rPr lang="en-GB" dirty="0" smtClean="0"/>
              <a:t>– formed from 2 free morphemes, the order is significant and they can’t be reversed without altering the meaning e.g. an </a:t>
            </a:r>
            <a:r>
              <a:rPr lang="en-GB" i="1" dirty="0" smtClean="0"/>
              <a:t>overpass </a:t>
            </a:r>
            <a:r>
              <a:rPr lang="en-GB" dirty="0" smtClean="0"/>
              <a:t>is very different to </a:t>
            </a:r>
            <a:r>
              <a:rPr lang="en-GB" i="1" dirty="0" smtClean="0"/>
              <a:t>Passover. </a:t>
            </a:r>
            <a:r>
              <a:rPr lang="en-GB" dirty="0" smtClean="0"/>
              <a:t>Equally, with the following example, ‘</a:t>
            </a:r>
            <a:r>
              <a:rPr lang="en-GB" i="1" dirty="0" smtClean="0"/>
              <a:t>Have you heard the one about the main who bought a paper shop? It blew away.’ </a:t>
            </a:r>
            <a:r>
              <a:rPr lang="en-GB" dirty="0" smtClean="0"/>
              <a:t>– </a:t>
            </a:r>
            <a:r>
              <a:rPr lang="en-GB" i="1" dirty="0" smtClean="0"/>
              <a:t>paper shop </a:t>
            </a:r>
            <a:r>
              <a:rPr lang="en-GB" dirty="0" smtClean="0"/>
              <a:t>can either mean ‘shop made out of papers’ or ‘shop that sells papers’. </a:t>
            </a:r>
            <a:endParaRPr lang="en-GB" b="1" i="1" dirty="0" smtClean="0"/>
          </a:p>
          <a:p>
            <a:endParaRPr lang="en-GB" dirty="0" smtClean="0"/>
          </a:p>
          <a:p>
            <a:endParaRPr lang="en-GB" b="1" i="1" dirty="0"/>
          </a:p>
        </p:txBody>
      </p:sp>
    </p:spTree>
    <p:extLst>
      <p:ext uri="{BB962C8B-B14F-4D97-AF65-F5344CB8AC3E}">
        <p14:creationId xmlns:p14="http://schemas.microsoft.com/office/powerpoint/2010/main" val="1582000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How humour is represented through grammar: (word class)</a:t>
            </a:r>
            <a:endParaRPr lang="en-GB" b="1" dirty="0"/>
          </a:p>
        </p:txBody>
      </p:sp>
      <p:sp>
        <p:nvSpPr>
          <p:cNvPr id="3" name="Content Placeholder 2"/>
          <p:cNvSpPr>
            <a:spLocks noGrp="1"/>
          </p:cNvSpPr>
          <p:nvPr>
            <p:ph idx="1"/>
          </p:nvPr>
        </p:nvSpPr>
        <p:spPr>
          <a:xfrm>
            <a:off x="554192" y="2411730"/>
            <a:ext cx="10753725" cy="3766185"/>
          </a:xfrm>
        </p:spPr>
        <p:txBody>
          <a:bodyPr>
            <a:normAutofit/>
          </a:bodyPr>
          <a:lstStyle/>
          <a:p>
            <a:r>
              <a:rPr lang="en-GB" b="1" dirty="0" smtClean="0"/>
              <a:t>Prepositions </a:t>
            </a:r>
            <a:r>
              <a:rPr lang="en-GB" dirty="0" smtClean="0"/>
              <a:t>– often occur as part of fixed phrases or idioms which cannot be understood by the meaning of the individual parts e.g. in an episode of the sitcom, </a:t>
            </a:r>
            <a:r>
              <a:rPr lang="en-GB" i="1" dirty="0" smtClean="0"/>
              <a:t>Friends</a:t>
            </a:r>
            <a:r>
              <a:rPr lang="en-GB" dirty="0" smtClean="0"/>
              <a:t>, there was an exchange between Ross and Rachel on the brink of a relationship and Rachel leaves a message on Rachel’s answerphone saying ‘</a:t>
            </a:r>
            <a:r>
              <a:rPr lang="en-GB" i="1" dirty="0" smtClean="0"/>
              <a:t>You said you were </a:t>
            </a:r>
            <a:r>
              <a:rPr lang="en-GB" b="1" i="1" dirty="0" smtClean="0"/>
              <a:t>over </a:t>
            </a:r>
            <a:r>
              <a:rPr lang="en-GB" i="1" dirty="0" smtClean="0"/>
              <a:t>me. When were you ever </a:t>
            </a:r>
            <a:r>
              <a:rPr lang="en-GB" b="1" i="1" dirty="0" smtClean="0"/>
              <a:t>under </a:t>
            </a:r>
            <a:r>
              <a:rPr lang="en-GB" i="1" dirty="0" smtClean="0"/>
              <a:t>me?’</a:t>
            </a:r>
            <a:endParaRPr lang="en-GB" b="1" dirty="0" smtClean="0"/>
          </a:p>
          <a:p>
            <a:r>
              <a:rPr lang="en-GB" b="1" dirty="0" smtClean="0"/>
              <a:t>Phrasal verbs </a:t>
            </a:r>
            <a:r>
              <a:rPr lang="en-GB" dirty="0" smtClean="0"/>
              <a:t>– some verbs in English are not single words but include a following preposition (or particle) as the unit of sense e.g. Note the difference between </a:t>
            </a:r>
            <a:r>
              <a:rPr lang="en-GB" i="1" dirty="0" smtClean="0"/>
              <a:t>I </a:t>
            </a:r>
            <a:r>
              <a:rPr lang="en-GB" b="1" i="1" dirty="0" smtClean="0"/>
              <a:t>ran </a:t>
            </a:r>
            <a:r>
              <a:rPr lang="en-GB" i="1" dirty="0" smtClean="0"/>
              <a:t>up a hill </a:t>
            </a:r>
            <a:r>
              <a:rPr lang="en-GB" dirty="0" smtClean="0"/>
              <a:t>vs. </a:t>
            </a:r>
            <a:r>
              <a:rPr lang="en-GB" i="1" dirty="0" smtClean="0"/>
              <a:t>I </a:t>
            </a:r>
            <a:r>
              <a:rPr lang="en-GB" b="1" i="1" dirty="0" smtClean="0"/>
              <a:t>ran up </a:t>
            </a:r>
            <a:r>
              <a:rPr lang="en-GB" i="1" dirty="0" smtClean="0"/>
              <a:t>a bill. </a:t>
            </a:r>
            <a:r>
              <a:rPr lang="en-GB" dirty="0" smtClean="0"/>
              <a:t>These can be manipulated to form ambiguities in jokes: </a:t>
            </a:r>
            <a:r>
              <a:rPr lang="en-GB" i="1" dirty="0" smtClean="0"/>
              <a:t>When is a car not a car? When it </a:t>
            </a:r>
            <a:r>
              <a:rPr lang="en-GB" b="1" i="1" dirty="0" smtClean="0"/>
              <a:t>turns into </a:t>
            </a:r>
            <a:r>
              <a:rPr lang="en-GB" i="1" dirty="0" smtClean="0"/>
              <a:t>a garage. </a:t>
            </a:r>
            <a:endParaRPr lang="en-GB" b="1" i="1" dirty="0" smtClean="0"/>
          </a:p>
          <a:p>
            <a:endParaRPr lang="en-GB" dirty="0" smtClean="0"/>
          </a:p>
          <a:p>
            <a:endParaRPr lang="en-GB" b="1" i="1" dirty="0"/>
          </a:p>
        </p:txBody>
      </p:sp>
    </p:spTree>
    <p:extLst>
      <p:ext uri="{BB962C8B-B14F-4D97-AF65-F5344CB8AC3E}">
        <p14:creationId xmlns:p14="http://schemas.microsoft.com/office/powerpoint/2010/main" val="1272087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How humour is represented through grammar (syntax):</a:t>
            </a:r>
            <a:endParaRPr lang="en-GB" b="1" dirty="0"/>
          </a:p>
        </p:txBody>
      </p:sp>
      <p:sp>
        <p:nvSpPr>
          <p:cNvPr id="3" name="Content Placeholder 2"/>
          <p:cNvSpPr>
            <a:spLocks noGrp="1"/>
          </p:cNvSpPr>
          <p:nvPr>
            <p:ph idx="1"/>
          </p:nvPr>
        </p:nvSpPr>
        <p:spPr>
          <a:xfrm>
            <a:off x="554192" y="2411730"/>
            <a:ext cx="10753725" cy="3766185"/>
          </a:xfrm>
        </p:spPr>
        <p:txBody>
          <a:bodyPr>
            <a:normAutofit lnSpcReduction="10000"/>
          </a:bodyPr>
          <a:lstStyle/>
          <a:p>
            <a:r>
              <a:rPr lang="en-GB" b="1" dirty="0" smtClean="0"/>
              <a:t>Modification </a:t>
            </a:r>
            <a:r>
              <a:rPr lang="en-GB" dirty="0" smtClean="0"/>
              <a:t>– ambiguities can often occur in headlines because they are abbreviated and occur before the context. Although such puns are often deliberately used to catch attention, they are sometimes unintentional. E.g. </a:t>
            </a:r>
            <a:r>
              <a:rPr lang="en-GB" i="1" dirty="0" smtClean="0"/>
              <a:t>Squad Helps Dog Bite Victim</a:t>
            </a:r>
            <a:r>
              <a:rPr lang="en-GB" dirty="0" smtClean="0"/>
              <a:t>. Such examples are not simply a case of individual words having double meanings (</a:t>
            </a:r>
            <a:r>
              <a:rPr lang="en-GB" b="1" dirty="0" smtClean="0"/>
              <a:t>polysemy</a:t>
            </a:r>
            <a:r>
              <a:rPr lang="en-GB" dirty="0" smtClean="0"/>
              <a:t>) but the fact that there are two possible ways to group the words in relation to each other. Often, there can be multiple interpretations based on which </a:t>
            </a:r>
            <a:r>
              <a:rPr lang="en-GB" b="1" dirty="0" smtClean="0"/>
              <a:t>modifier </a:t>
            </a:r>
            <a:r>
              <a:rPr lang="en-GB" dirty="0" smtClean="0"/>
              <a:t>goes with which </a:t>
            </a:r>
            <a:r>
              <a:rPr lang="en-GB" b="1" dirty="0" smtClean="0"/>
              <a:t>head noun </a:t>
            </a:r>
            <a:r>
              <a:rPr lang="en-GB" dirty="0" smtClean="0"/>
              <a:t>e.g. </a:t>
            </a:r>
            <a:r>
              <a:rPr lang="en-GB" i="1" dirty="0" smtClean="0"/>
              <a:t>For sale: Mixing bowl set designed to please a cook with round bottom for efficient beating.</a:t>
            </a:r>
            <a:endParaRPr lang="en-GB" b="1" dirty="0" smtClean="0"/>
          </a:p>
          <a:p>
            <a:r>
              <a:rPr lang="en-GB" b="1" dirty="0" smtClean="0"/>
              <a:t>Phrasal verbs </a:t>
            </a:r>
            <a:r>
              <a:rPr lang="en-GB" dirty="0" smtClean="0"/>
              <a:t>– some verbs in English are not single words but include a following preposition (or particle) as the unit of sense e.g. Note the difference between </a:t>
            </a:r>
            <a:r>
              <a:rPr lang="en-GB" i="1" dirty="0" smtClean="0"/>
              <a:t>I </a:t>
            </a:r>
            <a:r>
              <a:rPr lang="en-GB" b="1" i="1" dirty="0" smtClean="0"/>
              <a:t>ran </a:t>
            </a:r>
            <a:r>
              <a:rPr lang="en-GB" i="1" dirty="0" smtClean="0"/>
              <a:t>up a hill </a:t>
            </a:r>
            <a:r>
              <a:rPr lang="en-GB" dirty="0" smtClean="0"/>
              <a:t>vs. </a:t>
            </a:r>
            <a:r>
              <a:rPr lang="en-GB" i="1" dirty="0" smtClean="0"/>
              <a:t>I </a:t>
            </a:r>
            <a:r>
              <a:rPr lang="en-GB" b="1" i="1" dirty="0" smtClean="0"/>
              <a:t>ran up </a:t>
            </a:r>
            <a:r>
              <a:rPr lang="en-GB" i="1" dirty="0" smtClean="0"/>
              <a:t>a bill. </a:t>
            </a:r>
            <a:r>
              <a:rPr lang="en-GB" dirty="0" smtClean="0"/>
              <a:t>These can be manipulated to form ambiguities in jokes: </a:t>
            </a:r>
            <a:r>
              <a:rPr lang="en-GB" i="1" dirty="0" smtClean="0"/>
              <a:t>When is a car not a car? When it </a:t>
            </a:r>
            <a:r>
              <a:rPr lang="en-GB" b="1" i="1" dirty="0" smtClean="0"/>
              <a:t>turns into </a:t>
            </a:r>
            <a:r>
              <a:rPr lang="en-GB" i="1" dirty="0" smtClean="0"/>
              <a:t>a garage. </a:t>
            </a:r>
            <a:endParaRPr lang="en-GB" b="1" i="1" dirty="0" smtClean="0"/>
          </a:p>
          <a:p>
            <a:endParaRPr lang="en-GB" dirty="0" smtClean="0"/>
          </a:p>
          <a:p>
            <a:endParaRPr lang="en-GB" b="1" i="1" dirty="0"/>
          </a:p>
        </p:txBody>
      </p:sp>
    </p:spTree>
    <p:extLst>
      <p:ext uri="{BB962C8B-B14F-4D97-AF65-F5344CB8AC3E}">
        <p14:creationId xmlns:p14="http://schemas.microsoft.com/office/powerpoint/2010/main" val="2370775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docProps/app.xml><?xml version="1.0" encoding="utf-8"?>
<Properties xmlns="http://schemas.openxmlformats.org/officeDocument/2006/extended-properties" xmlns:vt="http://schemas.openxmlformats.org/officeDocument/2006/docPropsVTypes">
  <Template>TM03457491[[fn=Metropolitan]]</Template>
  <TotalTime>320</TotalTime>
  <Words>1123</Words>
  <Application>Microsoft Office PowerPoint</Application>
  <PresentationFormat>Widescreen</PresentationFormat>
  <Paragraphs>36</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 Light</vt:lpstr>
      <vt:lpstr>Metropolitan</vt:lpstr>
      <vt:lpstr>Representation</vt:lpstr>
      <vt:lpstr>Try to define the following terms:</vt:lpstr>
      <vt:lpstr>Speech comparison:</vt:lpstr>
      <vt:lpstr>How is humour represented differently in spoken and written texts?</vt:lpstr>
      <vt:lpstr>How humour is represented through phonology:</vt:lpstr>
      <vt:lpstr>How humour is represented through semantics:</vt:lpstr>
      <vt:lpstr>How humour is represented through grammar: (morphology)</vt:lpstr>
      <vt:lpstr>How humour is represented through grammar: (word class)</vt:lpstr>
      <vt:lpstr>How humour is represented through grammar (syntax):</vt:lpstr>
      <vt:lpstr>Write your own parody of a children’s book: think about the features you will need</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Representation</dc:title>
  <dc:creator>Adam Duce</dc:creator>
  <cp:lastModifiedBy>Adam Duce</cp:lastModifiedBy>
  <cp:revision>47</cp:revision>
  <dcterms:created xsi:type="dcterms:W3CDTF">2017-09-07T11:32:56Z</dcterms:created>
  <dcterms:modified xsi:type="dcterms:W3CDTF">2018-01-05T11:19:51Z</dcterms:modified>
</cp:coreProperties>
</file>