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73" r:id="rId2"/>
    <p:sldId id="261" r:id="rId3"/>
    <p:sldId id="268" r:id="rId4"/>
    <p:sldId id="272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8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2" y="6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424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656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457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921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853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68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768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471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093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86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1/5/2018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9667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473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Representation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941731" cy="1645920"/>
          </a:xfrm>
        </p:spPr>
        <p:txBody>
          <a:bodyPr/>
          <a:lstStyle/>
          <a:p>
            <a:r>
              <a:rPr lang="en-GB" dirty="0" smtClean="0"/>
              <a:t>Bias in the Media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2606" y="898635"/>
            <a:ext cx="3678621" cy="2758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56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is ideology conveyed?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Bias</a:t>
            </a:r>
            <a:r>
              <a:rPr lang="en-GB" dirty="0" smtClean="0"/>
              <a:t> - </a:t>
            </a:r>
            <a:r>
              <a:rPr lang="en-GB" dirty="0" smtClean="0">
                <a:effectLst/>
              </a:rPr>
              <a:t>an </a:t>
            </a:r>
            <a:r>
              <a:rPr lang="en-GB" dirty="0">
                <a:effectLst/>
              </a:rPr>
              <a:t>inclination or outlook to present or hold a </a:t>
            </a:r>
            <a:r>
              <a:rPr lang="en-GB" b="1" dirty="0">
                <a:effectLst/>
              </a:rPr>
              <a:t>partial perspective</a:t>
            </a:r>
            <a:r>
              <a:rPr lang="en-GB" dirty="0">
                <a:effectLst/>
              </a:rPr>
              <a:t>, often accompanied by a </a:t>
            </a:r>
            <a:r>
              <a:rPr lang="en-GB" b="1" dirty="0">
                <a:effectLst/>
              </a:rPr>
              <a:t>refusal to consider the possible merits of alternative points of view</a:t>
            </a:r>
            <a:r>
              <a:rPr lang="en-GB" dirty="0">
                <a:effectLst/>
              </a:rPr>
              <a:t>. Biases can be learned implicitly within cultural contexts. People may develop biases toward or against an individual, an ethnic group, a nation, a religion, a social class, a political party, theoretical paradigms and ideologies within academic domains, or a species. Biased means </a:t>
            </a:r>
            <a:r>
              <a:rPr lang="en-GB" b="1" dirty="0">
                <a:effectLst/>
              </a:rPr>
              <a:t>one-sided, lacking a neutral viewpoint</a:t>
            </a:r>
            <a:r>
              <a:rPr lang="en-GB" dirty="0">
                <a:effectLst/>
              </a:rPr>
              <a:t>, or not having an open mind. Bias can come in many forms and is related to prejudice and intuition.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29305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is bias represented: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Q. How are ideologies expressed in and reproduced by the structures of socially situated text and talk?</a:t>
            </a:r>
          </a:p>
          <a:p>
            <a:r>
              <a:rPr lang="en-GB" b="1" dirty="0" smtClean="0"/>
              <a:t>Lexis </a:t>
            </a:r>
            <a:r>
              <a:rPr lang="en-GB" dirty="0" smtClean="0"/>
              <a:t>– labelling of news actors e.g. </a:t>
            </a:r>
            <a:r>
              <a:rPr lang="en-GB" i="1" dirty="0" smtClean="0"/>
              <a:t>crooks, gangsters, undesirables</a:t>
            </a:r>
            <a:r>
              <a:rPr lang="en-GB" dirty="0" smtClean="0"/>
              <a:t>; figures e.g. </a:t>
            </a:r>
            <a:r>
              <a:rPr lang="en-GB" i="1" dirty="0" smtClean="0"/>
              <a:t>10,000 foreign prisoners</a:t>
            </a:r>
          </a:p>
          <a:p>
            <a:r>
              <a:rPr lang="en-GB" b="1" dirty="0" smtClean="0"/>
              <a:t>Grammar </a:t>
            </a:r>
            <a:r>
              <a:rPr lang="en-GB" dirty="0" smtClean="0"/>
              <a:t>– adjective choices e.g. </a:t>
            </a:r>
            <a:r>
              <a:rPr lang="en-GB" i="1" dirty="0" smtClean="0"/>
              <a:t>shambolic</a:t>
            </a:r>
            <a:r>
              <a:rPr lang="en-GB" dirty="0" smtClean="0"/>
              <a:t>; verb choices e.g. </a:t>
            </a:r>
            <a:r>
              <a:rPr lang="en-GB" i="1" dirty="0" smtClean="0"/>
              <a:t>flails</a:t>
            </a:r>
            <a:r>
              <a:rPr lang="en-GB" dirty="0" smtClean="0"/>
              <a:t>; modal auxiliaries e.g. </a:t>
            </a:r>
            <a:r>
              <a:rPr lang="en-GB" i="1" dirty="0" smtClean="0"/>
              <a:t>can, might</a:t>
            </a:r>
            <a:r>
              <a:rPr lang="en-GB" dirty="0" smtClean="0"/>
              <a:t>; modal adverbials e.g. </a:t>
            </a:r>
            <a:r>
              <a:rPr lang="en-GB" i="1" dirty="0" smtClean="0"/>
              <a:t>perhaps, certainly</a:t>
            </a:r>
            <a:r>
              <a:rPr lang="en-GB" dirty="0" smtClean="0"/>
              <a:t>; pronouns e.g. </a:t>
            </a:r>
            <a:r>
              <a:rPr lang="en-GB" i="1" dirty="0" smtClean="0"/>
              <a:t>the rest of us</a:t>
            </a:r>
            <a:r>
              <a:rPr lang="en-GB" dirty="0" smtClean="0"/>
              <a:t>, </a:t>
            </a:r>
            <a:r>
              <a:rPr lang="en-GB" i="1" dirty="0" smtClean="0"/>
              <a:t>they will face</a:t>
            </a:r>
          </a:p>
          <a:p>
            <a:r>
              <a:rPr lang="en-GB" b="1" dirty="0" smtClean="0"/>
              <a:t>Conceptual metaphors </a:t>
            </a:r>
            <a:r>
              <a:rPr lang="en-GB" dirty="0" smtClean="0"/>
              <a:t>e.g. </a:t>
            </a:r>
            <a:r>
              <a:rPr lang="en-GB" i="1" dirty="0" smtClean="0"/>
              <a:t>flood of immigrants</a:t>
            </a:r>
          </a:p>
          <a:p>
            <a:r>
              <a:rPr lang="en-GB" b="1" dirty="0" smtClean="0"/>
              <a:t>Discourse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Grammar Schools: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Compare the 2 newspaper articles on grammar schools; one from </a:t>
            </a:r>
            <a:r>
              <a:rPr lang="en-GB" b="1" i="1" dirty="0" smtClean="0"/>
              <a:t>The Daily Mail </a:t>
            </a:r>
            <a:r>
              <a:rPr lang="en-GB" dirty="0" smtClean="0"/>
              <a:t>(tabloid) and one from </a:t>
            </a:r>
            <a:r>
              <a:rPr lang="en-GB" b="1" i="1" dirty="0" smtClean="0"/>
              <a:t>The Guardian </a:t>
            </a:r>
            <a:r>
              <a:rPr lang="en-GB" dirty="0" smtClean="0"/>
              <a:t>(broadsheet).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581615" y="3333050"/>
            <a:ext cx="4548168" cy="92333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Take a look at the following differences: </a:t>
            </a:r>
          </a:p>
          <a:p>
            <a:pPr marL="342900" indent="-342900">
              <a:buAutoNum type="arabicParenR"/>
            </a:pPr>
            <a:r>
              <a:rPr lang="en-GB" dirty="0" smtClean="0"/>
              <a:t>Discourse &amp; layout</a:t>
            </a:r>
          </a:p>
          <a:p>
            <a:pPr marL="342900" indent="-342900">
              <a:buAutoNum type="arabicParenR"/>
            </a:pPr>
            <a:r>
              <a:rPr lang="en-GB" dirty="0" smtClean="0"/>
              <a:t>Language (lexis, semantics, grammar)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Representation of Individuals and Groups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74" y="2531942"/>
            <a:ext cx="10753725" cy="3766185"/>
          </a:xfrm>
        </p:spPr>
        <p:txBody>
          <a:bodyPr/>
          <a:lstStyle/>
          <a:p>
            <a:r>
              <a:rPr lang="en-GB" b="1" dirty="0" smtClean="0"/>
              <a:t>Naming forms </a:t>
            </a:r>
            <a:r>
              <a:rPr lang="en-GB" dirty="0" smtClean="0"/>
              <a:t>– first name only, short form of first name, nickname, title and last name, formal title, formal title and name</a:t>
            </a:r>
          </a:p>
          <a:p>
            <a:r>
              <a:rPr lang="en-GB" b="1" dirty="0" smtClean="0"/>
              <a:t>Syntax (verb types) </a:t>
            </a:r>
            <a:r>
              <a:rPr lang="en-GB" dirty="0" smtClean="0"/>
              <a:t>– </a:t>
            </a:r>
            <a:r>
              <a:rPr lang="en-GB" b="1" dirty="0" err="1" smtClean="0"/>
              <a:t>transactive</a:t>
            </a:r>
            <a:r>
              <a:rPr lang="en-GB" b="1" dirty="0" smtClean="0"/>
              <a:t> </a:t>
            </a:r>
            <a:r>
              <a:rPr lang="en-GB" b="1" dirty="0" err="1" smtClean="0"/>
              <a:t>actionals</a:t>
            </a:r>
            <a:r>
              <a:rPr lang="en-GB" b="1" dirty="0" smtClean="0"/>
              <a:t> </a:t>
            </a:r>
            <a:r>
              <a:rPr lang="en-GB" dirty="0" smtClean="0"/>
              <a:t>(John hit the policeman); </a:t>
            </a:r>
            <a:r>
              <a:rPr lang="en-GB" b="1" dirty="0" smtClean="0"/>
              <a:t>non-</a:t>
            </a:r>
            <a:r>
              <a:rPr lang="en-GB" b="1" dirty="0" err="1" smtClean="0"/>
              <a:t>transactive</a:t>
            </a:r>
            <a:r>
              <a:rPr lang="en-GB" b="1" dirty="0" smtClean="0"/>
              <a:t> </a:t>
            </a:r>
            <a:r>
              <a:rPr lang="en-GB" b="1" dirty="0" err="1" smtClean="0"/>
              <a:t>actionals</a:t>
            </a:r>
            <a:r>
              <a:rPr lang="en-GB" b="1" dirty="0" smtClean="0"/>
              <a:t> </a:t>
            </a:r>
            <a:r>
              <a:rPr lang="en-GB" dirty="0" smtClean="0"/>
              <a:t>(John went on holiday); </a:t>
            </a:r>
            <a:r>
              <a:rPr lang="en-GB" b="1" dirty="0" smtClean="0"/>
              <a:t>quality </a:t>
            </a:r>
            <a:r>
              <a:rPr lang="en-GB" b="1" dirty="0" err="1" smtClean="0"/>
              <a:t>relationals</a:t>
            </a:r>
            <a:r>
              <a:rPr lang="en-GB" b="1" dirty="0" smtClean="0"/>
              <a:t> </a:t>
            </a:r>
            <a:r>
              <a:rPr lang="en-GB" dirty="0" smtClean="0"/>
              <a:t>(John is relaxed); </a:t>
            </a:r>
            <a:r>
              <a:rPr lang="en-GB" b="1" dirty="0" smtClean="0"/>
              <a:t>equal state </a:t>
            </a:r>
            <a:r>
              <a:rPr lang="en-GB" b="1" dirty="0" err="1" smtClean="0"/>
              <a:t>relationals</a:t>
            </a:r>
            <a:r>
              <a:rPr lang="en-GB" b="1" dirty="0" smtClean="0"/>
              <a:t> </a:t>
            </a:r>
            <a:r>
              <a:rPr lang="en-GB" dirty="0" smtClean="0"/>
              <a:t>(John thought the warning silly)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339</TotalTime>
  <Words>330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 Light</vt:lpstr>
      <vt:lpstr>Metropolitan</vt:lpstr>
      <vt:lpstr>Representation</vt:lpstr>
      <vt:lpstr>How is ideology conveyed?</vt:lpstr>
      <vt:lpstr>How is bias represented:</vt:lpstr>
      <vt:lpstr>Grammar Schools:</vt:lpstr>
      <vt:lpstr>Representation of Individuals and Groups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in the Media</dc:title>
  <dc:creator>Adam Duce</dc:creator>
  <cp:lastModifiedBy>Adam Duce</cp:lastModifiedBy>
  <cp:revision>35</cp:revision>
  <dcterms:created xsi:type="dcterms:W3CDTF">2017-01-25T13:49:00Z</dcterms:created>
  <dcterms:modified xsi:type="dcterms:W3CDTF">2018-01-05T11:29:31Z</dcterms:modified>
</cp:coreProperties>
</file>