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41731" cy="1645920"/>
          </a:xfrm>
        </p:spPr>
        <p:txBody>
          <a:bodyPr/>
          <a:lstStyle/>
          <a:p>
            <a:r>
              <a:rPr lang="en-GB" dirty="0" smtClean="0"/>
              <a:t>Power through Discourse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377" y="523181"/>
            <a:ext cx="3320219" cy="219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659" y="2465095"/>
            <a:ext cx="2857500" cy="2190750"/>
          </a:xfrm>
        </p:spPr>
      </p:pic>
      <p:sp>
        <p:nvSpPr>
          <p:cNvPr id="5" name="TextBox 4"/>
          <p:cNvSpPr txBox="1"/>
          <p:nvPr/>
        </p:nvSpPr>
        <p:spPr>
          <a:xfrm>
            <a:off x="3274540" y="2706130"/>
            <a:ext cx="2496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this?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6579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Arbitrary Nature of the sign (Saussure)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55" y="2780269"/>
            <a:ext cx="4896861" cy="2986217"/>
          </a:xfrm>
        </p:spPr>
      </p:pic>
      <p:sp>
        <p:nvSpPr>
          <p:cNvPr id="6" name="TextBox 5"/>
          <p:cNvSpPr txBox="1"/>
          <p:nvPr/>
        </p:nvSpPr>
        <p:spPr>
          <a:xfrm>
            <a:off x="1643449" y="2780269"/>
            <a:ext cx="2557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Everything is a representation.</a:t>
            </a:r>
          </a:p>
          <a:p>
            <a:endParaRPr lang="en-GB" sz="26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9463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Fairclough – Discourse as text, Interaction and Context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4" y="2169820"/>
            <a:ext cx="4584355" cy="4320236"/>
          </a:xfrm>
        </p:spPr>
      </p:pic>
      <p:sp>
        <p:nvSpPr>
          <p:cNvPr id="5" name="TextBox 4"/>
          <p:cNvSpPr txBox="1"/>
          <p:nvPr/>
        </p:nvSpPr>
        <p:spPr>
          <a:xfrm>
            <a:off x="1445741" y="2169820"/>
            <a:ext cx="3991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language of the media must be viewed in terms of context.</a:t>
            </a:r>
          </a:p>
          <a:p>
            <a:endParaRPr lang="en-GB" dirty="0"/>
          </a:p>
          <a:p>
            <a:r>
              <a:rPr lang="en-GB" dirty="0" smtClean="0"/>
              <a:t>You should always consider bias, agenda and ideology.</a:t>
            </a:r>
          </a:p>
          <a:p>
            <a:endParaRPr lang="en-GB" dirty="0"/>
          </a:p>
          <a:p>
            <a:r>
              <a:rPr lang="en-GB" dirty="0" smtClean="0"/>
              <a:t>This process is known as Critical Discourse Analysis.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a News Story: </a:t>
            </a:r>
            <a:br>
              <a:rPr lang="en-GB" dirty="0" smtClean="0"/>
            </a:br>
            <a:r>
              <a:rPr lang="en-GB" dirty="0" err="1" smtClean="0"/>
              <a:t>Labov’s</a:t>
            </a:r>
            <a:r>
              <a:rPr lang="en-GB" dirty="0" smtClean="0"/>
              <a:t> </a:t>
            </a:r>
            <a:r>
              <a:rPr lang="en-GB" dirty="0" smtClean="0"/>
              <a:t>Narrative </a:t>
            </a:r>
            <a:r>
              <a:rPr lang="en-GB" dirty="0" smtClean="0"/>
              <a:t>(1972)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Abstract: </a:t>
            </a:r>
            <a:r>
              <a:rPr lang="en-GB" dirty="0" smtClean="0"/>
              <a:t>summarises what the narrative will be about</a:t>
            </a:r>
          </a:p>
          <a:p>
            <a:r>
              <a:rPr lang="en-GB" b="1" dirty="0" smtClean="0"/>
              <a:t>Orientation: </a:t>
            </a:r>
            <a:r>
              <a:rPr lang="en-GB" dirty="0" smtClean="0"/>
              <a:t>gives information about the time, place, characters, setting of a narrative</a:t>
            </a:r>
          </a:p>
          <a:p>
            <a:r>
              <a:rPr lang="en-GB" b="1" dirty="0" smtClean="0"/>
              <a:t>Complicating Action: </a:t>
            </a:r>
            <a:r>
              <a:rPr lang="en-GB" dirty="0" smtClean="0"/>
              <a:t>central part of the story – describes a series of events, usually in the order in which they happened</a:t>
            </a:r>
          </a:p>
          <a:p>
            <a:r>
              <a:rPr lang="en-GB" b="1" dirty="0" smtClean="0"/>
              <a:t>Evaluation: </a:t>
            </a:r>
            <a:r>
              <a:rPr lang="en-GB" dirty="0" smtClean="0"/>
              <a:t>indicates the point of a story</a:t>
            </a:r>
          </a:p>
          <a:p>
            <a:r>
              <a:rPr lang="en-GB" b="1" dirty="0" smtClean="0"/>
              <a:t>Resolution: </a:t>
            </a:r>
            <a:r>
              <a:rPr lang="en-GB" dirty="0" smtClean="0"/>
              <a:t>the end of a series of events</a:t>
            </a:r>
          </a:p>
          <a:p>
            <a:r>
              <a:rPr lang="en-GB" b="1" dirty="0" smtClean="0"/>
              <a:t>Coda: </a:t>
            </a:r>
            <a:r>
              <a:rPr lang="en-GB" dirty="0" smtClean="0"/>
              <a:t>signals the end of a narrative and returns to the present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70063" y="3454373"/>
            <a:ext cx="5478433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pairs, divide up the structure of a news story. What is unique about the beginning, middle and end of a news article. Can you break it down further?</a:t>
            </a: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0062" y="5372186"/>
            <a:ext cx="54784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Now try and identify </a:t>
            </a:r>
            <a:r>
              <a:rPr lang="en-GB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Labov’s</a:t>
            </a:r>
            <a:r>
              <a:rPr lang="en-GB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Oral Narrative in your newspaper article. </a:t>
            </a: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03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</a:t>
            </a:r>
            <a:r>
              <a:rPr lang="en-GB" dirty="0" err="1" smtClean="0"/>
              <a:t>Labov’s</a:t>
            </a:r>
            <a:r>
              <a:rPr lang="en-GB" dirty="0" smtClean="0"/>
              <a:t> narrative structure powerful?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 we find </a:t>
            </a:r>
            <a:r>
              <a:rPr lang="en-GB" b="1" dirty="0" smtClean="0"/>
              <a:t>narratives </a:t>
            </a:r>
            <a:r>
              <a:rPr lang="en-GB" dirty="0" smtClean="0"/>
              <a:t>so influential as humans?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0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2 texts with contrasting discourse structures: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</a:t>
            </a:r>
            <a:r>
              <a:rPr lang="en-GB" b="1" dirty="0" smtClean="0"/>
              <a:t>each text </a:t>
            </a:r>
            <a:r>
              <a:rPr lang="en-GB" dirty="0" smtClean="0"/>
              <a:t>represent </a:t>
            </a:r>
            <a:r>
              <a:rPr lang="en-GB" b="1" dirty="0" smtClean="0"/>
              <a:t>power </a:t>
            </a:r>
            <a:r>
              <a:rPr lang="en-GB" dirty="0" smtClean="0"/>
              <a:t>through the </a:t>
            </a:r>
            <a:r>
              <a:rPr lang="en-GB" b="1" dirty="0" smtClean="0"/>
              <a:t>discourse structure </a:t>
            </a:r>
            <a:r>
              <a:rPr lang="en-GB" dirty="0" smtClean="0"/>
              <a:t>it uses?</a:t>
            </a:r>
          </a:p>
          <a:p>
            <a:r>
              <a:rPr lang="en-GB" dirty="0" smtClean="0"/>
              <a:t>How does it </a:t>
            </a:r>
            <a:r>
              <a:rPr lang="en-GB" b="1" dirty="0" smtClean="0"/>
              <a:t>influence</a:t>
            </a:r>
            <a:r>
              <a:rPr lang="en-GB" dirty="0" smtClean="0"/>
              <a:t> the reader?</a:t>
            </a:r>
          </a:p>
          <a:p>
            <a:r>
              <a:rPr lang="en-GB" dirty="0" smtClean="0"/>
              <a:t>Could an </a:t>
            </a:r>
            <a:r>
              <a:rPr lang="en-GB" b="1" dirty="0" smtClean="0"/>
              <a:t>alternative discourse structure </a:t>
            </a:r>
            <a:r>
              <a:rPr lang="en-GB" dirty="0" smtClean="0"/>
              <a:t>be more </a:t>
            </a:r>
            <a:r>
              <a:rPr lang="en-GB" b="1" dirty="0" smtClean="0"/>
              <a:t>effective?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7689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79</TotalTime>
  <Words>248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Metropolitan</vt:lpstr>
      <vt:lpstr>Representation</vt:lpstr>
      <vt:lpstr>Representation</vt:lpstr>
      <vt:lpstr>The Arbitrary Nature of the sign (Saussure)</vt:lpstr>
      <vt:lpstr>Fairclough – Discourse as text, Interaction and Context</vt:lpstr>
      <vt:lpstr>Structure of a News Story:  Labov’s Narrative (1972)</vt:lpstr>
      <vt:lpstr>How is Labov’s narrative structure powerful?</vt:lpstr>
      <vt:lpstr>Find 2 texts with contrasting discourse structures: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</dc:title>
  <dc:creator>Adam Duce</dc:creator>
  <cp:lastModifiedBy>Adam Duce</cp:lastModifiedBy>
  <cp:revision>28</cp:revision>
  <dcterms:created xsi:type="dcterms:W3CDTF">2017-09-07T11:32:56Z</dcterms:created>
  <dcterms:modified xsi:type="dcterms:W3CDTF">2018-01-24T10:14:56Z</dcterms:modified>
</cp:coreProperties>
</file>