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8" autoAdjust="0"/>
    <p:restoredTop sz="94660"/>
  </p:normalViewPr>
  <p:slideViewPr>
    <p:cSldViewPr snapToGrid="0">
      <p:cViewPr varScale="1">
        <p:scale>
          <a:sx n="87" d="100"/>
          <a:sy n="87" d="100"/>
        </p:scale>
        <p:origin x="114"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1/29/2018</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1/29/2018</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1/29/2018</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orpus.byu.edu/no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illsandboon.co.uk/FreeReads/NewAndPopula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illian90.wordpress.com/2009/05/15/kate-clark-linguistics-of-bla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Representation</a:t>
            </a:r>
            <a:endParaRPr lang="en-GB" dirty="0"/>
          </a:p>
        </p:txBody>
      </p:sp>
      <p:sp>
        <p:nvSpPr>
          <p:cNvPr id="3" name="Subtitle 2"/>
          <p:cNvSpPr>
            <a:spLocks noGrp="1"/>
          </p:cNvSpPr>
          <p:nvPr>
            <p:ph type="subTitle" idx="1"/>
          </p:nvPr>
        </p:nvSpPr>
        <p:spPr>
          <a:xfrm>
            <a:off x="667512" y="4206876"/>
            <a:ext cx="9941731" cy="1645920"/>
          </a:xfrm>
        </p:spPr>
        <p:txBody>
          <a:bodyPr/>
          <a:lstStyle/>
          <a:p>
            <a:r>
              <a:rPr lang="en-GB" dirty="0" smtClean="0"/>
              <a:t>Gender in the Media</a:t>
            </a:r>
            <a:endParaRPr lang="en-GB" dirty="0"/>
          </a:p>
        </p:txBody>
      </p:sp>
      <p:pic>
        <p:nvPicPr>
          <p:cNvPr id="6" name="Picture 2" descr="http://i.livescience.com/images/i/000/053/393/i02/gender-symbols.jpg?1370280854"/>
          <p:cNvPicPr>
            <a:picLocks noChangeAspect="1" noChangeArrowheads="1"/>
          </p:cNvPicPr>
          <p:nvPr/>
        </p:nvPicPr>
        <p:blipFill>
          <a:blip r:embed="rId2" cstate="print"/>
          <a:srcRect/>
          <a:stretch>
            <a:fillRect/>
          </a:stretch>
        </p:blipFill>
        <p:spPr bwMode="auto">
          <a:xfrm>
            <a:off x="5638377" y="338112"/>
            <a:ext cx="3489333" cy="2415225"/>
          </a:xfrm>
          <a:prstGeom prst="rect">
            <a:avLst/>
          </a:prstGeom>
          <a:noFill/>
        </p:spPr>
      </p:pic>
    </p:spTree>
    <p:extLst>
      <p:ext uri="{BB962C8B-B14F-4D97-AF65-F5344CB8AC3E}">
        <p14:creationId xmlns:p14="http://schemas.microsoft.com/office/powerpoint/2010/main" val="3975334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Corpus Linguistics Research:</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Create Spiral Team Up posters on the stereotypical representation of men and women. </a:t>
            </a:r>
          </a:p>
          <a:p>
            <a:r>
              <a:rPr lang="en-GB" dirty="0" smtClean="0"/>
              <a:t>What are their stereotypes?</a:t>
            </a:r>
          </a:p>
          <a:p>
            <a:r>
              <a:rPr lang="en-GB" dirty="0" smtClean="0"/>
              <a:t>Use the following corpus to search gendered terms i.e. ‘man’ vs. ‘woman’</a:t>
            </a:r>
          </a:p>
          <a:p>
            <a:r>
              <a:rPr lang="en-GB" dirty="0">
                <a:hlinkClick r:id="rId2"/>
              </a:rPr>
              <a:t>http://corpus.byu.edu/now</a:t>
            </a:r>
            <a:r>
              <a:rPr lang="en-GB" dirty="0" smtClean="0">
                <a:hlinkClick r:id="rId2"/>
              </a:rPr>
              <a:t>/</a:t>
            </a:r>
            <a:endParaRPr lang="en-GB" dirty="0" smtClean="0"/>
          </a:p>
          <a:p>
            <a:r>
              <a:rPr lang="en-GB" dirty="0" smtClean="0"/>
              <a:t>What did you find?</a:t>
            </a:r>
          </a:p>
          <a:p>
            <a:r>
              <a:rPr lang="en-GB" dirty="0" smtClean="0"/>
              <a:t>Are men and women that different, is it a </a:t>
            </a:r>
          </a:p>
          <a:p>
            <a:pPr marL="0" indent="0">
              <a:buNone/>
            </a:pPr>
            <a:r>
              <a:rPr lang="en-GB" dirty="0" smtClean="0"/>
              <a:t>‘performance’ (Butler), or is it just stereotyping </a:t>
            </a:r>
          </a:p>
          <a:p>
            <a:pPr marL="0" indent="0">
              <a:buNone/>
            </a:pPr>
            <a:r>
              <a:rPr lang="en-GB" dirty="0" smtClean="0"/>
              <a:t>(Mills)? Is an ideology being promoted as common </a:t>
            </a:r>
          </a:p>
          <a:p>
            <a:pPr marL="0" indent="0">
              <a:buNone/>
            </a:pPr>
            <a:r>
              <a:rPr lang="en-GB" dirty="0" smtClean="0"/>
              <a:t>sense (‘naturalization’ – Fairclough)?</a:t>
            </a:r>
            <a:endParaRPr lang="en-GB" dirty="0"/>
          </a:p>
        </p:txBody>
      </p:sp>
      <p:pic>
        <p:nvPicPr>
          <p:cNvPr id="4" name="Picture 3"/>
          <p:cNvPicPr>
            <a:picLocks noChangeAspect="1"/>
          </p:cNvPicPr>
          <p:nvPr/>
        </p:nvPicPr>
        <p:blipFill>
          <a:blip r:embed="rId3"/>
          <a:stretch>
            <a:fillRect/>
          </a:stretch>
        </p:blipFill>
        <p:spPr>
          <a:xfrm>
            <a:off x="6557485" y="3559101"/>
            <a:ext cx="10820400" cy="3847253"/>
          </a:xfrm>
          <a:prstGeom prst="rect">
            <a:avLst/>
          </a:prstGeom>
        </p:spPr>
      </p:pic>
    </p:spTree>
    <p:extLst>
      <p:ext uri="{BB962C8B-B14F-4D97-AF65-F5344CB8AC3E}">
        <p14:creationId xmlns:p14="http://schemas.microsoft.com/office/powerpoint/2010/main" val="3324505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Commutation Test:</a:t>
            </a:r>
            <a:endParaRPr lang="en-GB"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www.millsandboon.co.uk/FreeReads/NewAndPopular</a:t>
            </a:r>
            <a:endParaRPr lang="en-GB" dirty="0" smtClean="0"/>
          </a:p>
          <a:p>
            <a:r>
              <a:rPr lang="en-GB" dirty="0" smtClean="0"/>
              <a:t>A commutation test involves changing a ‘sign’ to consider the usage of the original form. Start with Mills and Boon. Read the above extracts of stories and change the male and female pronouns to see whether there’s a difference.</a:t>
            </a:r>
          </a:p>
          <a:p>
            <a:r>
              <a:rPr lang="en-GB" dirty="0" smtClean="0"/>
              <a:t>Write an alternative romance story which avoids stereotypes.</a:t>
            </a:r>
            <a:endParaRPr lang="en-GB" dirty="0"/>
          </a:p>
        </p:txBody>
      </p:sp>
    </p:spTree>
    <p:extLst>
      <p:ext uri="{BB962C8B-B14F-4D97-AF65-F5344CB8AC3E}">
        <p14:creationId xmlns:p14="http://schemas.microsoft.com/office/powerpoint/2010/main" val="2508767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Representation in Non-Fiction:</a:t>
            </a:r>
            <a:endParaRPr lang="en-GB" dirty="0"/>
          </a:p>
        </p:txBody>
      </p:sp>
      <p:sp>
        <p:nvSpPr>
          <p:cNvPr id="3" name="Content Placeholder 2"/>
          <p:cNvSpPr>
            <a:spLocks noGrp="1"/>
          </p:cNvSpPr>
          <p:nvPr>
            <p:ph idx="1"/>
          </p:nvPr>
        </p:nvSpPr>
        <p:spPr/>
        <p:txBody>
          <a:bodyPr>
            <a:normAutofit lnSpcReduction="10000"/>
          </a:bodyPr>
          <a:lstStyle/>
          <a:p>
            <a:r>
              <a:rPr lang="en-GB" b="1" u="sng" dirty="0" smtClean="0"/>
              <a:t>Halliday:</a:t>
            </a:r>
            <a:r>
              <a:rPr lang="en-GB" dirty="0" smtClean="0"/>
              <a:t> maintains the </a:t>
            </a:r>
            <a:r>
              <a:rPr lang="en-GB" b="1" dirty="0" smtClean="0"/>
              <a:t>Ideational </a:t>
            </a:r>
            <a:r>
              <a:rPr lang="en-GB" b="1" dirty="0" err="1" smtClean="0"/>
              <a:t>Metafunction</a:t>
            </a:r>
            <a:r>
              <a:rPr lang="en-GB" dirty="0" smtClean="0"/>
              <a:t> which deconstructs how gender has been </a:t>
            </a:r>
            <a:r>
              <a:rPr lang="en-GB" b="1" dirty="0" smtClean="0"/>
              <a:t>constructed </a:t>
            </a:r>
            <a:r>
              <a:rPr lang="en-GB" dirty="0" smtClean="0"/>
              <a:t>through language. When you </a:t>
            </a:r>
            <a:r>
              <a:rPr lang="en-GB" b="1" dirty="0" smtClean="0"/>
              <a:t>analyse </a:t>
            </a:r>
            <a:r>
              <a:rPr lang="en-GB" dirty="0" smtClean="0"/>
              <a:t>the </a:t>
            </a:r>
            <a:r>
              <a:rPr lang="en-GB" dirty="0" err="1" smtClean="0"/>
              <a:t>metafunction</a:t>
            </a:r>
            <a:r>
              <a:rPr lang="en-GB" dirty="0" smtClean="0"/>
              <a:t> of a text, you can see who does what to whom, when, where and how:</a:t>
            </a:r>
            <a:endParaRPr lang="en-GB" u="sng" dirty="0" smtClean="0"/>
          </a:p>
          <a:p>
            <a:pPr lvl="1"/>
            <a:r>
              <a:rPr lang="en-GB" b="1" dirty="0" smtClean="0"/>
              <a:t>Who and whom </a:t>
            </a:r>
            <a:r>
              <a:rPr lang="en-GB" dirty="0" smtClean="0"/>
              <a:t>= </a:t>
            </a:r>
            <a:r>
              <a:rPr lang="en-GB" b="1" dirty="0" smtClean="0"/>
              <a:t>participants</a:t>
            </a:r>
            <a:r>
              <a:rPr lang="en-GB" dirty="0" smtClean="0"/>
              <a:t>, actors who do things or have things done to them (nouns/pronouns)</a:t>
            </a:r>
          </a:p>
          <a:p>
            <a:pPr lvl="1"/>
            <a:r>
              <a:rPr lang="en-GB" b="1" dirty="0" smtClean="0"/>
              <a:t>Is doing what </a:t>
            </a:r>
            <a:r>
              <a:rPr lang="en-GB" dirty="0" smtClean="0"/>
              <a:t>= </a:t>
            </a:r>
            <a:r>
              <a:rPr lang="en-GB" b="1" dirty="0" smtClean="0"/>
              <a:t>processes </a:t>
            </a:r>
            <a:r>
              <a:rPr lang="en-GB" dirty="0" smtClean="0"/>
              <a:t>(verbs of actions/states)</a:t>
            </a:r>
          </a:p>
          <a:p>
            <a:pPr lvl="1"/>
            <a:r>
              <a:rPr lang="en-GB" b="1" dirty="0" smtClean="0"/>
              <a:t>When, where and how </a:t>
            </a:r>
            <a:r>
              <a:rPr lang="en-GB" dirty="0" smtClean="0"/>
              <a:t>= </a:t>
            </a:r>
            <a:r>
              <a:rPr lang="en-GB" b="1" dirty="0" smtClean="0"/>
              <a:t>circumstances </a:t>
            </a:r>
            <a:r>
              <a:rPr lang="en-GB" dirty="0" smtClean="0"/>
              <a:t>(adverbs, prepositional and adverbial phrases)</a:t>
            </a:r>
          </a:p>
          <a:p>
            <a:r>
              <a:rPr lang="en-GB" b="1" u="sng" dirty="0" smtClean="0"/>
              <a:t>Kate Clark (1992):</a:t>
            </a:r>
            <a:r>
              <a:rPr lang="en-GB" dirty="0" smtClean="0"/>
              <a:t> covered </a:t>
            </a:r>
            <a:r>
              <a:rPr lang="en-GB" b="1" dirty="0" smtClean="0"/>
              <a:t>violent crimes against women </a:t>
            </a:r>
            <a:r>
              <a:rPr lang="en-GB" dirty="0" smtClean="0"/>
              <a:t>in </a:t>
            </a:r>
            <a:r>
              <a:rPr lang="en-GB" i="1" dirty="0" smtClean="0"/>
              <a:t>The Sun </a:t>
            </a:r>
            <a:r>
              <a:rPr lang="en-GB" dirty="0" smtClean="0"/>
              <a:t>newspaper in the </a:t>
            </a:r>
            <a:r>
              <a:rPr lang="en-GB" b="1" dirty="0" smtClean="0"/>
              <a:t>1980s </a:t>
            </a:r>
            <a:r>
              <a:rPr lang="en-GB" dirty="0" smtClean="0"/>
              <a:t>illustrating the ways in which </a:t>
            </a:r>
            <a:r>
              <a:rPr lang="en-GB" b="1" dirty="0" smtClean="0"/>
              <a:t>lexical </a:t>
            </a:r>
            <a:r>
              <a:rPr lang="en-GB" dirty="0" smtClean="0"/>
              <a:t>and </a:t>
            </a:r>
            <a:r>
              <a:rPr lang="en-GB" b="1" dirty="0" smtClean="0"/>
              <a:t>syntactical patterning </a:t>
            </a:r>
            <a:r>
              <a:rPr lang="en-GB" dirty="0" smtClean="0"/>
              <a:t>removed blame from the </a:t>
            </a:r>
            <a:r>
              <a:rPr lang="en-GB" b="1" dirty="0" smtClean="0"/>
              <a:t>perpetrator </a:t>
            </a:r>
            <a:r>
              <a:rPr lang="en-GB" dirty="0" smtClean="0"/>
              <a:t>to the </a:t>
            </a:r>
            <a:r>
              <a:rPr lang="en-GB" b="1" dirty="0" smtClean="0"/>
              <a:t>victim</a:t>
            </a:r>
            <a:r>
              <a:rPr lang="en-GB" dirty="0" smtClean="0"/>
              <a:t>.</a:t>
            </a:r>
            <a:endParaRPr lang="en-GB" b="1" u="sng" dirty="0" smtClean="0"/>
          </a:p>
        </p:txBody>
      </p:sp>
    </p:spTree>
    <p:extLst>
      <p:ext uri="{BB962C8B-B14F-4D97-AF65-F5344CB8AC3E}">
        <p14:creationId xmlns:p14="http://schemas.microsoft.com/office/powerpoint/2010/main" val="99331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Address terms: Connotations</a:t>
            </a:r>
            <a:endParaRPr lang="en-GB" dirty="0"/>
          </a:p>
        </p:txBody>
      </p:sp>
      <p:sp>
        <p:nvSpPr>
          <p:cNvPr id="3" name="Content Placeholder 2"/>
          <p:cNvSpPr>
            <a:spLocks noGrp="1"/>
          </p:cNvSpPr>
          <p:nvPr>
            <p:ph idx="1"/>
          </p:nvPr>
        </p:nvSpPr>
        <p:spPr/>
        <p:txBody>
          <a:bodyPr/>
          <a:lstStyle/>
          <a:p>
            <a:r>
              <a:rPr lang="en-GB" b="1" dirty="0" smtClean="0"/>
              <a:t>Monster, beast, fiend</a:t>
            </a:r>
          </a:p>
          <a:p>
            <a:r>
              <a:rPr lang="en-GB" b="1" dirty="0" smtClean="0"/>
              <a:t>Andrew Bates, 39, a carpenter from Leeds</a:t>
            </a:r>
          </a:p>
          <a:p>
            <a:endParaRPr lang="en-GB" b="1" dirty="0"/>
          </a:p>
          <a:p>
            <a:r>
              <a:rPr lang="en-GB" b="1" dirty="0" smtClean="0"/>
              <a:t>Wife, daughter, mother, schoolgirl</a:t>
            </a:r>
          </a:p>
          <a:p>
            <a:r>
              <a:rPr lang="en-GB" b="1" dirty="0" smtClean="0"/>
              <a:t>Call-girl, Lolita, blond divorcee </a:t>
            </a:r>
            <a:endParaRPr lang="en-GB" b="1" dirty="0"/>
          </a:p>
        </p:txBody>
      </p:sp>
    </p:spTree>
    <p:extLst>
      <p:ext uri="{BB962C8B-B14F-4D97-AF65-F5344CB8AC3E}">
        <p14:creationId xmlns:p14="http://schemas.microsoft.com/office/powerpoint/2010/main" val="267138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Clark (1992) – ‘The Linguistics of Blame’</a:t>
            </a:r>
            <a:endParaRPr lang="en-GB" dirty="0"/>
          </a:p>
        </p:txBody>
      </p:sp>
      <p:sp>
        <p:nvSpPr>
          <p:cNvPr id="3" name="Content Placeholder 2"/>
          <p:cNvSpPr>
            <a:spLocks noGrp="1"/>
          </p:cNvSpPr>
          <p:nvPr>
            <p:ph idx="1"/>
          </p:nvPr>
        </p:nvSpPr>
        <p:spPr/>
        <p:txBody>
          <a:bodyPr>
            <a:normAutofit fontScale="92500" lnSpcReduction="20000"/>
          </a:bodyPr>
          <a:lstStyle/>
          <a:p>
            <a:r>
              <a:rPr lang="en-GB" dirty="0">
                <a:hlinkClick r:id="rId2"/>
              </a:rPr>
              <a:t>https://</a:t>
            </a:r>
            <a:r>
              <a:rPr lang="en-GB" dirty="0" smtClean="0">
                <a:hlinkClick r:id="rId2"/>
              </a:rPr>
              <a:t>lillian90.wordpress.com/2009/05/15/kate-clark-linguistics-of-blame/</a:t>
            </a:r>
            <a:endParaRPr lang="en-GB" dirty="0" smtClean="0"/>
          </a:p>
          <a:p>
            <a:r>
              <a:rPr lang="en-GB" dirty="0" smtClean="0"/>
              <a:t>‘Referring </a:t>
            </a:r>
            <a:r>
              <a:rPr lang="en-GB" dirty="0"/>
              <a:t>to numerous reports of sexual assault as reported by The Sun, Clark shows how, by giving attackers and victims particular names, the newspaper influences the meaning and opinion of the report, giving the piece a certain bias. For example, when referring to the attacker The Sun either gave them ‘fiendish’ names (monster, beast, fiend </a:t>
            </a:r>
            <a:r>
              <a:rPr lang="en-GB" dirty="0" err="1"/>
              <a:t>etc</a:t>
            </a:r>
            <a:r>
              <a:rPr lang="en-GB" dirty="0"/>
              <a:t>) or ‘non-fiendish’ names (simply referring to them by their real name, occupation or even sympathetically). Also, the victims were always labelled rather than individualised. That is, they were given roles with varying degrees of culpability. Amongst other names the victims were called ‘wife’, ‘mother’, ‘daughter’, ‘schoolgirl’; and less sympathetically ‘call-girl’, ‘Lolita’ and ‘blonde divorcee’. Thus, by naming the victims The Sun was able to attach a certain amount of responsibility to the victim – a ‘vivacious blonde divorcee’ would appear to be more culpable, more responsible for the crime than a ‘housewife’ especially when the attacker was referred to in sympathetic terms</a:t>
            </a:r>
            <a:r>
              <a:rPr lang="en-GB" dirty="0" smtClean="0"/>
              <a:t>.’</a:t>
            </a:r>
          </a:p>
          <a:p>
            <a:r>
              <a:rPr lang="en-GB" dirty="0" smtClean="0"/>
              <a:t>The links to Julia Stanley’s 1977 study on terms for promiscuous men and women?</a:t>
            </a:r>
            <a:endParaRPr lang="en-GB" dirty="0"/>
          </a:p>
        </p:txBody>
      </p:sp>
    </p:spTree>
    <p:extLst>
      <p:ext uri="{BB962C8B-B14F-4D97-AF65-F5344CB8AC3E}">
        <p14:creationId xmlns:p14="http://schemas.microsoft.com/office/powerpoint/2010/main" val="341840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Representation in Non-Fiction: Verb Processes</a:t>
            </a:r>
            <a:endParaRPr lang="en-GB" dirty="0"/>
          </a:p>
        </p:txBody>
      </p:sp>
      <p:sp>
        <p:nvSpPr>
          <p:cNvPr id="3" name="Content Placeholder 2"/>
          <p:cNvSpPr>
            <a:spLocks noGrp="1"/>
          </p:cNvSpPr>
          <p:nvPr>
            <p:ph idx="1"/>
          </p:nvPr>
        </p:nvSpPr>
        <p:spPr/>
        <p:txBody>
          <a:bodyPr>
            <a:normAutofit/>
          </a:bodyPr>
          <a:lstStyle/>
          <a:p>
            <a:pPr marL="45720" indent="0">
              <a:buNone/>
            </a:pPr>
            <a:r>
              <a:rPr lang="en-GB" b="1" dirty="0" smtClean="0"/>
              <a:t>Verb processes </a:t>
            </a:r>
            <a:r>
              <a:rPr lang="en-GB" dirty="0" smtClean="0"/>
              <a:t>provide a way of highlighting how </a:t>
            </a:r>
            <a:r>
              <a:rPr lang="en-GB" b="1" dirty="0" smtClean="0"/>
              <a:t>actions </a:t>
            </a:r>
            <a:r>
              <a:rPr lang="en-GB" dirty="0" smtClean="0"/>
              <a:t>in a text are </a:t>
            </a:r>
            <a:r>
              <a:rPr lang="en-GB" b="1" dirty="0" smtClean="0"/>
              <a:t>represented </a:t>
            </a:r>
            <a:r>
              <a:rPr lang="en-GB" dirty="0" smtClean="0"/>
              <a:t>and identifying those </a:t>
            </a:r>
            <a:r>
              <a:rPr lang="en-GB" b="1" dirty="0" smtClean="0"/>
              <a:t>responsible </a:t>
            </a:r>
            <a:r>
              <a:rPr lang="en-GB" dirty="0" smtClean="0"/>
              <a:t>and those </a:t>
            </a:r>
            <a:r>
              <a:rPr lang="en-GB" b="1" dirty="0" smtClean="0"/>
              <a:t>affected </a:t>
            </a:r>
            <a:r>
              <a:rPr lang="en-GB" dirty="0" smtClean="0"/>
              <a:t>by the actions. A character whose behaviour is mostly represented through </a:t>
            </a:r>
            <a:r>
              <a:rPr lang="en-GB" b="1" dirty="0" smtClean="0"/>
              <a:t>material processes </a:t>
            </a:r>
            <a:r>
              <a:rPr lang="en-GB" dirty="0" smtClean="0"/>
              <a:t>as an actor might be said to have more </a:t>
            </a:r>
            <a:r>
              <a:rPr lang="en-GB" b="1" dirty="0" smtClean="0"/>
              <a:t>control </a:t>
            </a:r>
            <a:r>
              <a:rPr lang="en-GB" dirty="0" smtClean="0"/>
              <a:t>over their actions and ability to make </a:t>
            </a:r>
            <a:r>
              <a:rPr lang="en-GB" b="1" dirty="0" smtClean="0"/>
              <a:t>decisions </a:t>
            </a:r>
            <a:r>
              <a:rPr lang="en-GB" dirty="0" smtClean="0"/>
              <a:t>than one who is represented largely through </a:t>
            </a:r>
            <a:r>
              <a:rPr lang="en-GB" b="1" dirty="0" smtClean="0"/>
              <a:t>relational </a:t>
            </a:r>
            <a:r>
              <a:rPr lang="en-GB" dirty="0" smtClean="0"/>
              <a:t>or </a:t>
            </a:r>
            <a:r>
              <a:rPr lang="en-GB" b="1" dirty="0" smtClean="0"/>
              <a:t>mental processes</a:t>
            </a:r>
            <a:r>
              <a:rPr lang="en-GB" dirty="0" smtClean="0"/>
              <a:t>. Equally those characters who are </a:t>
            </a:r>
            <a:r>
              <a:rPr lang="en-GB" b="1" dirty="0" smtClean="0"/>
              <a:t>affected </a:t>
            </a:r>
            <a:r>
              <a:rPr lang="en-GB" dirty="0" smtClean="0"/>
              <a:t>by the verb processes, that is who act as </a:t>
            </a:r>
            <a:r>
              <a:rPr lang="en-GB" b="1" dirty="0" smtClean="0"/>
              <a:t>objects </a:t>
            </a:r>
            <a:r>
              <a:rPr lang="en-GB" dirty="0" smtClean="0"/>
              <a:t>rather than </a:t>
            </a:r>
            <a:r>
              <a:rPr lang="en-GB" b="1" dirty="0" smtClean="0"/>
              <a:t>subjects</a:t>
            </a:r>
            <a:r>
              <a:rPr lang="en-GB" dirty="0" smtClean="0"/>
              <a:t>, can be said to be </a:t>
            </a:r>
            <a:r>
              <a:rPr lang="en-GB" b="1" dirty="0" smtClean="0"/>
              <a:t>less powerful </a:t>
            </a:r>
            <a:r>
              <a:rPr lang="en-GB" dirty="0" smtClean="0"/>
              <a:t>in their ability to make decisions and therefore remain </a:t>
            </a:r>
            <a:r>
              <a:rPr lang="en-GB" b="1" dirty="0" smtClean="0"/>
              <a:t>less powerful actors </a:t>
            </a:r>
            <a:r>
              <a:rPr lang="en-GB" dirty="0" smtClean="0"/>
              <a:t>or </a:t>
            </a:r>
            <a:r>
              <a:rPr lang="en-GB" b="1" dirty="0" smtClean="0"/>
              <a:t>participants </a:t>
            </a:r>
            <a:r>
              <a:rPr lang="en-GB" dirty="0" smtClean="0"/>
              <a:t>in the narrative.</a:t>
            </a:r>
            <a:endParaRPr lang="en-GB" b="1" dirty="0"/>
          </a:p>
        </p:txBody>
      </p:sp>
    </p:spTree>
    <p:extLst>
      <p:ext uri="{BB962C8B-B14F-4D97-AF65-F5344CB8AC3E}">
        <p14:creationId xmlns:p14="http://schemas.microsoft.com/office/powerpoint/2010/main" val="2959186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the language itself sexist?</a:t>
            </a:r>
            <a:endParaRPr lang="en-GB" dirty="0"/>
          </a:p>
        </p:txBody>
      </p:sp>
      <p:sp>
        <p:nvSpPr>
          <p:cNvPr id="3" name="Content Placeholder 2"/>
          <p:cNvSpPr>
            <a:spLocks noGrp="1"/>
          </p:cNvSpPr>
          <p:nvPr>
            <p:ph idx="1"/>
          </p:nvPr>
        </p:nvSpPr>
        <p:spPr/>
        <p:txBody>
          <a:bodyPr>
            <a:normAutofit fontScale="92500"/>
          </a:bodyPr>
          <a:lstStyle/>
          <a:p>
            <a:r>
              <a:rPr lang="en-GB" dirty="0" smtClean="0"/>
              <a:t>Saussure divided language into ‘langue’ (the language) and ‘parole’ (the use of the language).</a:t>
            </a:r>
          </a:p>
          <a:p>
            <a:r>
              <a:rPr lang="en-GB" dirty="0" smtClean="0"/>
              <a:t>There is clear evidence that parole can be sexist but is the language itself? Consider the following:</a:t>
            </a:r>
          </a:p>
          <a:p>
            <a:pPr lvl="1"/>
            <a:r>
              <a:rPr lang="en-GB" dirty="0" err="1" smtClean="0"/>
              <a:t>Markedness</a:t>
            </a:r>
            <a:endParaRPr lang="en-GB" dirty="0" smtClean="0"/>
          </a:p>
          <a:p>
            <a:pPr lvl="1"/>
            <a:r>
              <a:rPr lang="en-GB" dirty="0" smtClean="0"/>
              <a:t>The generic pronoun and use of ‘man’</a:t>
            </a:r>
          </a:p>
          <a:p>
            <a:pPr lvl="1"/>
            <a:r>
              <a:rPr lang="en-GB" dirty="0" smtClean="0"/>
              <a:t>Titles</a:t>
            </a:r>
          </a:p>
          <a:p>
            <a:pPr lvl="1"/>
            <a:r>
              <a:rPr lang="en-GB" dirty="0" smtClean="0"/>
              <a:t>Semantic derogation.</a:t>
            </a:r>
          </a:p>
          <a:p>
            <a:pPr lvl="1"/>
            <a:endParaRPr lang="en-GB" dirty="0"/>
          </a:p>
          <a:p>
            <a:pPr lvl="1"/>
            <a:r>
              <a:rPr lang="en-GB" dirty="0" smtClean="0"/>
              <a:t>Now apply your knowledge of gender and ideational </a:t>
            </a:r>
            <a:r>
              <a:rPr lang="en-GB" dirty="0" err="1" smtClean="0"/>
              <a:t>metafunction</a:t>
            </a:r>
            <a:r>
              <a:rPr lang="en-GB" dirty="0" smtClean="0"/>
              <a:t>, as well as Fairclough’s list of features, to a text. Start with the table and then create model paragraphs.</a:t>
            </a:r>
          </a:p>
        </p:txBody>
      </p:sp>
    </p:spTree>
    <p:extLst>
      <p:ext uri="{BB962C8B-B14F-4D97-AF65-F5344CB8AC3E}">
        <p14:creationId xmlns:p14="http://schemas.microsoft.com/office/powerpoint/2010/main" val="3836656864"/>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102</TotalTime>
  <Words>572</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 Light</vt:lpstr>
      <vt:lpstr>Metropolitan</vt:lpstr>
      <vt:lpstr>Representation</vt:lpstr>
      <vt:lpstr>Corpus Linguistics Research:</vt:lpstr>
      <vt:lpstr>Commutation Test:</vt:lpstr>
      <vt:lpstr>Gender Representation in Non-Fiction:</vt:lpstr>
      <vt:lpstr>Address terms: Connotations</vt:lpstr>
      <vt:lpstr>Clark (1992) – ‘The Linguistics of Blame’</vt:lpstr>
      <vt:lpstr>Gender Representation in Non-Fiction: Verb Processes</vt:lpstr>
      <vt:lpstr>Is the language itself sexist?</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dc:title>
  <dc:creator>Adam Duce</dc:creator>
  <cp:lastModifiedBy>Adam Duce</cp:lastModifiedBy>
  <cp:revision>31</cp:revision>
  <dcterms:created xsi:type="dcterms:W3CDTF">2017-09-07T11:32:56Z</dcterms:created>
  <dcterms:modified xsi:type="dcterms:W3CDTF">2018-01-29T08:16:29Z</dcterms:modified>
</cp:coreProperties>
</file>