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690F18-E346-4752-81C6-5A5E07216F45}" type="datetimeFigureOut">
              <a:rPr lang="en-GB" smtClean="0"/>
              <a:t>26/06/2013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6CADEB-243C-413D-B479-FC2CB8B2412F}" type="slidenum">
              <a:rPr lang="en-GB" smtClean="0"/>
              <a:t>‹#›</a:t>
            </a:fld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90F18-E346-4752-81C6-5A5E07216F45}" type="datetimeFigureOut">
              <a:rPr lang="en-GB" smtClean="0"/>
              <a:t>26/06/2013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ADEB-243C-413D-B479-FC2CB8B2412F}" type="slidenum">
              <a:rPr lang="en-GB" smtClean="0"/>
              <a:t>‹#›</a:t>
            </a:fld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90F18-E346-4752-81C6-5A5E07216F45}" type="datetimeFigureOut">
              <a:rPr lang="en-GB" smtClean="0"/>
              <a:t>26/06/2013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ADEB-243C-413D-B479-FC2CB8B2412F}" type="slidenum">
              <a:rPr lang="en-GB" smtClean="0"/>
              <a:t>‹#›</a:t>
            </a:fld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90F18-E346-4752-81C6-5A5E07216F45}" type="datetimeFigureOut">
              <a:rPr lang="en-GB" smtClean="0"/>
              <a:t>26/06/2013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ADEB-243C-413D-B479-FC2CB8B2412F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90F18-E346-4752-81C6-5A5E07216F45}" type="datetimeFigureOut">
              <a:rPr lang="en-GB" smtClean="0"/>
              <a:t>26/06/2013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ADEB-243C-413D-B479-FC2CB8B2412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90F18-E346-4752-81C6-5A5E07216F45}" type="datetimeFigureOut">
              <a:rPr lang="en-GB" smtClean="0"/>
              <a:t>26/06/2013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ADEB-243C-413D-B479-FC2CB8B2412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90F18-E346-4752-81C6-5A5E07216F45}" type="datetimeFigureOut">
              <a:rPr lang="en-GB" smtClean="0"/>
              <a:t>26/06/2013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ADEB-243C-413D-B479-FC2CB8B2412F}" type="slidenum">
              <a:rPr lang="en-GB" smtClean="0"/>
              <a:t>‹#›</a:t>
            </a:fld>
            <a:endParaRPr lang="en-GB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90F18-E346-4752-81C6-5A5E07216F45}" type="datetimeFigureOut">
              <a:rPr lang="en-GB" smtClean="0"/>
              <a:t>26/06/2013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ADEB-243C-413D-B479-FC2CB8B2412F}" type="slidenum">
              <a:rPr lang="en-GB" smtClean="0"/>
              <a:t>‹#›</a:t>
            </a:fld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90F18-E346-4752-81C6-5A5E07216F45}" type="datetimeFigureOut">
              <a:rPr lang="en-GB" smtClean="0"/>
              <a:t>26/06/2013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ADEB-243C-413D-B479-FC2CB8B2412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90F18-E346-4752-81C6-5A5E07216F45}" type="datetimeFigureOut">
              <a:rPr lang="en-GB" smtClean="0"/>
              <a:t>26/06/2013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ADEB-243C-413D-B479-FC2CB8B2412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90F18-E346-4752-81C6-5A5E07216F45}" type="datetimeFigureOut">
              <a:rPr lang="en-GB" smtClean="0"/>
              <a:t>26/06/2013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ADEB-243C-413D-B479-FC2CB8B2412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B690F18-E346-4752-81C6-5A5E07216F45}" type="datetimeFigureOut">
              <a:rPr lang="en-GB" smtClean="0"/>
              <a:t>26/06/2013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06CADEB-243C-413D-B479-FC2CB8B2412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AS English Language Revision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Language Frameworks - Meaning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15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2060848"/>
            <a:ext cx="7745505" cy="47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 smtClean="0"/>
              <a:t>Identification </a:t>
            </a:r>
          </a:p>
          <a:p>
            <a:r>
              <a:rPr lang="en-GB" sz="2000" dirty="0" smtClean="0"/>
              <a:t>This is when determiners such as the, this and that are used to show that a noun has already been mentioned e.g. </a:t>
            </a:r>
            <a:r>
              <a:rPr lang="en-GB" sz="2000" b="1" i="1" dirty="0" smtClean="0"/>
              <a:t>A</a:t>
            </a:r>
            <a:r>
              <a:rPr lang="en-GB" sz="2000" i="1" dirty="0" smtClean="0"/>
              <a:t> large lorry blocked the road. </a:t>
            </a:r>
            <a:r>
              <a:rPr lang="en-GB" sz="2000" b="1" i="1" dirty="0" smtClean="0"/>
              <a:t>The</a:t>
            </a:r>
            <a:r>
              <a:rPr lang="en-GB" sz="2000" i="1" dirty="0" smtClean="0"/>
              <a:t> lorry had broken down.</a:t>
            </a:r>
          </a:p>
          <a:p>
            <a:pPr marL="0" indent="0">
              <a:buNone/>
            </a:pPr>
            <a:r>
              <a:rPr lang="en-GB" sz="2000" b="1" dirty="0" smtClean="0"/>
              <a:t>Ellipsis</a:t>
            </a:r>
          </a:p>
          <a:p>
            <a:r>
              <a:rPr lang="en-GB" sz="2000" dirty="0" smtClean="0"/>
              <a:t>When words are </a:t>
            </a:r>
            <a:r>
              <a:rPr lang="en-GB" sz="2000" dirty="0" smtClean="0">
                <a:solidFill>
                  <a:srgbClr val="FF0000"/>
                </a:solidFill>
              </a:rPr>
              <a:t>left out </a:t>
            </a:r>
            <a:r>
              <a:rPr lang="en-GB" sz="2000" dirty="0" smtClean="0"/>
              <a:t>of a sentence </a:t>
            </a:r>
          </a:p>
          <a:p>
            <a:r>
              <a:rPr lang="en-GB" sz="2000" dirty="0" smtClean="0"/>
              <a:t>Its still cohesive if the earlier part of the text enables the reader to supply the missing information </a:t>
            </a:r>
          </a:p>
          <a:p>
            <a:pPr marL="0" indent="0">
              <a:buNone/>
            </a:pPr>
            <a:r>
              <a:rPr lang="en-GB" sz="2000" b="1" dirty="0" smtClean="0"/>
              <a:t>Conjunctions</a:t>
            </a:r>
          </a:p>
          <a:p>
            <a:r>
              <a:rPr lang="en-GB" sz="2000" dirty="0" smtClean="0"/>
              <a:t>Conjunctions are </a:t>
            </a:r>
            <a:r>
              <a:rPr lang="en-GB" sz="2000" dirty="0"/>
              <a:t>linking </a:t>
            </a:r>
            <a:r>
              <a:rPr lang="en-GB" sz="2000" dirty="0" smtClean="0"/>
              <a:t>words such as </a:t>
            </a:r>
            <a:r>
              <a:rPr lang="en-GB" sz="2000" i="1" dirty="0" smtClean="0"/>
              <a:t>and, but, also </a:t>
            </a:r>
            <a:r>
              <a:rPr lang="en-GB" sz="2000" dirty="0" smtClean="0"/>
              <a:t>and </a:t>
            </a:r>
            <a:r>
              <a:rPr lang="en-GB" sz="2000" i="1" dirty="0" smtClean="0"/>
              <a:t>because</a:t>
            </a:r>
            <a:r>
              <a:rPr lang="en-GB" sz="2000" dirty="0" smtClean="0"/>
              <a:t>. They can be used to link together parts of the text to </a:t>
            </a:r>
            <a:r>
              <a:rPr lang="en-GB" sz="2000" dirty="0" smtClean="0">
                <a:solidFill>
                  <a:srgbClr val="FF0000"/>
                </a:solidFill>
              </a:rPr>
              <a:t>show a relationship</a:t>
            </a:r>
            <a:r>
              <a:rPr lang="en-GB" sz="2000" dirty="0" smtClean="0"/>
              <a:t> between the two</a:t>
            </a:r>
          </a:p>
          <a:p>
            <a:pPr marL="0" indent="0">
              <a:buNone/>
            </a:pPr>
            <a:r>
              <a:rPr lang="en-GB" sz="2000" b="1" dirty="0" smtClean="0"/>
              <a:t>Adverbs</a:t>
            </a:r>
          </a:p>
          <a:p>
            <a:r>
              <a:rPr lang="en-GB" sz="2000" dirty="0" smtClean="0"/>
              <a:t>These </a:t>
            </a:r>
            <a:r>
              <a:rPr lang="en-GB" sz="2000" dirty="0" smtClean="0">
                <a:solidFill>
                  <a:srgbClr val="FF0000"/>
                </a:solidFill>
              </a:rPr>
              <a:t>connect clauses </a:t>
            </a:r>
            <a:r>
              <a:rPr lang="en-GB" sz="2000" dirty="0" smtClean="0"/>
              <a:t>by referencing space and time e.g. we’re leaving for London </a:t>
            </a:r>
            <a:r>
              <a:rPr lang="en-GB" sz="2000" b="1" dirty="0" smtClean="0"/>
              <a:t>tomorrow, before</a:t>
            </a:r>
            <a:r>
              <a:rPr lang="en-GB" sz="2000" dirty="0" smtClean="0"/>
              <a:t> the traffic gets bad</a:t>
            </a: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Grammatical Cohesion Continued</a:t>
            </a:r>
            <a:endParaRPr lang="en-GB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6725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Lexical cohesion links words through meaning and association rather than grammatical structure</a:t>
            </a:r>
          </a:p>
          <a:p>
            <a:pPr marL="0" indent="0">
              <a:buNone/>
            </a:pPr>
            <a:r>
              <a:rPr lang="en-GB" b="1" dirty="0" smtClean="0"/>
              <a:t>Repetition</a:t>
            </a:r>
          </a:p>
          <a:p>
            <a:r>
              <a:rPr lang="en-GB" dirty="0" smtClean="0"/>
              <a:t>Using the same word more than once can link separate sentences e.g. </a:t>
            </a:r>
            <a:r>
              <a:rPr lang="en-GB" i="1" dirty="0" smtClean="0"/>
              <a:t>All we could see was </a:t>
            </a:r>
            <a:r>
              <a:rPr lang="en-GB" b="1" i="1" dirty="0" smtClean="0"/>
              <a:t>rain. </a:t>
            </a:r>
            <a:r>
              <a:rPr lang="en-GB" i="1" dirty="0" smtClean="0"/>
              <a:t>Anything would be better than </a:t>
            </a:r>
            <a:r>
              <a:rPr lang="en-GB" b="1" i="1" dirty="0" smtClean="0"/>
              <a:t>rain.</a:t>
            </a:r>
          </a:p>
          <a:p>
            <a:r>
              <a:rPr lang="en-GB" dirty="0" smtClean="0"/>
              <a:t>Ideas can be linked by using synonyms rather than exactly the same word.</a:t>
            </a:r>
          </a:p>
          <a:p>
            <a:r>
              <a:rPr lang="en-GB" dirty="0" smtClean="0"/>
              <a:t>For example – </a:t>
            </a:r>
            <a:r>
              <a:rPr lang="en-GB" i="1" dirty="0" smtClean="0"/>
              <a:t>He </a:t>
            </a:r>
            <a:r>
              <a:rPr lang="en-GB" b="1" i="1" dirty="0" smtClean="0"/>
              <a:t>wandered </a:t>
            </a:r>
            <a:r>
              <a:rPr lang="en-GB" i="1" dirty="0" smtClean="0"/>
              <a:t>slowly towards the building then </a:t>
            </a:r>
            <a:r>
              <a:rPr lang="en-GB" b="1" i="1" dirty="0" smtClean="0"/>
              <a:t>ambled </a:t>
            </a:r>
            <a:r>
              <a:rPr lang="en-GB" i="1" dirty="0" smtClean="0"/>
              <a:t>down the corridor before</a:t>
            </a:r>
            <a:r>
              <a:rPr lang="en-GB" b="1" i="1" dirty="0" smtClean="0"/>
              <a:t> loitering </a:t>
            </a:r>
            <a:r>
              <a:rPr lang="en-GB" i="1" dirty="0" smtClean="0"/>
              <a:t>outside the door.</a:t>
            </a:r>
          </a:p>
          <a:p>
            <a:pPr marL="0" indent="0">
              <a:buNone/>
            </a:pPr>
            <a:r>
              <a:rPr lang="en-GB" sz="2000" b="1" i="1" dirty="0" smtClean="0"/>
              <a:t> </a:t>
            </a:r>
            <a:endParaRPr lang="en-GB" sz="2000" dirty="0" smtClean="0"/>
          </a:p>
          <a:p>
            <a:pPr marL="0" indent="0">
              <a:buNone/>
            </a:pPr>
            <a:endParaRPr lang="en-GB" sz="2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Lexical Cohesion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5884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104331"/>
            <a:ext cx="8496944" cy="4753669"/>
          </a:xfrm>
        </p:spPr>
        <p:txBody>
          <a:bodyPr>
            <a:normAutofit/>
          </a:bodyPr>
          <a:lstStyle/>
          <a:p>
            <a:r>
              <a:rPr lang="en-GB" sz="2000" dirty="0" smtClean="0"/>
              <a:t>Words that commonly appear together in </a:t>
            </a:r>
            <a:r>
              <a:rPr lang="en-GB" sz="2000" dirty="0" smtClean="0">
                <a:solidFill>
                  <a:srgbClr val="FF0000"/>
                </a:solidFill>
              </a:rPr>
              <a:t>lexical units </a:t>
            </a:r>
            <a:r>
              <a:rPr lang="en-GB" sz="2000" dirty="0" smtClean="0"/>
              <a:t>are called </a:t>
            </a:r>
            <a:r>
              <a:rPr lang="en-GB" sz="2000" dirty="0" smtClean="0">
                <a:solidFill>
                  <a:srgbClr val="FF0000"/>
                </a:solidFill>
              </a:rPr>
              <a:t>collocations</a:t>
            </a:r>
          </a:p>
          <a:p>
            <a:r>
              <a:rPr lang="en-GB" sz="2000" dirty="0" smtClean="0"/>
              <a:t>All native speakers of English understand its collocations easily but non-native speakers might find them a bit bizarre. They are </a:t>
            </a:r>
            <a:r>
              <a:rPr lang="en-GB" sz="2000" dirty="0" smtClean="0">
                <a:solidFill>
                  <a:srgbClr val="FF0000"/>
                </a:solidFill>
              </a:rPr>
              <a:t>related by association</a:t>
            </a:r>
            <a:r>
              <a:rPr lang="en-GB" sz="2000" dirty="0" smtClean="0"/>
              <a:t> rather than through any </a:t>
            </a:r>
            <a:r>
              <a:rPr lang="en-GB" sz="2000" dirty="0" smtClean="0">
                <a:solidFill>
                  <a:srgbClr val="FF0000"/>
                </a:solidFill>
              </a:rPr>
              <a:t>grammatically based rule</a:t>
            </a:r>
            <a:r>
              <a:rPr lang="en-GB" sz="2000" dirty="0" smtClean="0"/>
              <a:t>.</a:t>
            </a:r>
          </a:p>
          <a:p>
            <a:r>
              <a:rPr lang="en-GB" sz="2000" dirty="0" smtClean="0"/>
              <a:t>Some words produce predictable collocations e.g. </a:t>
            </a:r>
            <a:r>
              <a:rPr lang="en-GB" sz="2000" i="1" dirty="0" smtClean="0"/>
              <a:t>neat and tidy </a:t>
            </a:r>
            <a:r>
              <a:rPr lang="en-GB" sz="2000" dirty="0" smtClean="0"/>
              <a:t>is never rearranged to </a:t>
            </a:r>
            <a:r>
              <a:rPr lang="en-GB" sz="2000" i="1" dirty="0" smtClean="0"/>
              <a:t>tidy and neat</a:t>
            </a:r>
          </a:p>
          <a:p>
            <a:r>
              <a:rPr lang="en-GB" sz="2000" dirty="0" smtClean="0"/>
              <a:t>Collocations become </a:t>
            </a:r>
            <a:r>
              <a:rPr lang="en-GB" sz="2000" dirty="0" smtClean="0">
                <a:solidFill>
                  <a:srgbClr val="FF0000"/>
                </a:solidFill>
              </a:rPr>
              <a:t>well known phrases </a:t>
            </a:r>
            <a:r>
              <a:rPr lang="en-GB" sz="2000" dirty="0" smtClean="0"/>
              <a:t>that are seen as normal and acceptable</a:t>
            </a:r>
          </a:p>
          <a:p>
            <a:r>
              <a:rPr lang="en-GB" sz="2000" dirty="0" smtClean="0"/>
              <a:t>They </a:t>
            </a:r>
            <a:r>
              <a:rPr lang="en-GB" sz="2000" dirty="0" smtClean="0">
                <a:solidFill>
                  <a:srgbClr val="FF0000"/>
                </a:solidFill>
              </a:rPr>
              <a:t>aren’t</a:t>
            </a:r>
            <a:r>
              <a:rPr lang="en-GB" sz="2000" dirty="0" smtClean="0"/>
              <a:t> usually </a:t>
            </a:r>
            <a:r>
              <a:rPr lang="en-GB" sz="2000" dirty="0" smtClean="0">
                <a:solidFill>
                  <a:srgbClr val="FF0000"/>
                </a:solidFill>
              </a:rPr>
              <a:t>linked</a:t>
            </a:r>
            <a:r>
              <a:rPr lang="en-GB" sz="2000" dirty="0" smtClean="0"/>
              <a:t> together by </a:t>
            </a:r>
            <a:r>
              <a:rPr lang="en-GB" sz="2000" dirty="0" smtClean="0">
                <a:solidFill>
                  <a:srgbClr val="FF0000"/>
                </a:solidFill>
              </a:rPr>
              <a:t>meaning</a:t>
            </a:r>
            <a:r>
              <a:rPr lang="en-GB" sz="2000" dirty="0" smtClean="0"/>
              <a:t> only by familiar association</a:t>
            </a:r>
          </a:p>
          <a:p>
            <a:r>
              <a:rPr lang="en-GB" sz="2000" dirty="0" smtClean="0"/>
              <a:t>Collocations </a:t>
            </a:r>
            <a:r>
              <a:rPr lang="en-GB" sz="2000" dirty="0" smtClean="0">
                <a:solidFill>
                  <a:srgbClr val="FF0000"/>
                </a:solidFill>
              </a:rPr>
              <a:t>are cohesive </a:t>
            </a:r>
            <a:r>
              <a:rPr lang="en-GB" sz="2000" dirty="0" smtClean="0"/>
              <a:t>because they’re </a:t>
            </a:r>
            <a:r>
              <a:rPr lang="en-GB" sz="2000" dirty="0" smtClean="0">
                <a:solidFill>
                  <a:srgbClr val="FF0000"/>
                </a:solidFill>
              </a:rPr>
              <a:t>recognisable patterns </a:t>
            </a:r>
            <a:r>
              <a:rPr lang="en-GB" sz="2000" dirty="0" smtClean="0"/>
              <a:t>to the reader. If a word is paired with one that is doesn’t collocate with then the cohesion and fluency is lost</a:t>
            </a: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1054250"/>
          </a:xfrm>
        </p:spPr>
        <p:txBody>
          <a:bodyPr/>
          <a:lstStyle/>
          <a:p>
            <a:r>
              <a:rPr lang="en-GB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Lexical Cohesion - Collocation</a:t>
            </a:r>
            <a:endParaRPr lang="en-GB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040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200" dirty="0" smtClean="0"/>
              <a:t>Graphological cohesion is about making a text </a:t>
            </a:r>
            <a:r>
              <a:rPr lang="en-GB" sz="2200" dirty="0" smtClean="0">
                <a:solidFill>
                  <a:srgbClr val="FF0000"/>
                </a:solidFill>
              </a:rPr>
              <a:t>look </a:t>
            </a:r>
            <a:r>
              <a:rPr lang="en-GB" sz="2200" dirty="0" smtClean="0"/>
              <a:t>cohesive</a:t>
            </a:r>
          </a:p>
          <a:p>
            <a:r>
              <a:rPr lang="en-GB" sz="2200" dirty="0" smtClean="0"/>
              <a:t>It’s particularly important in writing that’s designed to be </a:t>
            </a:r>
            <a:r>
              <a:rPr lang="en-GB" sz="2200" dirty="0" smtClean="0">
                <a:solidFill>
                  <a:srgbClr val="FF0000"/>
                </a:solidFill>
              </a:rPr>
              <a:t>persuasive</a:t>
            </a:r>
            <a:r>
              <a:rPr lang="en-GB" sz="2200" dirty="0" smtClean="0"/>
              <a:t> e.g. adverts</a:t>
            </a:r>
          </a:p>
          <a:p>
            <a:r>
              <a:rPr lang="en-GB" sz="2200" dirty="0" smtClean="0"/>
              <a:t>The aim is to draw the readers eye to the </a:t>
            </a:r>
            <a:r>
              <a:rPr lang="en-GB" sz="2200" dirty="0" smtClean="0">
                <a:solidFill>
                  <a:srgbClr val="FF0000"/>
                </a:solidFill>
              </a:rPr>
              <a:t>most important points</a:t>
            </a:r>
            <a:r>
              <a:rPr lang="en-GB" sz="2200" dirty="0" smtClean="0"/>
              <a:t> and make sure the text looks </a:t>
            </a:r>
            <a:r>
              <a:rPr lang="en-GB" sz="2200" dirty="0" smtClean="0">
                <a:solidFill>
                  <a:srgbClr val="FF0000"/>
                </a:solidFill>
              </a:rPr>
              <a:t>consistent</a:t>
            </a:r>
            <a:r>
              <a:rPr lang="en-GB" sz="2200" dirty="0" smtClean="0"/>
              <a:t> as a whole</a:t>
            </a:r>
          </a:p>
          <a:p>
            <a:r>
              <a:rPr lang="en-GB" sz="2200" dirty="0" smtClean="0"/>
              <a:t>This is usually achieved by using the </a:t>
            </a:r>
            <a:r>
              <a:rPr lang="en-GB" sz="2200" dirty="0" smtClean="0">
                <a:solidFill>
                  <a:srgbClr val="FF0000"/>
                </a:solidFill>
              </a:rPr>
              <a:t>same typeface </a:t>
            </a:r>
            <a:r>
              <a:rPr lang="en-GB" sz="2200" dirty="0" smtClean="0"/>
              <a:t>for running text, </a:t>
            </a:r>
            <a:r>
              <a:rPr lang="en-GB" sz="2200" dirty="0" smtClean="0">
                <a:solidFill>
                  <a:srgbClr val="FF0000"/>
                </a:solidFill>
              </a:rPr>
              <a:t>captions</a:t>
            </a:r>
            <a:r>
              <a:rPr lang="en-GB" sz="2200" dirty="0" smtClean="0"/>
              <a:t> and </a:t>
            </a:r>
            <a:r>
              <a:rPr lang="en-GB" sz="2200" dirty="0" smtClean="0">
                <a:solidFill>
                  <a:srgbClr val="FF0000"/>
                </a:solidFill>
              </a:rPr>
              <a:t>headings</a:t>
            </a:r>
            <a:r>
              <a:rPr lang="en-GB" sz="2200" dirty="0" smtClean="0"/>
              <a:t>, and by using a </a:t>
            </a:r>
            <a:r>
              <a:rPr lang="en-GB" sz="2200" dirty="0" smtClean="0">
                <a:solidFill>
                  <a:srgbClr val="FF0000"/>
                </a:solidFill>
              </a:rPr>
              <a:t>cohesive colour scheme</a:t>
            </a:r>
          </a:p>
          <a:p>
            <a:r>
              <a:rPr lang="en-GB" sz="2200" dirty="0" smtClean="0"/>
              <a:t>This powerpoint is an example of this! </a:t>
            </a:r>
            <a:endParaRPr lang="en-GB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Graphological Cohesion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1438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3877815"/>
          </a:xfrm>
        </p:spPr>
        <p:txBody>
          <a:bodyPr>
            <a:normAutofit/>
          </a:bodyPr>
          <a:lstStyle/>
          <a:p>
            <a:r>
              <a:rPr lang="en-GB" dirty="0" smtClean="0"/>
              <a:t>The study of how language is used in social situations</a:t>
            </a:r>
          </a:p>
          <a:p>
            <a:r>
              <a:rPr lang="en-GB" dirty="0" smtClean="0"/>
              <a:t>The meaning of what people say isn’t always clear</a:t>
            </a:r>
          </a:p>
          <a:p>
            <a:r>
              <a:rPr lang="en-GB" dirty="0" smtClean="0"/>
              <a:t>There are lots of unwritten social rules that govern the way we speak and the type of language we use depending on the situation</a:t>
            </a:r>
          </a:p>
          <a:p>
            <a:r>
              <a:rPr lang="en-GB" dirty="0" smtClean="0"/>
              <a:t>Pragmatics looks at how people convey their meaning within social contexts and how they imply meanings rather than saying them directly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Pragmatics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537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132856"/>
            <a:ext cx="7745505" cy="4536503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/>
              <a:t>Stress</a:t>
            </a:r>
          </a:p>
          <a:p>
            <a:r>
              <a:rPr lang="en-GB" sz="2000" dirty="0" smtClean="0"/>
              <a:t>Forceful pronunciation of one particular vowel</a:t>
            </a:r>
          </a:p>
          <a:p>
            <a:r>
              <a:rPr lang="en-GB" sz="2000" dirty="0" smtClean="0"/>
              <a:t>Every word has a natural stress in English</a:t>
            </a:r>
          </a:p>
          <a:p>
            <a:r>
              <a:rPr lang="en-GB" sz="2000" dirty="0" smtClean="0"/>
              <a:t>Stress usually falls on the first syllable unless the syllable is a prefix</a:t>
            </a:r>
          </a:p>
          <a:p>
            <a:r>
              <a:rPr lang="en-GB" sz="2000" dirty="0" smtClean="0"/>
              <a:t>Contrastive stress – when correcting of giving a different opinion, the syllable containing corrected information is stressed</a:t>
            </a:r>
          </a:p>
          <a:p>
            <a:pPr marL="0" indent="0">
              <a:buNone/>
            </a:pPr>
            <a:r>
              <a:rPr lang="en-GB" sz="2000" dirty="0" smtClean="0"/>
              <a:t>Pitch and Intonation</a:t>
            </a:r>
          </a:p>
          <a:p>
            <a:r>
              <a:rPr lang="en-GB" sz="2000" dirty="0" smtClean="0"/>
              <a:t>Pitch – how high or low a voice is</a:t>
            </a:r>
          </a:p>
          <a:p>
            <a:r>
              <a:rPr lang="en-GB" sz="2000" dirty="0" smtClean="0"/>
              <a:t>Intonation – rise and fall of voice due to varied pitch </a:t>
            </a:r>
          </a:p>
          <a:p>
            <a:r>
              <a:rPr lang="en-GB" sz="2000" dirty="0" smtClean="0"/>
              <a:t>4 types of intonation – falling, rising, rise-fall and fall-rise</a:t>
            </a: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Suprasegmental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7228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088232"/>
            <a:ext cx="8208912" cy="47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u="sng" dirty="0" smtClean="0"/>
              <a:t>Falling</a:t>
            </a:r>
          </a:p>
          <a:p>
            <a:r>
              <a:rPr lang="en-GB" sz="2000" dirty="0" smtClean="0"/>
              <a:t>Most common pattern in in English, used in declarative utterances</a:t>
            </a:r>
            <a:endParaRPr lang="en-GB" sz="2000" dirty="0"/>
          </a:p>
          <a:p>
            <a:r>
              <a:rPr lang="en-GB" sz="2000" dirty="0" smtClean="0"/>
              <a:t>Signifies the speaker has finished their turn</a:t>
            </a:r>
          </a:p>
          <a:p>
            <a:pPr marL="0" indent="0">
              <a:buNone/>
            </a:pPr>
            <a:r>
              <a:rPr lang="en-GB" sz="2000" u="sng" dirty="0" smtClean="0"/>
              <a:t>Rising</a:t>
            </a:r>
          </a:p>
          <a:p>
            <a:r>
              <a:rPr lang="en-GB" sz="2000" dirty="0" smtClean="0"/>
              <a:t>Coveys uncertainty</a:t>
            </a:r>
          </a:p>
          <a:p>
            <a:r>
              <a:rPr lang="en-GB" sz="2000" dirty="0" smtClean="0"/>
              <a:t>Speaker hasn’t finished </a:t>
            </a:r>
          </a:p>
          <a:p>
            <a:r>
              <a:rPr lang="en-GB" sz="2000" dirty="0" smtClean="0"/>
              <a:t>Used when asking declarative questions e.g. you’re upset?</a:t>
            </a:r>
          </a:p>
          <a:p>
            <a:pPr marL="0" indent="0">
              <a:buNone/>
            </a:pPr>
            <a:r>
              <a:rPr lang="en-GB" sz="2000" u="sng" dirty="0" smtClean="0"/>
              <a:t>Rise-Fall</a:t>
            </a:r>
          </a:p>
          <a:p>
            <a:r>
              <a:rPr lang="en-GB" sz="2000" dirty="0" smtClean="0"/>
              <a:t>Used to show contrary opinions, contrast and give hints</a:t>
            </a:r>
          </a:p>
          <a:p>
            <a:pPr marL="0" indent="0">
              <a:buNone/>
            </a:pPr>
            <a:r>
              <a:rPr lang="en-GB" sz="2000" u="sng" dirty="0" smtClean="0"/>
              <a:t>Fall-Rise</a:t>
            </a:r>
          </a:p>
          <a:p>
            <a:r>
              <a:rPr lang="en-GB" sz="2000" dirty="0" smtClean="0"/>
              <a:t>Shows doubt and gives warning</a:t>
            </a:r>
          </a:p>
          <a:p>
            <a:r>
              <a:rPr lang="en-GB" sz="2000" dirty="0" smtClean="0"/>
              <a:t>Commonly used on Adverbs at the beginning of a sentence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Intonation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5831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204864"/>
            <a:ext cx="8444753" cy="4421013"/>
          </a:xfrm>
        </p:spPr>
        <p:txBody>
          <a:bodyPr>
            <a:normAutofit/>
          </a:bodyPr>
          <a:lstStyle/>
          <a:p>
            <a:r>
              <a:rPr lang="en-GB" sz="2000" dirty="0" smtClean="0"/>
              <a:t>Mistakes that make speech less fluent</a:t>
            </a:r>
          </a:p>
          <a:p>
            <a:r>
              <a:rPr lang="en-GB" sz="2000" dirty="0" smtClean="0"/>
              <a:t>Usually go un-noticed because everyone says them</a:t>
            </a:r>
          </a:p>
          <a:p>
            <a:r>
              <a:rPr lang="en-GB" sz="2000" dirty="0" smtClean="0"/>
              <a:t>Fewer in formal situations </a:t>
            </a:r>
          </a:p>
          <a:p>
            <a:pPr marL="0" indent="0">
              <a:buNone/>
            </a:pPr>
            <a:r>
              <a:rPr lang="en-GB" sz="2000" u="sng" dirty="0" smtClean="0"/>
              <a:t>Hesitations</a:t>
            </a:r>
          </a:p>
          <a:p>
            <a:r>
              <a:rPr lang="en-GB" sz="2000" dirty="0" smtClean="0"/>
              <a:t>The listener is more likely to stop concentrating or interrupt the silence</a:t>
            </a:r>
          </a:p>
          <a:p>
            <a:r>
              <a:rPr lang="en-GB" sz="2000" dirty="0" smtClean="0"/>
              <a:t>Silence is seen as a breakdown in communication and must be filled</a:t>
            </a:r>
          </a:p>
          <a:p>
            <a:pPr marL="0" indent="0">
              <a:buNone/>
            </a:pPr>
            <a:r>
              <a:rPr lang="en-GB" sz="2000" u="sng" dirty="0" smtClean="0"/>
              <a:t>Voiced Hesitations</a:t>
            </a:r>
          </a:p>
          <a:p>
            <a:r>
              <a:rPr lang="en-GB" sz="2000" dirty="0" smtClean="0"/>
              <a:t>“um”, “ah”, “</a:t>
            </a:r>
            <a:r>
              <a:rPr lang="en-GB" sz="2000" dirty="0" err="1" smtClean="0"/>
              <a:t>er</a:t>
            </a:r>
            <a:r>
              <a:rPr lang="en-GB" sz="2000" dirty="0" smtClean="0"/>
              <a:t>” in a formal context are used whereas “like” and “you know” in an informal context</a:t>
            </a:r>
          </a:p>
          <a:p>
            <a:r>
              <a:rPr lang="en-GB" sz="2000" dirty="0" smtClean="0"/>
              <a:t>Fill thinking time between pauses and show that the speaker isn’t finished; the listener shouldn’t interrupt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Non-fluency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1086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u="sng" dirty="0" smtClean="0"/>
              <a:t>Hedges</a:t>
            </a:r>
          </a:p>
          <a:p>
            <a:r>
              <a:rPr lang="en-GB" sz="2000" dirty="0" smtClean="0"/>
              <a:t>Words or phrases that weaken a statement e.g. “kind of”, “maybe”</a:t>
            </a:r>
          </a:p>
          <a:p>
            <a:r>
              <a:rPr lang="en-GB" sz="2000" dirty="0" smtClean="0"/>
              <a:t>Frequent hedges and fillers indicate nerves or uncertainty </a:t>
            </a:r>
          </a:p>
          <a:p>
            <a:pPr marL="0" indent="0">
              <a:buNone/>
            </a:pPr>
            <a:r>
              <a:rPr lang="en-GB" sz="2000" u="sng" dirty="0" smtClean="0"/>
              <a:t>False Starts</a:t>
            </a:r>
          </a:p>
          <a:p>
            <a:r>
              <a:rPr lang="en-GB" sz="2000" dirty="0" smtClean="0"/>
              <a:t>Repeating or reformulating an utterance because the speaker has forgotten what they were going to say, weren’t heard or made a mistake</a:t>
            </a:r>
          </a:p>
          <a:p>
            <a:pPr marL="0" indent="0">
              <a:buNone/>
            </a:pPr>
            <a:r>
              <a:rPr lang="en-GB" sz="2000" u="sng" dirty="0" smtClean="0"/>
              <a:t>Repetition</a:t>
            </a:r>
          </a:p>
          <a:p>
            <a:r>
              <a:rPr lang="en-GB" sz="2000" dirty="0" smtClean="0"/>
              <a:t>Repeated word or phrase</a:t>
            </a:r>
          </a:p>
          <a:p>
            <a:r>
              <a:rPr lang="en-GB" sz="2000" dirty="0" smtClean="0"/>
              <a:t>Used when trying to remember what was going to be said </a:t>
            </a:r>
          </a:p>
          <a:p>
            <a:r>
              <a:rPr lang="en-GB" sz="2000" dirty="0" smtClean="0"/>
              <a:t>Could be a result of a false start</a:t>
            </a:r>
          </a:p>
          <a:p>
            <a:pPr marL="0" indent="0">
              <a:buNone/>
            </a:pPr>
            <a:endParaRPr lang="en-GB" sz="2000" dirty="0" smtClean="0"/>
          </a:p>
          <a:p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Non-fluency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9224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944216"/>
            <a:ext cx="8136904" cy="47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u="sng" dirty="0" smtClean="0"/>
              <a:t>Overlaps</a:t>
            </a:r>
          </a:p>
          <a:p>
            <a:r>
              <a:rPr lang="en-GB" sz="2000" dirty="0" smtClean="0"/>
              <a:t>2 or more people speaking at the same time </a:t>
            </a:r>
          </a:p>
          <a:p>
            <a:r>
              <a:rPr lang="en-GB" sz="2000" dirty="0" smtClean="0"/>
              <a:t>A result of competition to speak or misjudging when a speakers turn is over</a:t>
            </a:r>
          </a:p>
          <a:p>
            <a:pPr marL="0" indent="0">
              <a:buNone/>
            </a:pPr>
            <a:r>
              <a:rPr lang="en-GB" sz="2000" u="sng" dirty="0" smtClean="0"/>
              <a:t>Minimal Responses</a:t>
            </a:r>
          </a:p>
          <a:p>
            <a:r>
              <a:rPr lang="en-GB" sz="2000" dirty="0" smtClean="0"/>
              <a:t>Words the listener says which are deliberate to support the main speaker e.g. “yeah” “mmm”</a:t>
            </a:r>
          </a:p>
          <a:p>
            <a:r>
              <a:rPr lang="en-GB" sz="2000" dirty="0" smtClean="0"/>
              <a:t>Interpreted differently by males and females (</a:t>
            </a:r>
            <a:r>
              <a:rPr lang="en-GB" sz="2000" dirty="0" err="1" smtClean="0"/>
              <a:t>Maltz</a:t>
            </a:r>
            <a:r>
              <a:rPr lang="en-GB" sz="2000" dirty="0" smtClean="0"/>
              <a:t> &amp; </a:t>
            </a:r>
            <a:r>
              <a:rPr lang="en-GB" sz="2000" dirty="0" err="1" smtClean="0"/>
              <a:t>Borker</a:t>
            </a:r>
            <a:r>
              <a:rPr lang="en-GB" sz="2000" dirty="0" smtClean="0"/>
              <a:t> </a:t>
            </a:r>
            <a:r>
              <a:rPr lang="en-GB" sz="2000" u="sng" dirty="0" smtClean="0"/>
              <a:t>Repairs</a:t>
            </a:r>
          </a:p>
          <a:p>
            <a:r>
              <a:rPr lang="en-GB" sz="2000" dirty="0" smtClean="0"/>
              <a:t>Try to fix a conversational breakdown</a:t>
            </a:r>
          </a:p>
          <a:p>
            <a:r>
              <a:rPr lang="en-GB" sz="2000" dirty="0" smtClean="0"/>
              <a:t>May result in several people filling the silence and thus causing an overlap that needs repairing!</a:t>
            </a:r>
          </a:p>
          <a:p>
            <a:pPr marL="0" indent="0">
              <a:buNone/>
            </a:pPr>
            <a:r>
              <a:rPr lang="en-GB" sz="2000" u="sng" dirty="0" smtClean="0"/>
              <a:t>Topic Loops</a:t>
            </a:r>
          </a:p>
          <a:p>
            <a:r>
              <a:rPr lang="en-GB" sz="2000" dirty="0" smtClean="0"/>
              <a:t>Returning to a previous topic to repair conversation or continue discussion so a silence doesn’t occur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Non-fluency Features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7698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060848"/>
            <a:ext cx="9036496" cy="5184576"/>
          </a:xfrm>
        </p:spPr>
        <p:txBody>
          <a:bodyPr>
            <a:normAutofit/>
          </a:bodyPr>
          <a:lstStyle/>
          <a:p>
            <a:r>
              <a:rPr lang="en-GB" sz="2000" dirty="0" smtClean="0"/>
              <a:t>Structural semantics looks at the different ways that words relate to each other through meaning</a:t>
            </a:r>
          </a:p>
          <a:p>
            <a:pPr marL="82296" indent="0">
              <a:buNone/>
            </a:pPr>
            <a:r>
              <a:rPr lang="en-GB" sz="2000" b="1" dirty="0" smtClean="0"/>
              <a:t>Semantic Fields</a:t>
            </a:r>
          </a:p>
          <a:p>
            <a:r>
              <a:rPr lang="en-GB" sz="2000" dirty="0" smtClean="0"/>
              <a:t>Also called lexical fields are groups of words connected in meaning</a:t>
            </a:r>
          </a:p>
          <a:p>
            <a:r>
              <a:rPr lang="en-GB" sz="2000" dirty="0" smtClean="0"/>
              <a:t>The words that make up the semantic field are known as </a:t>
            </a:r>
            <a:r>
              <a:rPr lang="en-GB" sz="2000" b="1" dirty="0" smtClean="0"/>
              <a:t>field-specific lexis </a:t>
            </a:r>
          </a:p>
          <a:p>
            <a:pPr marL="82296" indent="0">
              <a:buNone/>
            </a:pPr>
            <a:r>
              <a:rPr lang="en-GB" sz="2000" b="1" dirty="0" smtClean="0"/>
              <a:t>Synonyms </a:t>
            </a:r>
          </a:p>
          <a:p>
            <a:r>
              <a:rPr lang="en-GB" sz="2000" dirty="0" smtClean="0"/>
              <a:t>Words that have similar meanings</a:t>
            </a:r>
          </a:p>
          <a:p>
            <a:r>
              <a:rPr lang="en-GB" sz="2000" dirty="0" smtClean="0"/>
              <a:t>They have different connotations so their meaning isn’t identical </a:t>
            </a:r>
          </a:p>
          <a:p>
            <a:r>
              <a:rPr lang="en-GB" sz="2000" dirty="0" smtClean="0"/>
              <a:t>Using a particular synonym over another can be due to regional variation or because of the context</a:t>
            </a:r>
          </a:p>
          <a:p>
            <a:r>
              <a:rPr lang="en-GB" sz="2000" dirty="0" smtClean="0"/>
              <a:t>Some synonyms are more formal than others and therefore are used to appeal to a different audience e.g. school or educational institute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956376" cy="1143000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Semantics – How </a:t>
            </a: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meanings of words are constructed and </a:t>
            </a:r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interpreted</a:t>
            </a:r>
            <a:r>
              <a:rPr lang="en-GB" sz="4000" dirty="0"/>
              <a:t/>
            </a:r>
            <a:br>
              <a:rPr lang="en-GB" sz="4000" dirty="0"/>
            </a:b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21414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9" y="2248347"/>
            <a:ext cx="8568952" cy="4349005"/>
          </a:xfrm>
        </p:spPr>
        <p:txBody>
          <a:bodyPr>
            <a:normAutofit/>
          </a:bodyPr>
          <a:lstStyle/>
          <a:p>
            <a:r>
              <a:rPr lang="en-GB" dirty="0" smtClean="0"/>
              <a:t>Depending on the situation, a combination of non-fluency and suprasegmental features can be used to soften a negative answer to a question</a:t>
            </a:r>
          </a:p>
          <a:p>
            <a:r>
              <a:rPr lang="en-GB" dirty="0" smtClean="0"/>
              <a:t>Even if the pragmatic implication of the answer is “no”, the social context may call for a different way of saying it </a:t>
            </a:r>
          </a:p>
          <a:p>
            <a:r>
              <a:rPr lang="en-GB" dirty="0" smtClean="0"/>
              <a:t>People often use more than one politeness strategy in their response</a:t>
            </a:r>
          </a:p>
          <a:p>
            <a:r>
              <a:rPr lang="en-GB" dirty="0" smtClean="0"/>
              <a:t>These are very common in the UK e.g. when carrying out a transaction in a shop, both the customer and shop assistant say thank you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Politeness Strategies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161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515765"/>
              </p:ext>
            </p:extLst>
          </p:nvPr>
        </p:nvGraphicFramePr>
        <p:xfrm>
          <a:off x="251520" y="2204864"/>
          <a:ext cx="8712968" cy="4585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844"/>
                <a:gridCol w="6543124"/>
              </a:tblGrid>
              <a:tr h="371791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Strategy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Explanation</a:t>
                      </a:r>
                      <a:endParaRPr lang="en-GB" sz="1800" dirty="0"/>
                    </a:p>
                  </a:txBody>
                  <a:tcPr/>
                </a:tc>
              </a:tr>
              <a:tr h="825071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Definite</a:t>
                      </a:r>
                      <a:r>
                        <a:rPr lang="en-GB" sz="1600" baseline="0" dirty="0" smtClean="0"/>
                        <a:t> with negative word e.g. no, not, never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This</a:t>
                      </a:r>
                      <a:r>
                        <a:rPr lang="en-GB" sz="1600" baseline="0" dirty="0" smtClean="0"/>
                        <a:t> sort of direct response would normally just be used with friends or family as it is generally seen as rude</a:t>
                      </a:r>
                      <a:endParaRPr lang="en-GB" sz="1600" dirty="0"/>
                    </a:p>
                  </a:txBody>
                  <a:tcPr/>
                </a:tc>
              </a:tr>
              <a:tr h="825071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Definite without</a:t>
                      </a:r>
                      <a:r>
                        <a:rPr lang="en-GB" sz="1600" baseline="0" dirty="0" smtClean="0"/>
                        <a:t> negative e.g. are you serious?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These can be used for humorous</a:t>
                      </a:r>
                      <a:r>
                        <a:rPr lang="en-GB" sz="1600" baseline="0" dirty="0" smtClean="0"/>
                        <a:t> effect or if you really didn’t care about being offensive</a:t>
                      </a:r>
                      <a:endParaRPr lang="en-GB" sz="1600" dirty="0"/>
                    </a:p>
                  </a:txBody>
                  <a:tcPr/>
                </a:tc>
              </a:tr>
              <a:tr h="580605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Excuse e.g. I’d love to but…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They are used to justify</a:t>
                      </a:r>
                      <a:r>
                        <a:rPr lang="en-GB" sz="1600" baseline="0" dirty="0" smtClean="0"/>
                        <a:t> why the answer is no (even if they aren’t true)</a:t>
                      </a:r>
                      <a:endParaRPr lang="en-GB" sz="1600" dirty="0"/>
                    </a:p>
                  </a:txBody>
                  <a:tcPr/>
                </a:tc>
              </a:tr>
              <a:tr h="580605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Evasive e.g. Now</a:t>
                      </a:r>
                      <a:r>
                        <a:rPr lang="en-GB" sz="1600" baseline="0" dirty="0" smtClean="0"/>
                        <a:t> is</a:t>
                      </a:r>
                      <a:r>
                        <a:rPr lang="en-GB" sz="1600" dirty="0" smtClean="0"/>
                        <a:t> not a good</a:t>
                      </a:r>
                      <a:r>
                        <a:rPr lang="en-GB" sz="1600" baseline="0" dirty="0" smtClean="0"/>
                        <a:t> time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Evasive</a:t>
                      </a:r>
                      <a:r>
                        <a:rPr lang="en-GB" sz="1600" baseline="0" dirty="0" smtClean="0"/>
                        <a:t> responses are used to avoid having to say no </a:t>
                      </a:r>
                      <a:endParaRPr lang="en-GB" sz="1600" dirty="0"/>
                    </a:p>
                  </a:txBody>
                  <a:tcPr/>
                </a:tc>
              </a:tr>
              <a:tr h="57012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Apologetic e.g. Sorry…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People often apologise</a:t>
                      </a:r>
                      <a:r>
                        <a:rPr lang="en-GB" sz="1600" baseline="0" dirty="0" smtClean="0"/>
                        <a:t> when they’re saying no to soften their negative response</a:t>
                      </a:r>
                      <a:endParaRPr lang="en-GB" sz="1600" dirty="0"/>
                    </a:p>
                  </a:txBody>
                  <a:tcPr/>
                </a:tc>
              </a:tr>
              <a:tr h="810176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Inarticulate e.g. </a:t>
                      </a:r>
                      <a:r>
                        <a:rPr lang="en-GB" sz="1600" dirty="0" err="1" smtClean="0"/>
                        <a:t>Erm</a:t>
                      </a:r>
                      <a:r>
                        <a:rPr lang="en-GB" sz="1600" dirty="0" smtClean="0"/>
                        <a:t>,</a:t>
                      </a:r>
                      <a:r>
                        <a:rPr lang="en-GB" sz="1600" baseline="0" dirty="0" smtClean="0"/>
                        <a:t> ah, hmm…</a:t>
                      </a:r>
                      <a:endParaRPr lang="en-GB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This usually shows that the person feels awkward and</a:t>
                      </a:r>
                      <a:r>
                        <a:rPr lang="en-GB" sz="1600" baseline="0" dirty="0" smtClean="0"/>
                        <a:t> is trying to think of an excuse or  way to say no politely. If they stall for long enough the meaning will become clear anyway</a:t>
                      </a: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Politeness Strategies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519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204864"/>
            <a:ext cx="8496944" cy="4464496"/>
          </a:xfrm>
        </p:spPr>
        <p:txBody>
          <a:bodyPr>
            <a:normAutofit lnSpcReduction="10000"/>
          </a:bodyPr>
          <a:lstStyle/>
          <a:p>
            <a:r>
              <a:rPr lang="en-GB" sz="2000" dirty="0" smtClean="0"/>
              <a:t>Registers are the different varieties of language used in different situations. Deciding which register is appropriate to use depends on several factors</a:t>
            </a:r>
          </a:p>
          <a:p>
            <a:r>
              <a:rPr lang="en-GB" sz="2000" u="sng" dirty="0" smtClean="0"/>
              <a:t>Audience</a:t>
            </a:r>
            <a:r>
              <a:rPr lang="en-GB" sz="2000" dirty="0" smtClean="0"/>
              <a:t> – this is to do with the relationship between the speaker/writer and the listener/reader. If they know the audience well, an informal register will be used and may include informal lexis such as slang or abbreviations</a:t>
            </a:r>
          </a:p>
          <a:p>
            <a:r>
              <a:rPr lang="en-GB" sz="2000" u="sng" dirty="0" smtClean="0"/>
              <a:t>Purpose</a:t>
            </a:r>
            <a:r>
              <a:rPr lang="en-GB" sz="2000" dirty="0" smtClean="0"/>
              <a:t> – an informative or instructional text will be more formal (have a higher register) than a persuasive text</a:t>
            </a:r>
          </a:p>
          <a:p>
            <a:r>
              <a:rPr lang="en-GB" sz="2000" u="sng" dirty="0" smtClean="0"/>
              <a:t>Field</a:t>
            </a:r>
            <a:r>
              <a:rPr lang="en-GB" sz="2000" dirty="0" smtClean="0"/>
              <a:t> – the subject matter will cause the register to differ and also include lexis from that area </a:t>
            </a:r>
          </a:p>
          <a:p>
            <a:r>
              <a:rPr lang="en-GB" sz="2000" u="sng" dirty="0" smtClean="0"/>
              <a:t>Form</a:t>
            </a:r>
            <a:r>
              <a:rPr lang="en-GB" sz="2000" dirty="0" smtClean="0"/>
              <a:t> – Business letters tend to be more formal than text messages but this also depends on the recipient (A pen pal or business associate? Your best friend or your boss?) </a:t>
            </a: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Register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285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916832"/>
            <a:ext cx="8568952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u="sng" dirty="0" smtClean="0"/>
              <a:t>Written Mode</a:t>
            </a:r>
          </a:p>
          <a:p>
            <a:r>
              <a:rPr lang="en-GB" sz="2000" dirty="0" smtClean="0"/>
              <a:t>This includes letters, essays, novels, recipes and reports. Written modes are the most formal</a:t>
            </a:r>
          </a:p>
          <a:p>
            <a:r>
              <a:rPr lang="en-GB" sz="2000" dirty="0" smtClean="0"/>
              <a:t>The meaning behind the words has to be clear as there are no suprasegmental features available to use</a:t>
            </a:r>
          </a:p>
          <a:p>
            <a:r>
              <a:rPr lang="en-GB" sz="2000" dirty="0" smtClean="0"/>
              <a:t>Sometimes, these are tried to be conveyed by using underlining, emboldening, italics or capitalisation</a:t>
            </a:r>
          </a:p>
          <a:p>
            <a:pPr marL="0" indent="0">
              <a:buNone/>
            </a:pPr>
            <a:r>
              <a:rPr lang="en-GB" sz="2000" u="sng" dirty="0" smtClean="0"/>
              <a:t>Spoken Mode</a:t>
            </a:r>
          </a:p>
          <a:p>
            <a:r>
              <a:rPr lang="en-GB" sz="2000" dirty="0" smtClean="0"/>
              <a:t>This includes interviews, broadcasts and presentations. Conversations between friends are the least formal in this mode.</a:t>
            </a:r>
          </a:p>
          <a:p>
            <a:r>
              <a:rPr lang="en-GB" sz="2000" dirty="0" smtClean="0"/>
              <a:t>Meaning can be conveyed with non-verbal communication e.g. gestures and suprasegmental features</a:t>
            </a:r>
          </a:p>
          <a:p>
            <a:r>
              <a:rPr lang="en-GB" sz="2000" dirty="0" smtClean="0"/>
              <a:t>The grammar of speech is often disjointed and contains lots of non-fluency features unless it is a formal speech being given </a:t>
            </a: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9832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016" y="1988840"/>
            <a:ext cx="8964488" cy="453650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GB" sz="2000" b="1" dirty="0" smtClean="0"/>
              <a:t>Antonyms</a:t>
            </a:r>
          </a:p>
          <a:p>
            <a:r>
              <a:rPr lang="en-GB" sz="2000" dirty="0" smtClean="0"/>
              <a:t>Words with opposite meanings</a:t>
            </a:r>
          </a:p>
          <a:p>
            <a:r>
              <a:rPr lang="en-GB" sz="2000" dirty="0" smtClean="0"/>
              <a:t>Antonym pairs are often used together as comparisons</a:t>
            </a:r>
          </a:p>
          <a:p>
            <a:r>
              <a:rPr lang="en-GB" sz="2000" dirty="0" smtClean="0"/>
              <a:t>They don’t usually work with other synonyms of the same words e.g. hot/cool, man/female etc.</a:t>
            </a:r>
          </a:p>
          <a:p>
            <a:pPr marL="82296" indent="0">
              <a:buNone/>
            </a:pPr>
            <a:r>
              <a:rPr lang="en-GB" sz="2000" b="1" dirty="0" smtClean="0"/>
              <a:t>Hypernyms and Hyponyms</a:t>
            </a:r>
          </a:p>
          <a:p>
            <a:r>
              <a:rPr lang="en-GB" sz="2000" dirty="0" smtClean="0"/>
              <a:t>A hypernym is a general word but a hyponym is a specific word linked with the hypernym </a:t>
            </a:r>
          </a:p>
          <a:p>
            <a:r>
              <a:rPr lang="en-GB" sz="2000" dirty="0" smtClean="0"/>
              <a:t>For example – school is a hypernym but more specific types of school such as primary, secondary, comprehensive etc. are hyponyms</a:t>
            </a:r>
          </a:p>
          <a:p>
            <a:r>
              <a:rPr lang="en-GB" sz="2000" dirty="0" smtClean="0"/>
              <a:t>Words can be hypernyms in one context and hyponyms in another e.g. fruit (hypernym) food -&gt; fruit (hyponym)</a:t>
            </a:r>
            <a:endParaRPr lang="en-GB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869" y="570156"/>
            <a:ext cx="7756263" cy="1054250"/>
          </a:xfrm>
        </p:spPr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Semantics continued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20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88471"/>
              </p:ext>
            </p:extLst>
          </p:nvPr>
        </p:nvGraphicFramePr>
        <p:xfrm>
          <a:off x="251520" y="1124744"/>
          <a:ext cx="8640960" cy="555698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86907"/>
                <a:gridCol w="5654053"/>
              </a:tblGrid>
              <a:tr h="352500">
                <a:tc>
                  <a:txBody>
                    <a:bodyPr/>
                    <a:lstStyle/>
                    <a:p>
                      <a:r>
                        <a:rPr lang="en-GB" dirty="0" smtClean="0">
                          <a:effectLst/>
                        </a:rPr>
                        <a:t>Figurative</a:t>
                      </a:r>
                      <a:r>
                        <a:rPr lang="en-GB" baseline="0" dirty="0" smtClean="0">
                          <a:effectLst/>
                        </a:rPr>
                        <a:t> Language</a:t>
                      </a:r>
                      <a:endParaRPr lang="en-GB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effectLst/>
                        </a:rPr>
                        <a:t>Explanation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</a:tr>
              <a:tr h="605681">
                <a:tc>
                  <a:txBody>
                    <a:bodyPr/>
                    <a:lstStyle/>
                    <a:p>
                      <a:r>
                        <a:rPr lang="en-GB" b="1" dirty="0" smtClean="0">
                          <a:effectLst/>
                        </a:rPr>
                        <a:t>Similes</a:t>
                      </a:r>
                      <a:endParaRPr lang="en-GB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effectLst/>
                        </a:rPr>
                        <a:t>Similes are comparisons that use the words ‘like’ or ‘as’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effectLst/>
                        </a:rPr>
                        <a:t>The comparison is always stated</a:t>
                      </a:r>
                      <a:r>
                        <a:rPr lang="en-GB" sz="1600" baseline="0" dirty="0" smtClean="0">
                          <a:effectLst/>
                        </a:rPr>
                        <a:t> explicitly </a:t>
                      </a:r>
                      <a:endParaRPr lang="en-GB" sz="1600" dirty="0">
                        <a:effectLst/>
                      </a:endParaRPr>
                    </a:p>
                  </a:txBody>
                  <a:tcPr/>
                </a:tc>
              </a:tr>
              <a:tr h="2360503">
                <a:tc>
                  <a:txBody>
                    <a:bodyPr/>
                    <a:lstStyle/>
                    <a:p>
                      <a:r>
                        <a:rPr lang="en-GB" b="1" dirty="0" smtClean="0">
                          <a:effectLst/>
                        </a:rPr>
                        <a:t>Metaphors</a:t>
                      </a:r>
                      <a:endParaRPr lang="en-GB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effectLst/>
                        </a:rPr>
                        <a:t>Metaphors</a:t>
                      </a:r>
                      <a:r>
                        <a:rPr lang="en-GB" sz="1600" baseline="0" dirty="0" smtClean="0">
                          <a:effectLst/>
                        </a:rPr>
                        <a:t> are comparisons that don’t use like or as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GB" sz="1600" baseline="0" dirty="0" smtClean="0">
                          <a:effectLst/>
                        </a:rPr>
                        <a:t>They describe a person, object or situation as of it actually were something else. Because the comparison is implicit, it is more powerful than a simile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GB" sz="1600" baseline="0" dirty="0" smtClean="0">
                          <a:effectLst/>
                        </a:rPr>
                        <a:t>An extended metaphor is when the same metaphor is continued throughout a text to create a chain of images e.g. rain is referred to as tears, then its also referred to using other words related to crying e.g. weeping, miserable</a:t>
                      </a:r>
                      <a:endParaRPr lang="en-GB" sz="1600" dirty="0">
                        <a:effectLst/>
                      </a:endParaRPr>
                    </a:p>
                  </a:txBody>
                  <a:tcPr/>
                </a:tc>
              </a:tr>
              <a:tr h="567834">
                <a:tc>
                  <a:txBody>
                    <a:bodyPr/>
                    <a:lstStyle/>
                    <a:p>
                      <a:r>
                        <a:rPr lang="en-GB" b="1" dirty="0" smtClean="0">
                          <a:effectLst/>
                        </a:rPr>
                        <a:t>Personification</a:t>
                      </a:r>
                      <a:endParaRPr lang="en-GB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effectLst/>
                        </a:rPr>
                        <a:t>A type</a:t>
                      </a:r>
                      <a:r>
                        <a:rPr lang="en-GB" sz="1600" baseline="0" dirty="0" smtClean="0">
                          <a:effectLst/>
                        </a:rPr>
                        <a:t> of metaphor where an object or situation is given human qualities</a:t>
                      </a:r>
                    </a:p>
                  </a:txBody>
                  <a:tcPr/>
                </a:tc>
              </a:tr>
              <a:tr h="772666">
                <a:tc>
                  <a:txBody>
                    <a:bodyPr/>
                    <a:lstStyle/>
                    <a:p>
                      <a:r>
                        <a:rPr lang="en-GB" b="1" dirty="0" smtClean="0">
                          <a:effectLst/>
                        </a:rPr>
                        <a:t>Metonymy</a:t>
                      </a:r>
                      <a:endParaRPr lang="en-GB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effectLst/>
                        </a:rPr>
                        <a:t>Using part of something to describe the</a:t>
                      </a:r>
                      <a:r>
                        <a:rPr lang="en-GB" sz="1600" baseline="0" dirty="0" smtClean="0">
                          <a:effectLst/>
                        </a:rPr>
                        <a:t> whole thing e.g. crown in relation to the monarchy – its an attribute of monarchs </a:t>
                      </a:r>
                      <a:endParaRPr lang="en-GB" sz="1600" dirty="0">
                        <a:effectLst/>
                      </a:endParaRPr>
                    </a:p>
                  </a:txBody>
                  <a:tcPr/>
                </a:tc>
              </a:tr>
              <a:tr h="772666">
                <a:tc>
                  <a:txBody>
                    <a:bodyPr/>
                    <a:lstStyle/>
                    <a:p>
                      <a:r>
                        <a:rPr lang="en-GB" b="1" dirty="0" smtClean="0">
                          <a:effectLst/>
                        </a:rPr>
                        <a:t>Oxymoron</a:t>
                      </a:r>
                      <a:endParaRPr lang="en-GB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dirty="0" smtClean="0">
                          <a:effectLst/>
                        </a:rPr>
                        <a:t>Brings</a:t>
                      </a:r>
                      <a:r>
                        <a:rPr lang="en-GB" sz="1600" baseline="0" dirty="0" smtClean="0">
                          <a:effectLst/>
                        </a:rPr>
                        <a:t> two conflicting ideas together e.g. bittersweet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aseline="0" dirty="0" smtClean="0">
                          <a:effectLst/>
                        </a:rPr>
                        <a:t>The separate meanings of both ideas are combined to create a new one</a:t>
                      </a:r>
                      <a:endParaRPr lang="en-GB" sz="1600" dirty="0"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0"/>
            <a:ext cx="7498080" cy="1143000"/>
          </a:xfrm>
        </p:spPr>
        <p:txBody>
          <a:bodyPr/>
          <a:lstStyle/>
          <a:p>
            <a:r>
              <a:rPr lang="en-GB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Figurative Language</a:t>
            </a:r>
            <a:endParaRPr lang="en-GB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525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Rule of three </a:t>
            </a:r>
            <a:r>
              <a:rPr lang="en-GB" sz="2000" dirty="0" smtClean="0"/>
              <a:t>– this is where three elements are used in a list to give emphasis and build to a climax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Repetition</a:t>
            </a:r>
            <a:r>
              <a:rPr lang="en-GB" sz="2000" dirty="0" smtClean="0"/>
              <a:t> – when a word or phrase is repeated for emphasis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Hyperbole</a:t>
            </a:r>
            <a:r>
              <a:rPr lang="en-GB" sz="2000" dirty="0" smtClean="0"/>
              <a:t> – the use of exaggeration for effect e.g. I’ve told you a hundred times </a:t>
            </a:r>
          </a:p>
          <a:p>
            <a:pPr lvl="2"/>
            <a:r>
              <a:rPr lang="en-GB" sz="1800" dirty="0" smtClean="0"/>
              <a:t>The media use it to make stories seem more important, interesting or entertaining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Rhetorical questions </a:t>
            </a:r>
            <a:r>
              <a:rPr lang="en-GB" sz="2000" dirty="0" smtClean="0"/>
              <a:t>– an question that doesn’t require an answer because its phrased in a way that assumes the answer is obvious</a:t>
            </a: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Rhetorical Devices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681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3880948"/>
              </p:ext>
            </p:extLst>
          </p:nvPr>
        </p:nvGraphicFramePr>
        <p:xfrm>
          <a:off x="698500" y="2247900"/>
          <a:ext cx="7747000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500"/>
                <a:gridCol w="3873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Phonology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Phonetics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The study of sound systems in particular</a:t>
                      </a:r>
                      <a:r>
                        <a:rPr lang="en-GB" baseline="0" dirty="0" smtClean="0"/>
                        <a:t> patterns of sounds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baseline="0" dirty="0" smtClean="0"/>
                        <a:t>Focuses on units of sound called phonemes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baseline="0" dirty="0" smtClean="0"/>
                        <a:t>You don’t look at the differences in articulation unlike phonetics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How speech and sounds</a:t>
                      </a:r>
                      <a:r>
                        <a:rPr lang="en-GB" baseline="0" dirty="0" smtClean="0"/>
                        <a:t> are made and received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baseline="0" dirty="0" smtClean="0"/>
                        <a:t>It covers all possible sounds that the human vocal apparatus can make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baseline="0" dirty="0" smtClean="0"/>
                        <a:t>It looks at the differences in articulation e.g. different accents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Phonology &amp; Phonetics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4941168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The use of </a:t>
            </a:r>
            <a:r>
              <a:rPr lang="en-GB" b="1" dirty="0" smtClean="0"/>
              <a:t>polysyllabic </a:t>
            </a:r>
            <a:r>
              <a:rPr lang="en-GB" dirty="0" smtClean="0"/>
              <a:t>and </a:t>
            </a:r>
            <a:r>
              <a:rPr lang="en-GB" b="1" dirty="0" smtClean="0"/>
              <a:t>monosyllabic </a:t>
            </a:r>
            <a:r>
              <a:rPr lang="en-GB" dirty="0" smtClean="0"/>
              <a:t>words create different registers and therefore appeal to different audiences.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961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rmAutofit/>
          </a:bodyPr>
          <a:lstStyle/>
          <a:p>
            <a:r>
              <a:rPr lang="en-GB" sz="2000" b="1" dirty="0" smtClean="0"/>
              <a:t>Elision </a:t>
            </a:r>
            <a:r>
              <a:rPr lang="en-GB" sz="2000" dirty="0" smtClean="0"/>
              <a:t>– when sounds are left out. It occurs during rapid speech when words have clusters of consonants or syllables e.g. library -&gt; </a:t>
            </a:r>
            <a:r>
              <a:rPr lang="en-GB" sz="2000" dirty="0" err="1" smtClean="0"/>
              <a:t>libry</a:t>
            </a:r>
            <a:r>
              <a:rPr lang="en-GB" sz="2000" dirty="0" smtClean="0"/>
              <a:t> </a:t>
            </a:r>
          </a:p>
          <a:p>
            <a:r>
              <a:rPr lang="en-GB" sz="2000" b="1" dirty="0" smtClean="0"/>
              <a:t>Assimilation </a:t>
            </a:r>
            <a:r>
              <a:rPr lang="en-GB" sz="2000" dirty="0" smtClean="0"/>
              <a:t>– when sounds that are next to each other become more alike. This happens in rapid speech because it makes the words easier to say quickly e.g. handbag -&gt; ham + bag</a:t>
            </a:r>
          </a:p>
          <a:p>
            <a:r>
              <a:rPr lang="en-GB" sz="2000" b="1" dirty="0" smtClean="0"/>
              <a:t>Liaison </a:t>
            </a:r>
            <a:r>
              <a:rPr lang="en-GB" sz="2000" dirty="0" smtClean="0"/>
              <a:t>– when a sound is inserted between words or syllables to help them run together more smoothly. </a:t>
            </a:r>
          </a:p>
          <a:p>
            <a:pPr lvl="1"/>
            <a:r>
              <a:rPr lang="en-GB" sz="1800" dirty="0" smtClean="0"/>
              <a:t>When a word ending with </a:t>
            </a:r>
            <a:r>
              <a:rPr lang="en-GB" sz="1800" i="1" dirty="0" smtClean="0"/>
              <a:t>r </a:t>
            </a:r>
            <a:r>
              <a:rPr lang="en-GB" sz="1800" dirty="0" smtClean="0"/>
              <a:t>is followed by a word that begins with a vowel, the </a:t>
            </a:r>
            <a:r>
              <a:rPr lang="en-GB" sz="1800" i="1" dirty="0" smtClean="0"/>
              <a:t>r </a:t>
            </a:r>
            <a:r>
              <a:rPr lang="en-GB" sz="1800" dirty="0" smtClean="0"/>
              <a:t>is pronounced e.g. mother rate</a:t>
            </a:r>
          </a:p>
          <a:p>
            <a:pPr lvl="1"/>
            <a:r>
              <a:rPr lang="en-GB" sz="1800" dirty="0" smtClean="0"/>
              <a:t>This avoids having a gap between the words known as a </a:t>
            </a:r>
            <a:r>
              <a:rPr lang="en-GB" sz="1800" b="1" dirty="0" smtClean="0"/>
              <a:t>hiatus</a:t>
            </a:r>
          </a:p>
          <a:p>
            <a:pPr lvl="1"/>
            <a:r>
              <a:rPr lang="en-GB" sz="1800" dirty="0" smtClean="0"/>
              <a:t>Sometimes its easier to link words with /r/</a:t>
            </a:r>
            <a:r>
              <a:rPr lang="en-GB" sz="1800" i="1" dirty="0" smtClean="0"/>
              <a:t> </a:t>
            </a:r>
            <a:r>
              <a:rPr lang="en-GB" sz="1800" dirty="0" smtClean="0"/>
              <a:t>even if there’s no r in the spelling</a:t>
            </a:r>
            <a:r>
              <a:rPr lang="en-GB" sz="1800" b="1" dirty="0" smtClean="0"/>
              <a:t> </a:t>
            </a:r>
            <a:r>
              <a:rPr lang="en-GB" sz="1800" dirty="0" smtClean="0"/>
              <a:t>e.g. media(r) interest</a:t>
            </a:r>
            <a:endParaRPr lang="en-GB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Phonology Continued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880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Refers to the </a:t>
            </a:r>
            <a:r>
              <a:rPr lang="en-GB" sz="2000" dirty="0" smtClean="0">
                <a:solidFill>
                  <a:srgbClr val="FF0000"/>
                </a:solidFill>
              </a:rPr>
              <a:t>structure</a:t>
            </a:r>
            <a:r>
              <a:rPr lang="en-GB" sz="2000" dirty="0" smtClean="0"/>
              <a:t> of the text </a:t>
            </a:r>
          </a:p>
          <a:p>
            <a:r>
              <a:rPr lang="en-GB" sz="2000" dirty="0" smtClean="0"/>
              <a:t>Cohesion </a:t>
            </a:r>
            <a:r>
              <a:rPr lang="en-GB" sz="2000" dirty="0" smtClean="0">
                <a:solidFill>
                  <a:srgbClr val="FF0000"/>
                </a:solidFill>
              </a:rPr>
              <a:t>links ideas </a:t>
            </a:r>
            <a:r>
              <a:rPr lang="en-GB" sz="2000" dirty="0" smtClean="0"/>
              <a:t>in different parts of the text together</a:t>
            </a:r>
          </a:p>
          <a:p>
            <a:r>
              <a:rPr lang="en-GB" sz="2000" dirty="0" smtClean="0"/>
              <a:t>Sometimes texts don’t need to be particularly cohesive as they rely on </a:t>
            </a:r>
            <a:r>
              <a:rPr lang="en-GB" sz="2000" dirty="0" smtClean="0">
                <a:solidFill>
                  <a:srgbClr val="FF0000"/>
                </a:solidFill>
              </a:rPr>
              <a:t>prior knowledge </a:t>
            </a:r>
            <a:r>
              <a:rPr lang="en-GB" sz="2000" dirty="0" smtClean="0"/>
              <a:t>and the reader is expected to fill in the gaps</a:t>
            </a:r>
          </a:p>
          <a:p>
            <a:r>
              <a:rPr lang="en-GB" sz="2000" dirty="0" smtClean="0"/>
              <a:t>It is especially important in texts containing complex arguments or development of ideas</a:t>
            </a:r>
          </a:p>
          <a:p>
            <a:r>
              <a:rPr lang="en-GB" sz="2000" dirty="0" smtClean="0"/>
              <a:t>Spoken language is also cohesive – ideas are linked in prepared and spontaneous speech</a:t>
            </a:r>
          </a:p>
          <a:p>
            <a:r>
              <a:rPr lang="en-GB" sz="2000" dirty="0" smtClean="0"/>
              <a:t>There are </a:t>
            </a:r>
            <a:r>
              <a:rPr lang="en-GB" sz="2000" dirty="0">
                <a:solidFill>
                  <a:srgbClr val="FF0000"/>
                </a:solidFill>
              </a:rPr>
              <a:t>3 main types </a:t>
            </a:r>
            <a:r>
              <a:rPr lang="en-GB" sz="2000" dirty="0" smtClean="0"/>
              <a:t>of cohesion – </a:t>
            </a:r>
            <a:r>
              <a:rPr lang="en-GB" sz="2000" dirty="0" smtClean="0">
                <a:solidFill>
                  <a:srgbClr val="FF0000"/>
                </a:solidFill>
              </a:rPr>
              <a:t>Grammatical</a:t>
            </a:r>
            <a:r>
              <a:rPr lang="en-GB" sz="2000" dirty="0" smtClean="0"/>
              <a:t> cohesion, </a:t>
            </a:r>
            <a:r>
              <a:rPr lang="en-GB" sz="2000" dirty="0" smtClean="0">
                <a:solidFill>
                  <a:srgbClr val="FF0000"/>
                </a:solidFill>
              </a:rPr>
              <a:t>Lexical</a:t>
            </a:r>
            <a:r>
              <a:rPr lang="en-GB" sz="2000" dirty="0" smtClean="0"/>
              <a:t> cohesion and </a:t>
            </a:r>
            <a:r>
              <a:rPr lang="en-GB" sz="2000" dirty="0" smtClean="0">
                <a:solidFill>
                  <a:srgbClr val="FF0000"/>
                </a:solidFill>
              </a:rPr>
              <a:t>Graphological</a:t>
            </a:r>
            <a:r>
              <a:rPr lang="en-GB" sz="2000" dirty="0" smtClean="0"/>
              <a:t> cohesion</a:t>
            </a: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Cohesion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806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1329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 smtClean="0"/>
              <a:t>Reference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This involves </a:t>
            </a:r>
            <a:r>
              <a:rPr lang="en-GB" sz="2000" dirty="0" smtClean="0">
                <a:solidFill>
                  <a:srgbClr val="FF0000"/>
                </a:solidFill>
              </a:rPr>
              <a:t>third person pronouns </a:t>
            </a:r>
            <a:r>
              <a:rPr lang="en-GB" sz="2000" dirty="0" smtClean="0"/>
              <a:t>(he, she, it they) and </a:t>
            </a:r>
            <a:r>
              <a:rPr lang="en-GB" sz="2000" dirty="0" smtClean="0">
                <a:solidFill>
                  <a:srgbClr val="FF0000"/>
                </a:solidFill>
              </a:rPr>
              <a:t>demonstrative pronouns </a:t>
            </a:r>
            <a:r>
              <a:rPr lang="en-GB" sz="2000" dirty="0" smtClean="0"/>
              <a:t>(this, that)</a:t>
            </a:r>
          </a:p>
          <a:p>
            <a:r>
              <a:rPr lang="en-GB" sz="2000" dirty="0" smtClean="0"/>
              <a:t>An </a:t>
            </a:r>
            <a:r>
              <a:rPr lang="en-GB" sz="2000" dirty="0" smtClean="0">
                <a:solidFill>
                  <a:srgbClr val="FF0000"/>
                </a:solidFill>
              </a:rPr>
              <a:t>anaphoric reference </a:t>
            </a:r>
            <a:r>
              <a:rPr lang="en-GB" sz="2000" dirty="0" smtClean="0"/>
              <a:t>refers back to something that has already been mentioned e.g. </a:t>
            </a:r>
            <a:r>
              <a:rPr lang="en-GB" sz="2000" i="1" dirty="0" smtClean="0"/>
              <a:t>My grandmother went to university. She wanted to be a teacher</a:t>
            </a:r>
            <a:r>
              <a:rPr lang="en-GB" sz="2000" dirty="0" smtClean="0"/>
              <a:t>. The word ‘she’ is cohesive as it links back to the ‘grandmother’.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Cataphoric references </a:t>
            </a:r>
            <a:r>
              <a:rPr lang="en-GB" sz="2000" dirty="0" smtClean="0">
                <a:solidFill>
                  <a:schemeClr val="tx1"/>
                </a:solidFill>
              </a:rPr>
              <a:t>is when a forward reference is made to something that will be mentioned in the future (following sentences)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An </a:t>
            </a:r>
            <a:r>
              <a:rPr lang="en-GB" sz="2000" dirty="0" smtClean="0">
                <a:solidFill>
                  <a:srgbClr val="FF0000"/>
                </a:solidFill>
              </a:rPr>
              <a:t>exophoric reference </a:t>
            </a:r>
            <a:r>
              <a:rPr lang="en-GB" sz="2000" dirty="0" smtClean="0">
                <a:solidFill>
                  <a:schemeClr val="tx1"/>
                </a:solidFill>
              </a:rPr>
              <a:t>is one made to something outside of the text. It refers to something in the immediate, present context of the utterance e.g. </a:t>
            </a:r>
            <a:r>
              <a:rPr lang="en-GB" sz="2000" i="1" dirty="0" smtClean="0">
                <a:solidFill>
                  <a:schemeClr val="tx1"/>
                </a:solidFill>
              </a:rPr>
              <a:t>that</a:t>
            </a:r>
            <a:r>
              <a:rPr lang="en-GB" sz="2000" dirty="0" smtClean="0">
                <a:solidFill>
                  <a:schemeClr val="tx1"/>
                </a:solidFill>
              </a:rPr>
              <a:t> tree over </a:t>
            </a:r>
            <a:r>
              <a:rPr lang="en-GB" sz="2000" i="1" dirty="0" smtClean="0">
                <a:solidFill>
                  <a:schemeClr val="tx1"/>
                </a:solidFill>
              </a:rPr>
              <a:t>there</a:t>
            </a:r>
            <a:endParaRPr lang="en-GB" sz="2000" i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Grammatical Cohesion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698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194</TotalTime>
  <Words>2273</Words>
  <Application>Microsoft Office PowerPoint</Application>
  <PresentationFormat>On-screen Show (4:3)</PresentationFormat>
  <Paragraphs>198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Hardcover</vt:lpstr>
      <vt:lpstr>AS English Language Revision</vt:lpstr>
      <vt:lpstr>Semantics – How the meanings of words are constructed and interpreted </vt:lpstr>
      <vt:lpstr>Semantics continued</vt:lpstr>
      <vt:lpstr>Figurative Language</vt:lpstr>
      <vt:lpstr>Rhetorical Devices</vt:lpstr>
      <vt:lpstr>Phonology &amp; Phonetics</vt:lpstr>
      <vt:lpstr>Phonology Continued</vt:lpstr>
      <vt:lpstr>Cohesion</vt:lpstr>
      <vt:lpstr>Grammatical Cohesion</vt:lpstr>
      <vt:lpstr>Grammatical Cohesion Continued</vt:lpstr>
      <vt:lpstr>Lexical Cohesion</vt:lpstr>
      <vt:lpstr>Lexical Cohesion - Collocation</vt:lpstr>
      <vt:lpstr>Graphological Cohesion</vt:lpstr>
      <vt:lpstr>Pragmatics</vt:lpstr>
      <vt:lpstr>Suprasegmental Features</vt:lpstr>
      <vt:lpstr>Intonation</vt:lpstr>
      <vt:lpstr>Non-fluency Features</vt:lpstr>
      <vt:lpstr>Non-fluency Features</vt:lpstr>
      <vt:lpstr>Non-fluency Features</vt:lpstr>
      <vt:lpstr>Politeness Strategies</vt:lpstr>
      <vt:lpstr>Politeness Strategies</vt:lpstr>
      <vt:lpstr>Register</vt:lpstr>
      <vt:lpstr>Modes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English Language Revision</dc:title>
  <dc:creator>Nancy Mae</dc:creator>
  <cp:lastModifiedBy>Jennifer Hunter-Phillips</cp:lastModifiedBy>
  <cp:revision>28</cp:revision>
  <dcterms:created xsi:type="dcterms:W3CDTF">2013-03-16T17:41:31Z</dcterms:created>
  <dcterms:modified xsi:type="dcterms:W3CDTF">2013-06-26T10:17:52Z</dcterms:modified>
</cp:coreProperties>
</file>