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DD1CB-B594-49B1-ADD2-1967B3D3B322}" type="datetimeFigureOut">
              <a:rPr lang="en-GB" smtClean="0"/>
              <a:pPr/>
              <a:t>17/03/2016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314A3-E6A9-40E8-863C-3C70127D81D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814586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DD1CB-B594-49B1-ADD2-1967B3D3B322}" type="datetimeFigureOut">
              <a:rPr lang="en-GB" smtClean="0"/>
              <a:pPr/>
              <a:t>17/03/2016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314A3-E6A9-40E8-863C-3C70127D81D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385224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DD1CB-B594-49B1-ADD2-1967B3D3B322}" type="datetimeFigureOut">
              <a:rPr lang="en-GB" smtClean="0"/>
              <a:pPr/>
              <a:t>17/03/2016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314A3-E6A9-40E8-863C-3C70127D81D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8011885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DD1CB-B594-49B1-ADD2-1967B3D3B322}" type="datetimeFigureOut">
              <a:rPr lang="en-GB" smtClean="0"/>
              <a:pPr/>
              <a:t>17/03/2016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314A3-E6A9-40E8-863C-3C70127D81D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5899136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DD1CB-B594-49B1-ADD2-1967B3D3B322}" type="datetimeFigureOut">
              <a:rPr lang="en-GB" smtClean="0"/>
              <a:pPr/>
              <a:t>17/03/2016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314A3-E6A9-40E8-863C-3C70127D81D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7363006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DD1CB-B594-49B1-ADD2-1967B3D3B322}" type="datetimeFigureOut">
              <a:rPr lang="en-GB" smtClean="0"/>
              <a:pPr/>
              <a:t>17/03/2016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314A3-E6A9-40E8-863C-3C70127D81D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7832009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DD1CB-B594-49B1-ADD2-1967B3D3B322}" type="datetimeFigureOut">
              <a:rPr lang="en-GB" smtClean="0"/>
              <a:pPr/>
              <a:t>17/03/2016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314A3-E6A9-40E8-863C-3C70127D81D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5623272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DD1CB-B594-49B1-ADD2-1967B3D3B322}" type="datetimeFigureOut">
              <a:rPr lang="en-GB" smtClean="0"/>
              <a:pPr/>
              <a:t>17/03/2016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314A3-E6A9-40E8-863C-3C70127D81D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964025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DD1CB-B594-49B1-ADD2-1967B3D3B322}" type="datetimeFigureOut">
              <a:rPr lang="en-GB" smtClean="0"/>
              <a:pPr/>
              <a:t>17/03/2016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314A3-E6A9-40E8-863C-3C70127D81D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1243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DD1CB-B594-49B1-ADD2-1967B3D3B322}" type="datetimeFigureOut">
              <a:rPr lang="en-GB" smtClean="0"/>
              <a:pPr/>
              <a:t>17/03/2016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314A3-E6A9-40E8-863C-3C70127D81D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285846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DD1CB-B594-49B1-ADD2-1967B3D3B322}" type="datetimeFigureOut">
              <a:rPr lang="en-GB" smtClean="0"/>
              <a:pPr/>
              <a:t>17/03/2016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314A3-E6A9-40E8-863C-3C70127D81D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815422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DD1CB-B594-49B1-ADD2-1967B3D3B322}" type="datetimeFigureOut">
              <a:rPr lang="en-GB" smtClean="0"/>
              <a:pPr/>
              <a:t>17/03/2016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314A3-E6A9-40E8-863C-3C70127D81D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990627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DD1CB-B594-49B1-ADD2-1967B3D3B322}" type="datetimeFigureOut">
              <a:rPr lang="en-GB" smtClean="0"/>
              <a:pPr/>
              <a:t>17/03/2016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314A3-E6A9-40E8-863C-3C70127D81D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419735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DD1CB-B594-49B1-ADD2-1967B3D3B322}" type="datetimeFigureOut">
              <a:rPr lang="en-GB" smtClean="0"/>
              <a:pPr/>
              <a:t>17/03/2016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314A3-E6A9-40E8-863C-3C70127D81D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138150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DD1CB-B594-49B1-ADD2-1967B3D3B322}" type="datetimeFigureOut">
              <a:rPr lang="en-GB" smtClean="0"/>
              <a:pPr/>
              <a:t>17/03/2016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314A3-E6A9-40E8-863C-3C70127D81D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898349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DD1CB-B594-49B1-ADD2-1967B3D3B322}" type="datetimeFigureOut">
              <a:rPr lang="en-GB" smtClean="0"/>
              <a:pPr/>
              <a:t>17/03/2016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314A3-E6A9-40E8-863C-3C70127D81D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03732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1DD1CB-B594-49B1-ADD2-1967B3D3B322}" type="datetimeFigureOut">
              <a:rPr lang="en-GB" smtClean="0"/>
              <a:pPr/>
              <a:t>17/03/2016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BC314A3-E6A9-40E8-863C-3C70127D81D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231017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Language and </a:t>
            </a:r>
            <a:r>
              <a:rPr lang="en-GB" dirty="0" smtClean="0"/>
              <a:t>Religion</a:t>
            </a:r>
            <a:endParaRPr lang="en-GB" dirty="0"/>
          </a:p>
        </p:txBody>
      </p:sp>
      <p:pic>
        <p:nvPicPr>
          <p:cNvPr id="23554" name="Picture 2" descr="http://media.gizmodo.co.uk/wp-content/uploads/2013/11/religi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67844" y="-29470"/>
            <a:ext cx="3384376" cy="1903712"/>
          </a:xfrm>
          <a:prstGeom prst="rect">
            <a:avLst/>
          </a:prstGeom>
          <a:noFill/>
        </p:spPr>
      </p:pic>
      <p:pic>
        <p:nvPicPr>
          <p:cNvPr id="23556" name="Picture 4" descr="http://d2jkk5z9de9jwi.cloudfront.net/content/uploads/2013/07/20130708nw111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994" y="4149080"/>
            <a:ext cx="3830960" cy="2368230"/>
          </a:xfrm>
          <a:prstGeom prst="rect">
            <a:avLst/>
          </a:prstGeom>
          <a:noFill/>
        </p:spPr>
      </p:pic>
      <p:pic>
        <p:nvPicPr>
          <p:cNvPr id="6" name="Picture 5" descr="http://www.felixwhelan.com/wp-content/uploads/2014/05/indifference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60032" y="4676010"/>
            <a:ext cx="1615008" cy="1841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Functions of Religious Language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/>
              <a:t>Upholding spiritual belief</a:t>
            </a:r>
          </a:p>
          <a:p>
            <a:r>
              <a:rPr lang="en-GB" b="1" dirty="0" smtClean="0"/>
              <a:t>Persuade </a:t>
            </a:r>
            <a:r>
              <a:rPr lang="en-GB" dirty="0" smtClean="0"/>
              <a:t>people to believe and to act in a certain way</a:t>
            </a:r>
          </a:p>
          <a:p>
            <a:r>
              <a:rPr lang="en-GB" b="1" dirty="0" smtClean="0"/>
              <a:t>Expressive </a:t>
            </a:r>
          </a:p>
          <a:p>
            <a:r>
              <a:rPr lang="en-GB" b="1" dirty="0" smtClean="0"/>
              <a:t>Prescribe </a:t>
            </a:r>
            <a:r>
              <a:rPr lang="en-GB" dirty="0" smtClean="0"/>
              <a:t>a specific attitude to life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xmlns="" val="799693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Features of Religious Language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Doctrine </a:t>
            </a:r>
            <a:r>
              <a:rPr lang="en-GB" dirty="0" smtClean="0"/>
              <a:t>sustains and promotes its particular spiritual wisdom </a:t>
            </a:r>
          </a:p>
          <a:p>
            <a:r>
              <a:rPr lang="en-GB" b="1" dirty="0" smtClean="0"/>
              <a:t>Prayers </a:t>
            </a:r>
            <a:r>
              <a:rPr lang="en-GB" dirty="0" smtClean="0"/>
              <a:t>are a special form of polite command/request addressed to God</a:t>
            </a:r>
          </a:p>
          <a:p>
            <a:r>
              <a:rPr lang="en-GB" b="1" dirty="0" smtClean="0"/>
              <a:t>Liturgies </a:t>
            </a:r>
            <a:r>
              <a:rPr lang="en-GB" dirty="0" smtClean="0"/>
              <a:t>– chants, thanksgivings, hymns, psalms</a:t>
            </a:r>
          </a:p>
          <a:p>
            <a:r>
              <a:rPr lang="en-GB" b="1" dirty="0" smtClean="0"/>
              <a:t>Sermons </a:t>
            </a:r>
            <a:r>
              <a:rPr lang="en-GB" dirty="0" smtClean="0"/>
              <a:t>are moral statements which aim to dictate a certain kind of behaviour through stories/examples</a:t>
            </a:r>
          </a:p>
          <a:p>
            <a:r>
              <a:rPr lang="en-GB" b="1" dirty="0" smtClean="0"/>
              <a:t>Theological texts </a:t>
            </a:r>
            <a:r>
              <a:rPr lang="en-GB" dirty="0" smtClean="0"/>
              <a:t>are discursive documents with a moral purpose including justifications, guidelines or explanations of religious teachings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xmlns="" val="4699559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Lexis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b="1" dirty="0" smtClean="0"/>
              <a:t>Subject specific:</a:t>
            </a:r>
          </a:p>
          <a:p>
            <a:pPr lvl="1"/>
            <a:r>
              <a:rPr lang="en-GB" b="1" dirty="0" smtClean="0"/>
              <a:t>Nouns </a:t>
            </a:r>
            <a:r>
              <a:rPr lang="en-GB" dirty="0" smtClean="0"/>
              <a:t>– disciples, parables </a:t>
            </a:r>
          </a:p>
          <a:p>
            <a:pPr lvl="1"/>
            <a:r>
              <a:rPr lang="en-GB" b="1" dirty="0" smtClean="0"/>
              <a:t>Verbs </a:t>
            </a:r>
            <a:r>
              <a:rPr lang="en-GB" dirty="0" smtClean="0"/>
              <a:t>– pray, forgive</a:t>
            </a:r>
          </a:p>
          <a:p>
            <a:r>
              <a:rPr lang="en-GB" b="1" dirty="0" smtClean="0"/>
              <a:t>Vocabulary </a:t>
            </a:r>
            <a:r>
              <a:rPr lang="en-GB" dirty="0" smtClean="0"/>
              <a:t>is often </a:t>
            </a:r>
            <a:r>
              <a:rPr lang="en-GB" b="1" dirty="0" smtClean="0"/>
              <a:t>archaic</a:t>
            </a:r>
          </a:p>
          <a:p>
            <a:r>
              <a:rPr lang="en-GB" b="1" dirty="0" smtClean="0"/>
              <a:t>Formal phrases/idioms </a:t>
            </a:r>
            <a:r>
              <a:rPr lang="en-GB" dirty="0" smtClean="0"/>
              <a:t>e.g. In the beginning</a:t>
            </a:r>
          </a:p>
          <a:p>
            <a:r>
              <a:rPr lang="en-GB" b="1" dirty="0" smtClean="0"/>
              <a:t>Formulaic </a:t>
            </a:r>
            <a:r>
              <a:rPr lang="en-GB" dirty="0" smtClean="0"/>
              <a:t>e.g. </a:t>
            </a:r>
            <a:r>
              <a:rPr lang="en-GB" i="1" dirty="0" smtClean="0"/>
              <a:t>Amen </a:t>
            </a:r>
            <a:r>
              <a:rPr lang="en-GB" dirty="0" smtClean="0"/>
              <a:t>to mark end of prayer</a:t>
            </a:r>
          </a:p>
          <a:p>
            <a:r>
              <a:rPr lang="en-GB" b="1" dirty="0" smtClean="0"/>
              <a:t>Antithesis </a:t>
            </a:r>
            <a:r>
              <a:rPr lang="en-GB" dirty="0" smtClean="0"/>
              <a:t>is common e.g. heaven and hell</a:t>
            </a:r>
          </a:p>
          <a:p>
            <a:r>
              <a:rPr lang="en-GB" b="1" dirty="0" smtClean="0"/>
              <a:t>Naming of the godhead </a:t>
            </a:r>
            <a:r>
              <a:rPr lang="en-GB" dirty="0" smtClean="0"/>
              <a:t>e.g. Lord/God/Allah </a:t>
            </a:r>
          </a:p>
          <a:p>
            <a:r>
              <a:rPr lang="en-GB" b="1" dirty="0" smtClean="0"/>
              <a:t>Modifiers </a:t>
            </a:r>
            <a:r>
              <a:rPr lang="en-GB" dirty="0" smtClean="0"/>
              <a:t>e.g. Almighty </a:t>
            </a:r>
          </a:p>
          <a:p>
            <a:r>
              <a:rPr lang="en-GB" b="1" dirty="0" smtClean="0"/>
              <a:t>Determiners </a:t>
            </a:r>
            <a:r>
              <a:rPr lang="en-GB" dirty="0" smtClean="0"/>
              <a:t>are often </a:t>
            </a:r>
            <a:r>
              <a:rPr lang="en-GB" b="1" dirty="0" smtClean="0"/>
              <a:t>possessive </a:t>
            </a:r>
            <a:r>
              <a:rPr lang="en-GB" dirty="0" smtClean="0"/>
              <a:t>e.g. God’s love</a:t>
            </a:r>
          </a:p>
          <a:p>
            <a:r>
              <a:rPr lang="en-GB" b="1" dirty="0" smtClean="0"/>
              <a:t>Abstract nouns </a:t>
            </a:r>
            <a:r>
              <a:rPr lang="en-GB" dirty="0" smtClean="0"/>
              <a:t>e.g. heaven, salvation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xmlns="" val="21801982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Grammar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Third person singular verbs inflected </a:t>
            </a:r>
            <a:r>
              <a:rPr lang="en-GB" dirty="0" smtClean="0"/>
              <a:t>with </a:t>
            </a:r>
            <a:r>
              <a:rPr lang="en-GB" b="1" dirty="0" smtClean="0"/>
              <a:t>suffixes </a:t>
            </a:r>
            <a:r>
              <a:rPr lang="en-GB" dirty="0" smtClean="0"/>
              <a:t>e.g. –(e)</a:t>
            </a:r>
            <a:r>
              <a:rPr lang="en-GB" dirty="0" err="1" smtClean="0"/>
              <a:t>th</a:t>
            </a:r>
            <a:r>
              <a:rPr lang="en-GB" dirty="0" smtClean="0"/>
              <a:t>, -(e)</a:t>
            </a:r>
            <a:r>
              <a:rPr lang="en-GB" dirty="0" err="1" smtClean="0"/>
              <a:t>st</a:t>
            </a:r>
            <a:r>
              <a:rPr lang="en-GB" dirty="0" smtClean="0"/>
              <a:t> (</a:t>
            </a:r>
            <a:r>
              <a:rPr lang="en-GB" dirty="0" err="1" smtClean="0"/>
              <a:t>creepeth</a:t>
            </a:r>
            <a:r>
              <a:rPr lang="en-GB" dirty="0" smtClean="0"/>
              <a:t>, </a:t>
            </a:r>
            <a:r>
              <a:rPr lang="en-GB" dirty="0" err="1" smtClean="0"/>
              <a:t>mayest</a:t>
            </a:r>
            <a:r>
              <a:rPr lang="en-GB" dirty="0" smtClean="0"/>
              <a:t>) </a:t>
            </a:r>
          </a:p>
          <a:p>
            <a:r>
              <a:rPr lang="en-GB" dirty="0" smtClean="0"/>
              <a:t>Some </a:t>
            </a:r>
            <a:r>
              <a:rPr lang="en-GB" b="1" dirty="0" smtClean="0"/>
              <a:t>verbs </a:t>
            </a:r>
            <a:r>
              <a:rPr lang="en-GB" dirty="0" smtClean="0"/>
              <a:t>still have older </a:t>
            </a:r>
            <a:r>
              <a:rPr lang="en-GB" b="1" dirty="0" smtClean="0"/>
              <a:t>strong forms </a:t>
            </a:r>
            <a:r>
              <a:rPr lang="en-GB" dirty="0" smtClean="0"/>
              <a:t>e.g. </a:t>
            </a:r>
            <a:r>
              <a:rPr lang="en-GB" i="1" dirty="0" err="1" smtClean="0"/>
              <a:t>sware</a:t>
            </a:r>
            <a:r>
              <a:rPr lang="en-GB" i="1" dirty="0" smtClean="0"/>
              <a:t> </a:t>
            </a:r>
            <a:r>
              <a:rPr lang="en-GB" dirty="0" smtClean="0"/>
              <a:t>for </a:t>
            </a:r>
            <a:r>
              <a:rPr lang="en-GB" i="1" dirty="0" smtClean="0"/>
              <a:t>swore, </a:t>
            </a:r>
            <a:r>
              <a:rPr lang="en-GB" i="1" dirty="0" err="1" smtClean="0"/>
              <a:t>spake</a:t>
            </a:r>
            <a:r>
              <a:rPr lang="en-GB" i="1" dirty="0" smtClean="0"/>
              <a:t> </a:t>
            </a:r>
            <a:r>
              <a:rPr lang="en-GB" dirty="0" smtClean="0"/>
              <a:t>for </a:t>
            </a:r>
            <a:r>
              <a:rPr lang="en-GB" i="1" dirty="0" smtClean="0"/>
              <a:t>spoke</a:t>
            </a:r>
          </a:p>
          <a:p>
            <a:r>
              <a:rPr lang="en-GB" b="1" dirty="0" smtClean="0"/>
              <a:t>Do-periphrasis </a:t>
            </a:r>
            <a:r>
              <a:rPr lang="en-GB" dirty="0" smtClean="0"/>
              <a:t>(emphasis) e.g. I </a:t>
            </a:r>
            <a:r>
              <a:rPr lang="en-GB" i="1" dirty="0" smtClean="0"/>
              <a:t>did</a:t>
            </a:r>
            <a:r>
              <a:rPr lang="en-GB" dirty="0" smtClean="0"/>
              <a:t> eat</a:t>
            </a:r>
          </a:p>
          <a:p>
            <a:r>
              <a:rPr lang="en-GB" b="1" dirty="0" smtClean="0"/>
              <a:t>Present tense </a:t>
            </a:r>
            <a:r>
              <a:rPr lang="en-GB" dirty="0" smtClean="0"/>
              <a:t>is often used to be advisory</a:t>
            </a:r>
          </a:p>
          <a:p>
            <a:r>
              <a:rPr lang="en-GB" b="1" dirty="0" smtClean="0"/>
              <a:t>Verb mood </a:t>
            </a:r>
            <a:r>
              <a:rPr lang="en-GB" dirty="0" smtClean="0"/>
              <a:t>is often declarative and imperative (instructional) e.g. Give heed unto this reading</a:t>
            </a:r>
          </a:p>
          <a:p>
            <a:r>
              <a:rPr lang="en-GB" b="1" dirty="0" smtClean="0"/>
              <a:t>Modal auxiliary verbs </a:t>
            </a:r>
            <a:r>
              <a:rPr lang="en-GB" dirty="0" smtClean="0"/>
              <a:t>e.g. We </a:t>
            </a:r>
            <a:r>
              <a:rPr lang="en-GB" i="1" dirty="0" smtClean="0"/>
              <a:t>may </a:t>
            </a:r>
            <a:r>
              <a:rPr lang="en-GB" dirty="0" smtClean="0"/>
              <a:t>eat of the fruit</a:t>
            </a:r>
          </a:p>
          <a:p>
            <a:r>
              <a:rPr lang="en-GB" b="1" dirty="0" smtClean="0"/>
              <a:t>Initial position conjunction </a:t>
            </a:r>
            <a:r>
              <a:rPr lang="en-GB" dirty="0" smtClean="0"/>
              <a:t>e.g. And the Lord said…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xmlns="" val="42581164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Metaphorical Language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Metaphor </a:t>
            </a:r>
            <a:r>
              <a:rPr lang="en-GB" dirty="0" smtClean="0"/>
              <a:t>adds an extra layer of meaning to stories that provide spiritual philosophy</a:t>
            </a:r>
            <a:endParaRPr lang="en-GB" b="1" dirty="0" smtClean="0"/>
          </a:p>
          <a:p>
            <a:r>
              <a:rPr lang="en-GB" b="1" dirty="0" smtClean="0"/>
              <a:t>Personification </a:t>
            </a:r>
            <a:r>
              <a:rPr lang="en-GB" dirty="0" smtClean="0"/>
              <a:t>e.g. the voice of the Lord God walking in the garden</a:t>
            </a:r>
          </a:p>
          <a:p>
            <a:r>
              <a:rPr lang="en-GB" b="1" dirty="0" smtClean="0"/>
              <a:t>Symbolism </a:t>
            </a:r>
            <a:r>
              <a:rPr lang="en-GB" dirty="0" smtClean="0"/>
              <a:t>is central to interpretation e.g. Adam and Eve = humanity; serpent = evil; apple = temptation </a:t>
            </a:r>
          </a:p>
          <a:p>
            <a:r>
              <a:rPr lang="en-GB" b="1" dirty="0" smtClean="0"/>
              <a:t>Rhetoric </a:t>
            </a:r>
            <a:r>
              <a:rPr lang="en-GB" dirty="0" smtClean="0"/>
              <a:t>(persuasion) through techniques such as </a:t>
            </a:r>
            <a:r>
              <a:rPr lang="en-GB" b="1" dirty="0" smtClean="0"/>
              <a:t>antithesis</a:t>
            </a:r>
          </a:p>
          <a:p>
            <a:r>
              <a:rPr lang="en-GB" b="1" dirty="0" smtClean="0"/>
              <a:t>Phonological patterning </a:t>
            </a:r>
            <a:r>
              <a:rPr lang="en-GB" dirty="0" smtClean="0"/>
              <a:t>e.g. division of texts into verses (sonorous/resonant tone)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xmlns="" val="27926101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87624" y="548680"/>
            <a:ext cx="3888432" cy="3607495"/>
          </a:xfrm>
        </p:spPr>
      </p:pic>
      <p:sp>
        <p:nvSpPr>
          <p:cNvPr id="5" name="TextBox 4"/>
          <p:cNvSpPr txBox="1"/>
          <p:nvPr/>
        </p:nvSpPr>
        <p:spPr>
          <a:xfrm>
            <a:off x="2195736" y="4725144"/>
            <a:ext cx="36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To what extent is religion viewed as a joke or as entirely fictitious?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0971215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10 Commandments: </a:t>
            </a:r>
            <a:br>
              <a:rPr lang="en-GB" dirty="0" smtClean="0"/>
            </a:br>
            <a:r>
              <a:rPr lang="en-GB" dirty="0" smtClean="0"/>
              <a:t>King James Bible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84784"/>
            <a:ext cx="7222468" cy="4325112"/>
          </a:xfrm>
        </p:spPr>
        <p:txBody>
          <a:bodyPr>
            <a:noAutofit/>
          </a:bodyPr>
          <a:lstStyle/>
          <a:p>
            <a:pPr marL="624078" indent="-514350">
              <a:spcBef>
                <a:spcPts val="0"/>
              </a:spcBef>
              <a:buAutoNum type="arabicPeriod"/>
            </a:pPr>
            <a:r>
              <a:rPr lang="en-GB" sz="1300" dirty="0" smtClean="0"/>
              <a:t>You </a:t>
            </a:r>
            <a:r>
              <a:rPr lang="en-GB" sz="1300" dirty="0"/>
              <a:t>shall have no other gods before </a:t>
            </a:r>
            <a:r>
              <a:rPr lang="en-GB" sz="1300" dirty="0" smtClean="0"/>
              <a:t>Me.</a:t>
            </a:r>
          </a:p>
          <a:p>
            <a:pPr marL="624078" indent="-514350">
              <a:spcBef>
                <a:spcPts val="0"/>
              </a:spcBef>
              <a:buAutoNum type="arabicPeriod"/>
            </a:pPr>
            <a:r>
              <a:rPr lang="en-GB" sz="1300" dirty="0" smtClean="0"/>
              <a:t>You </a:t>
            </a:r>
            <a:r>
              <a:rPr lang="en-GB" sz="1300" dirty="0"/>
              <a:t>shall not make for yourself a carved image—any likeness </a:t>
            </a:r>
            <a:r>
              <a:rPr lang="en-GB" sz="1300" i="1" dirty="0"/>
              <a:t>of anything</a:t>
            </a:r>
            <a:r>
              <a:rPr lang="en-GB" sz="1300" dirty="0"/>
              <a:t> that </a:t>
            </a:r>
            <a:r>
              <a:rPr lang="en-GB" sz="1300" i="1" dirty="0"/>
              <a:t>is</a:t>
            </a:r>
            <a:r>
              <a:rPr lang="en-GB" sz="1300" dirty="0"/>
              <a:t> in heaven above, or that </a:t>
            </a:r>
            <a:r>
              <a:rPr lang="en-GB" sz="1300" i="1" dirty="0"/>
              <a:t>is</a:t>
            </a:r>
            <a:r>
              <a:rPr lang="en-GB" sz="1300" dirty="0"/>
              <a:t> in the earth beneath, or that </a:t>
            </a:r>
            <a:r>
              <a:rPr lang="en-GB" sz="1300" i="1" dirty="0"/>
              <a:t>is</a:t>
            </a:r>
            <a:r>
              <a:rPr lang="en-GB" sz="1300" dirty="0"/>
              <a:t> in the water under the earth; </a:t>
            </a:r>
            <a:r>
              <a:rPr lang="en-GB" sz="1300" baseline="30000" dirty="0"/>
              <a:t>5 </a:t>
            </a:r>
            <a:r>
              <a:rPr lang="en-GB" sz="1300" dirty="0"/>
              <a:t>you shall not bow down to them nor serve them. For I, the </a:t>
            </a:r>
            <a:r>
              <a:rPr lang="en-GB" sz="1300" cap="small" dirty="0"/>
              <a:t>Lord</a:t>
            </a:r>
            <a:r>
              <a:rPr lang="en-GB" sz="1300" dirty="0"/>
              <a:t> your God, </a:t>
            </a:r>
            <a:r>
              <a:rPr lang="en-GB" sz="1300" i="1" dirty="0"/>
              <a:t>am</a:t>
            </a:r>
            <a:r>
              <a:rPr lang="en-GB" sz="1300" dirty="0"/>
              <a:t> a jealous God, visiting the iniquity of the fathers upon the children to the third and fourth </a:t>
            </a:r>
            <a:r>
              <a:rPr lang="en-GB" sz="1300" i="1" dirty="0"/>
              <a:t>generations</a:t>
            </a:r>
            <a:r>
              <a:rPr lang="en-GB" sz="1300" dirty="0"/>
              <a:t> of those who hate Me, </a:t>
            </a:r>
            <a:r>
              <a:rPr lang="en-GB" sz="1300" baseline="30000" dirty="0"/>
              <a:t>6 </a:t>
            </a:r>
            <a:r>
              <a:rPr lang="en-GB" sz="1300" dirty="0"/>
              <a:t>but showing mercy to thousands, to those who love Me and keep My </a:t>
            </a:r>
            <a:r>
              <a:rPr lang="en-GB" sz="1300" dirty="0" smtClean="0"/>
              <a:t>commandments.</a:t>
            </a:r>
          </a:p>
          <a:p>
            <a:pPr marL="624078" indent="-514350">
              <a:spcBef>
                <a:spcPts val="0"/>
              </a:spcBef>
              <a:buAutoNum type="arabicPeriod"/>
            </a:pPr>
            <a:r>
              <a:rPr lang="en-GB" sz="1300" dirty="0" smtClean="0"/>
              <a:t>You </a:t>
            </a:r>
            <a:r>
              <a:rPr lang="en-GB" sz="1300" dirty="0"/>
              <a:t>shall not take the name of the </a:t>
            </a:r>
            <a:r>
              <a:rPr lang="en-GB" sz="1300" cap="small" dirty="0"/>
              <a:t>Lord</a:t>
            </a:r>
            <a:r>
              <a:rPr lang="en-GB" sz="1300" dirty="0"/>
              <a:t> your God in vain, for the </a:t>
            </a:r>
            <a:r>
              <a:rPr lang="en-GB" sz="1300" cap="small" dirty="0"/>
              <a:t>Lord</a:t>
            </a:r>
            <a:r>
              <a:rPr lang="en-GB" sz="1300" dirty="0"/>
              <a:t> will not hold </a:t>
            </a:r>
            <a:r>
              <a:rPr lang="en-GB" sz="1300" i="1" dirty="0"/>
              <a:t>him</a:t>
            </a:r>
            <a:r>
              <a:rPr lang="en-GB" sz="1300" dirty="0"/>
              <a:t> guiltless who takes His name in </a:t>
            </a:r>
            <a:r>
              <a:rPr lang="en-GB" sz="1300" dirty="0" smtClean="0"/>
              <a:t>vain.</a:t>
            </a:r>
          </a:p>
          <a:p>
            <a:pPr marL="624078" indent="-514350">
              <a:spcBef>
                <a:spcPts val="0"/>
              </a:spcBef>
              <a:buAutoNum type="arabicPeriod"/>
            </a:pPr>
            <a:r>
              <a:rPr lang="en-GB" sz="1300" dirty="0" smtClean="0"/>
              <a:t>Remember </a:t>
            </a:r>
            <a:r>
              <a:rPr lang="en-GB" sz="1300" dirty="0"/>
              <a:t>the Sabbath day, to keep it holy. </a:t>
            </a:r>
            <a:r>
              <a:rPr lang="en-GB" sz="1300" baseline="30000" dirty="0"/>
              <a:t>9 </a:t>
            </a:r>
            <a:r>
              <a:rPr lang="en-GB" sz="1300" dirty="0"/>
              <a:t>Six days you shall </a:t>
            </a:r>
            <a:r>
              <a:rPr lang="en-GB" sz="1300" dirty="0" smtClean="0"/>
              <a:t>labour </a:t>
            </a:r>
            <a:r>
              <a:rPr lang="en-GB" sz="1300" dirty="0"/>
              <a:t>and do all your work, </a:t>
            </a:r>
            <a:r>
              <a:rPr lang="en-GB" sz="1300" baseline="30000" dirty="0"/>
              <a:t>10 </a:t>
            </a:r>
            <a:r>
              <a:rPr lang="en-GB" sz="1300" dirty="0"/>
              <a:t>but the seventh day </a:t>
            </a:r>
            <a:r>
              <a:rPr lang="en-GB" sz="1300" i="1" dirty="0"/>
              <a:t>is</a:t>
            </a:r>
            <a:r>
              <a:rPr lang="en-GB" sz="1300" dirty="0"/>
              <a:t> the Sabbath of the </a:t>
            </a:r>
            <a:r>
              <a:rPr lang="en-GB" sz="1300" cap="small" dirty="0"/>
              <a:t>Lord</a:t>
            </a:r>
            <a:r>
              <a:rPr lang="en-GB" sz="1300" dirty="0"/>
              <a:t> your God. </a:t>
            </a:r>
            <a:r>
              <a:rPr lang="en-GB" sz="1300" i="1" dirty="0"/>
              <a:t>In it</a:t>
            </a:r>
            <a:r>
              <a:rPr lang="en-GB" sz="1300" dirty="0"/>
              <a:t> you shall do no work: you, nor your son, nor your daughter, nor your male servant, nor your female servant, nor your cattle, nor your stranger who </a:t>
            </a:r>
            <a:r>
              <a:rPr lang="en-GB" sz="1300" i="1" dirty="0"/>
              <a:t>is</a:t>
            </a:r>
            <a:r>
              <a:rPr lang="en-GB" sz="1300" dirty="0"/>
              <a:t> within your gates. </a:t>
            </a:r>
            <a:r>
              <a:rPr lang="en-GB" sz="1300" baseline="30000" dirty="0"/>
              <a:t>11 </a:t>
            </a:r>
            <a:r>
              <a:rPr lang="en-GB" sz="1300" dirty="0"/>
              <a:t>For </a:t>
            </a:r>
            <a:r>
              <a:rPr lang="en-GB" sz="1300" i="1" dirty="0"/>
              <a:t>in</a:t>
            </a:r>
            <a:r>
              <a:rPr lang="en-GB" sz="1300" dirty="0"/>
              <a:t> six days the </a:t>
            </a:r>
            <a:r>
              <a:rPr lang="en-GB" sz="1300" cap="small" dirty="0"/>
              <a:t>Lord</a:t>
            </a:r>
            <a:r>
              <a:rPr lang="en-GB" sz="1300" dirty="0"/>
              <a:t> made the heavens and the earth, the sea, and all that </a:t>
            </a:r>
            <a:r>
              <a:rPr lang="en-GB" sz="1300" i="1" dirty="0"/>
              <a:t>is</a:t>
            </a:r>
            <a:r>
              <a:rPr lang="en-GB" sz="1300" dirty="0"/>
              <a:t> in them, and rested the seventh day. Therefore the </a:t>
            </a:r>
            <a:r>
              <a:rPr lang="en-GB" sz="1300" cap="small" dirty="0"/>
              <a:t>Lord</a:t>
            </a:r>
            <a:r>
              <a:rPr lang="en-GB" sz="1300" dirty="0"/>
              <a:t> blessed the Sabbath day and hallowed </a:t>
            </a:r>
            <a:r>
              <a:rPr lang="en-GB" sz="1300" dirty="0" smtClean="0"/>
              <a:t>it.</a:t>
            </a:r>
          </a:p>
          <a:p>
            <a:pPr marL="624078" indent="-514350">
              <a:spcBef>
                <a:spcPts val="0"/>
              </a:spcBef>
              <a:buAutoNum type="arabicPeriod"/>
            </a:pPr>
            <a:r>
              <a:rPr lang="en-GB" sz="1300" dirty="0" smtClean="0"/>
              <a:t>Honour </a:t>
            </a:r>
            <a:r>
              <a:rPr lang="en-GB" sz="1300" dirty="0"/>
              <a:t>your father and your mother, that your days may be long upon the land which the </a:t>
            </a:r>
            <a:r>
              <a:rPr lang="en-GB" sz="1300" cap="small" dirty="0"/>
              <a:t>Lord</a:t>
            </a:r>
            <a:r>
              <a:rPr lang="en-GB" sz="1300" dirty="0"/>
              <a:t> your God is giving </a:t>
            </a:r>
            <a:r>
              <a:rPr lang="en-GB" sz="1300" dirty="0" smtClean="0"/>
              <a:t>you.</a:t>
            </a:r>
          </a:p>
          <a:p>
            <a:pPr marL="624078" indent="-514350">
              <a:spcBef>
                <a:spcPts val="0"/>
              </a:spcBef>
              <a:buAutoNum type="arabicPeriod"/>
            </a:pPr>
            <a:r>
              <a:rPr lang="en-GB" sz="1300" dirty="0" smtClean="0"/>
              <a:t>You </a:t>
            </a:r>
            <a:r>
              <a:rPr lang="en-GB" sz="1300" dirty="0"/>
              <a:t>shall not </a:t>
            </a:r>
            <a:r>
              <a:rPr lang="en-GB" sz="1300" dirty="0" smtClean="0"/>
              <a:t>murder.</a:t>
            </a:r>
          </a:p>
          <a:p>
            <a:pPr marL="624078" indent="-514350">
              <a:spcBef>
                <a:spcPts val="0"/>
              </a:spcBef>
              <a:buAutoNum type="arabicPeriod"/>
            </a:pPr>
            <a:r>
              <a:rPr lang="en-GB" sz="1300" dirty="0" smtClean="0"/>
              <a:t>You </a:t>
            </a:r>
            <a:r>
              <a:rPr lang="en-GB" sz="1300" dirty="0"/>
              <a:t>shall not commit </a:t>
            </a:r>
            <a:r>
              <a:rPr lang="en-GB" sz="1300" dirty="0" smtClean="0"/>
              <a:t>adultery.</a:t>
            </a:r>
          </a:p>
          <a:p>
            <a:pPr marL="624078" indent="-514350">
              <a:spcBef>
                <a:spcPts val="0"/>
              </a:spcBef>
              <a:buAutoNum type="arabicPeriod"/>
            </a:pPr>
            <a:r>
              <a:rPr lang="en-GB" sz="1300" dirty="0" smtClean="0"/>
              <a:t>You </a:t>
            </a:r>
            <a:r>
              <a:rPr lang="en-GB" sz="1300" dirty="0"/>
              <a:t>shall not </a:t>
            </a:r>
            <a:r>
              <a:rPr lang="en-GB" sz="1300" dirty="0" smtClean="0"/>
              <a:t>steal.</a:t>
            </a:r>
          </a:p>
          <a:p>
            <a:pPr marL="624078" indent="-514350">
              <a:spcBef>
                <a:spcPts val="0"/>
              </a:spcBef>
              <a:buAutoNum type="arabicPeriod"/>
            </a:pPr>
            <a:r>
              <a:rPr lang="en-GB" sz="1300" dirty="0" smtClean="0"/>
              <a:t>You </a:t>
            </a:r>
            <a:r>
              <a:rPr lang="en-GB" sz="1300" dirty="0"/>
              <a:t>shall not bear false witness against your </a:t>
            </a:r>
            <a:r>
              <a:rPr lang="en-GB" sz="1300" dirty="0" smtClean="0"/>
              <a:t>neighbour.</a:t>
            </a:r>
          </a:p>
          <a:p>
            <a:pPr marL="624078" indent="-514350">
              <a:spcBef>
                <a:spcPts val="0"/>
              </a:spcBef>
              <a:buAutoNum type="arabicPeriod"/>
            </a:pPr>
            <a:r>
              <a:rPr lang="en-GB" sz="1300" dirty="0" smtClean="0"/>
              <a:t>You </a:t>
            </a:r>
            <a:r>
              <a:rPr lang="en-GB" sz="1300" dirty="0"/>
              <a:t>shall not covet your </a:t>
            </a:r>
            <a:r>
              <a:rPr lang="en-GB" sz="1300" dirty="0" smtClean="0"/>
              <a:t>neighbour’s </a:t>
            </a:r>
            <a:r>
              <a:rPr lang="en-GB" sz="1300" dirty="0"/>
              <a:t>house; you shall not covet your </a:t>
            </a:r>
            <a:r>
              <a:rPr lang="en-GB" sz="1300" dirty="0" smtClean="0"/>
              <a:t>neighbour’s </a:t>
            </a:r>
            <a:r>
              <a:rPr lang="en-GB" sz="1300" dirty="0"/>
              <a:t>wife, nor his male servant, nor his female servant, nor his ox, nor his donkey, nor anything that </a:t>
            </a:r>
            <a:r>
              <a:rPr lang="en-GB" sz="1300" i="1" dirty="0"/>
              <a:t>is</a:t>
            </a:r>
            <a:r>
              <a:rPr lang="en-GB" sz="1300" dirty="0"/>
              <a:t> your </a:t>
            </a:r>
            <a:r>
              <a:rPr lang="en-GB" sz="1300" dirty="0" smtClean="0"/>
              <a:t>neighbour’s.</a:t>
            </a:r>
            <a:endParaRPr lang="en-GB" sz="1300" dirty="0"/>
          </a:p>
        </p:txBody>
      </p:sp>
    </p:spTree>
    <p:extLst>
      <p:ext uri="{BB962C8B-B14F-4D97-AF65-F5344CB8AC3E}">
        <p14:creationId xmlns:p14="http://schemas.microsoft.com/office/powerpoint/2010/main" xmlns="" val="277957494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125</TotalTime>
  <Words>686</Words>
  <Application>Microsoft Office PowerPoint</Application>
  <PresentationFormat>On-screen Show (4:3)</PresentationFormat>
  <Paragraphs>50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Facet</vt:lpstr>
      <vt:lpstr>Language and Religion</vt:lpstr>
      <vt:lpstr>Functions of Religious Language</vt:lpstr>
      <vt:lpstr>Features of Religious Language</vt:lpstr>
      <vt:lpstr>Lexis</vt:lpstr>
      <vt:lpstr>Grammar</vt:lpstr>
      <vt:lpstr>Metaphorical Language</vt:lpstr>
      <vt:lpstr>Slide 7</vt:lpstr>
      <vt:lpstr>10 Commandments:  King James Bible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Language and Power</dc:title>
  <dc:creator>Adam</dc:creator>
  <cp:lastModifiedBy>Adam</cp:lastModifiedBy>
  <cp:revision>16</cp:revision>
  <dcterms:created xsi:type="dcterms:W3CDTF">2015-11-21T23:51:01Z</dcterms:created>
  <dcterms:modified xsi:type="dcterms:W3CDTF">2016-03-17T19:25:26Z</dcterms:modified>
</cp:coreProperties>
</file>