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18"/>
  </p:notesMasterIdLst>
  <p:sldIdLst>
    <p:sldId id="256" r:id="rId5"/>
    <p:sldId id="257" r:id="rId6"/>
    <p:sldId id="263" r:id="rId7"/>
    <p:sldId id="264" r:id="rId8"/>
    <p:sldId id="259" r:id="rId9"/>
    <p:sldId id="258" r:id="rId10"/>
    <p:sldId id="262" r:id="rId11"/>
    <p:sldId id="261" r:id="rId12"/>
    <p:sldId id="267" r:id="rId13"/>
    <p:sldId id="268" r:id="rId14"/>
    <p:sldId id="260" r:id="rId15"/>
    <p:sldId id="266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75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2A6BF-BFD4-475F-82EC-CE45FF2D1397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773E2-41AA-44F6-B7F4-E2B84788E1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3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https://www.youtube.com/watch?v=y1IerAbfRJ0 (4:35</a:t>
            </a:r>
            <a:r>
              <a:rPr lang="en-GB" baseline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73E2-41AA-44F6-B7F4-E2B84788E1B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https://www.youtube.com/watch?v=CDMSJig_SHs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73E2-41AA-44F6-B7F4-E2B84788E1B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9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https://www.youtube.com/watch?v=Df25r8pcuI8 Can we only see</a:t>
            </a:r>
            <a:r>
              <a:rPr lang="en-GB" baseline="0" dirty="0" smtClean="0"/>
              <a:t> colours that we can name?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73E2-41AA-44F6-B7F4-E2B84788E1B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0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6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8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97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07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97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55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99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15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19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0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EE69F5-5F2C-4E70-9A48-B58F2C20BED1}" type="datetimeFigureOut">
              <a:rPr lang="en-GB" smtClean="0"/>
              <a:pPr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B4F19-FB34-43E1-A846-BE1E4B64B6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737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nknzIWY2Z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Language and Power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Theory</a:t>
            </a:r>
            <a:endParaRPr lang="en-GB" dirty="0"/>
          </a:p>
        </p:txBody>
      </p:sp>
      <p:pic>
        <p:nvPicPr>
          <p:cNvPr id="1026" name="Picture 2" descr="http://ts1.mm.bing.net/th?&amp;id=JN.RQwA6hQKlfkr3fcUbTUm5w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2857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Carmichael, Hogan and Walter (1932)</a:t>
            </a:r>
            <a:endParaRPr lang="en-GB" dirty="0"/>
          </a:p>
        </p:txBody>
      </p:sp>
      <p:pic>
        <p:nvPicPr>
          <p:cNvPr id="1026" name="Picture 2" descr="http://peace.saumag.edu/faculty/kardas/Courses/CP/carmichael1932.jpg"/>
          <p:cNvPicPr>
            <a:picLocks noChangeAspect="1" noChangeArrowheads="1"/>
          </p:cNvPicPr>
          <p:nvPr/>
        </p:nvPicPr>
        <p:blipFill>
          <a:blip r:embed="rId2" cstate="print"/>
          <a:srcRect l="39146" r="35185"/>
          <a:stretch>
            <a:fillRect/>
          </a:stretch>
        </p:blipFill>
        <p:spPr bwMode="auto">
          <a:xfrm>
            <a:off x="3563888" y="1960615"/>
            <a:ext cx="1512168" cy="4897385"/>
          </a:xfrm>
          <a:prstGeom prst="rect">
            <a:avLst/>
          </a:prstGeom>
          <a:noFill/>
        </p:spPr>
      </p:pic>
      <p:pic>
        <p:nvPicPr>
          <p:cNvPr id="1028" name="Picture 4" descr="http://peace.saumag.edu/faculty/kardas/Courses/CP/carmichael1932.jpg"/>
          <p:cNvPicPr>
            <a:picLocks noChangeAspect="1" noChangeArrowheads="1"/>
          </p:cNvPicPr>
          <p:nvPr/>
        </p:nvPicPr>
        <p:blipFill>
          <a:blip r:embed="rId2" cstate="print"/>
          <a:srcRect l="24013" r="62739"/>
          <a:stretch>
            <a:fillRect/>
          </a:stretch>
        </p:blipFill>
        <p:spPr bwMode="auto">
          <a:xfrm>
            <a:off x="2680864" y="1988840"/>
            <a:ext cx="775975" cy="4869160"/>
          </a:xfrm>
          <a:prstGeom prst="rect">
            <a:avLst/>
          </a:prstGeom>
          <a:noFill/>
        </p:spPr>
      </p:pic>
      <p:pic>
        <p:nvPicPr>
          <p:cNvPr id="1030" name="Picture 6" descr="http://peace.saumag.edu/faculty/kardas/Courses/CP/carmichael1932.jpg"/>
          <p:cNvPicPr>
            <a:picLocks noChangeAspect="1" noChangeArrowheads="1"/>
          </p:cNvPicPr>
          <p:nvPr/>
        </p:nvPicPr>
        <p:blipFill>
          <a:blip r:embed="rId2" cstate="print"/>
          <a:srcRect l="65823" r="23413"/>
          <a:stretch>
            <a:fillRect/>
          </a:stretch>
        </p:blipFill>
        <p:spPr bwMode="auto">
          <a:xfrm>
            <a:off x="5220072" y="1944216"/>
            <a:ext cx="639804" cy="49411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2564904"/>
            <a:ext cx="2160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 at the stimulus figures in the middle for </a:t>
            </a:r>
            <a:r>
              <a:rPr lang="en-GB" b="1" dirty="0" smtClean="0"/>
              <a:t>30 seconds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Each person in the pair will have a set of words linked to that image which you have to draw.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Sapir-Whorf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Linguistic Determinism – language determines our thoughts.</a:t>
            </a:r>
            <a:endParaRPr lang="en-GB" dirty="0"/>
          </a:p>
        </p:txBody>
      </p:sp>
      <p:pic>
        <p:nvPicPr>
          <p:cNvPr id="8194" name="Picture 2" descr="http://tse4.mm.bing.net/th?id=JN.DJaymLnaNx4wImMZR1IacA&amp;w=142&amp;h=142&amp;c=7&amp;rs=1&amp;qlt=90&amp;o=4&amp;cb=11&amp;pid=1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18517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Linguistic Determinism: Colour Perspective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we all see the same colours?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571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32" y="1484784"/>
            <a:ext cx="3256939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83" y="260648"/>
            <a:ext cx="7055380" cy="1400530"/>
          </a:xfrm>
        </p:spPr>
        <p:txBody>
          <a:bodyPr/>
          <a:lstStyle/>
          <a:p>
            <a:r>
              <a:rPr lang="en-GB" dirty="0" smtClean="0"/>
              <a:t>Linguistic Relativity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1" y="1120155"/>
            <a:ext cx="7351584" cy="5689487"/>
          </a:xfrm>
        </p:spPr>
      </p:pic>
    </p:spTree>
    <p:extLst>
      <p:ext uri="{BB962C8B-B14F-4D97-AF65-F5344CB8AC3E}">
        <p14:creationId xmlns:p14="http://schemas.microsoft.com/office/powerpoint/2010/main" val="14884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Wareing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Political</a:t>
            </a:r>
            <a:r>
              <a:rPr lang="en-GB" dirty="0" smtClean="0"/>
              <a:t> = Legal e.g. Police, Judge, Barrister </a:t>
            </a:r>
          </a:p>
          <a:p>
            <a:r>
              <a:rPr lang="en-GB" b="1" dirty="0" smtClean="0"/>
              <a:t>Personal</a:t>
            </a:r>
            <a:r>
              <a:rPr lang="en-GB" dirty="0" smtClean="0"/>
              <a:t> = Occupational e.g. Doctor, Teacher</a:t>
            </a:r>
          </a:p>
          <a:p>
            <a:r>
              <a:rPr lang="en-GB" b="1" dirty="0" smtClean="0"/>
              <a:t>Social Group </a:t>
            </a:r>
            <a:r>
              <a:rPr lang="en-GB" dirty="0" smtClean="0"/>
              <a:t>= Friends and family, class</a:t>
            </a:r>
            <a:endParaRPr lang="en-GB" dirty="0"/>
          </a:p>
        </p:txBody>
      </p:sp>
      <p:pic>
        <p:nvPicPr>
          <p:cNvPr id="2050" name="Picture 2" descr="http://ts1.mm.bing.net/th?&amp;id=JN.0cdfOX5iH%2byYedtkemoKIA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Instrumental vs. Influential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Instrumental</a:t>
            </a:r>
            <a:r>
              <a:rPr lang="en-GB" dirty="0" smtClean="0"/>
              <a:t> = enforces authority imposed by the law, schools, exam boards…</a:t>
            </a:r>
          </a:p>
          <a:p>
            <a:r>
              <a:rPr lang="en-GB" b="1" dirty="0" smtClean="0"/>
              <a:t>Influential</a:t>
            </a:r>
            <a:r>
              <a:rPr lang="en-GB" dirty="0" smtClean="0"/>
              <a:t> = persuasive power.</a:t>
            </a:r>
            <a:endParaRPr lang="en-GB" dirty="0"/>
          </a:p>
        </p:txBody>
      </p:sp>
      <p:pic>
        <p:nvPicPr>
          <p:cNvPr id="5124" name="Picture 4" descr="http://ts1.mm.bing.net/th?&amp;id=JN.fNWmizmD/MJk3vH/3KviFg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0494"/>
            <a:ext cx="1981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96" y="3607149"/>
            <a:ext cx="4019283" cy="27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in and Behind Discourse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Power within discourse </a:t>
            </a:r>
            <a:r>
              <a:rPr lang="en-GB" dirty="0" smtClean="0"/>
              <a:t>= features used to convey power</a:t>
            </a:r>
          </a:p>
          <a:p>
            <a:r>
              <a:rPr lang="en-GB" b="1" dirty="0" smtClean="0"/>
              <a:t>Power behind discourse </a:t>
            </a:r>
            <a:r>
              <a:rPr lang="en-GB" dirty="0" smtClean="0"/>
              <a:t>= who? what? why?</a:t>
            </a:r>
            <a:endParaRPr lang="en-GB" dirty="0"/>
          </a:p>
        </p:txBody>
      </p:sp>
      <p:pic>
        <p:nvPicPr>
          <p:cNvPr id="5" name="Picture 4" descr="http://tse4.mm.bing.net/th?id=JN.hA4hsiHXvW2aFMwWr%2fTPSA&amp;w=182&amp;h=135&amp;c=7&amp;rs=1&amp;qlt=90&amp;o=4&amp;cb=11&amp;pid=1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096344" cy="22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Managers favour </a:t>
            </a:r>
            <a:r>
              <a:rPr lang="en-GB" b="1" dirty="0" smtClean="0"/>
              <a:t>mitigated imperatives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E.g. </a:t>
            </a:r>
            <a:r>
              <a:rPr lang="en-GB" b="1" i="1" dirty="0" smtClean="0"/>
              <a:t>Please could </a:t>
            </a:r>
            <a:r>
              <a:rPr lang="en-GB" i="1" dirty="0" smtClean="0"/>
              <a:t>you hand in the work tomorrow afternoon</a:t>
            </a:r>
            <a:r>
              <a:rPr lang="en-GB" dirty="0" smtClean="0"/>
              <a:t> rather than </a:t>
            </a:r>
            <a:r>
              <a:rPr lang="en-GB" i="1" dirty="0" smtClean="0"/>
              <a:t>Hand in the work tomorrow!</a:t>
            </a:r>
            <a:endParaRPr lang="en-GB" dirty="0"/>
          </a:p>
        </p:txBody>
      </p:sp>
      <p:pic>
        <p:nvPicPr>
          <p:cNvPr id="4" name="Picture 2" descr="http://ts1.mm.bing.net/th?&amp;id=JN.zTEafn2vrXPbYE2YRJuq5A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77" y="3501008"/>
            <a:ext cx="28575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Fairclough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Synthetic Personalisation </a:t>
            </a:r>
            <a:r>
              <a:rPr lang="en-GB" dirty="0" smtClean="0"/>
              <a:t>= gives an audience, who are treated </a:t>
            </a:r>
            <a:r>
              <a:rPr lang="en-GB" dirty="0" err="1" smtClean="0"/>
              <a:t>en</a:t>
            </a:r>
            <a:r>
              <a:rPr lang="en-GB" dirty="0" smtClean="0"/>
              <a:t> masse, the impression of being considered as individuals. This is created through the use of </a:t>
            </a:r>
            <a:r>
              <a:rPr lang="en-GB" b="1" dirty="0" smtClean="0"/>
              <a:t>you </a:t>
            </a:r>
            <a:r>
              <a:rPr lang="en-GB" dirty="0" smtClean="0"/>
              <a:t>as a second person pronoun.</a:t>
            </a:r>
            <a:endParaRPr lang="en-GB" dirty="0"/>
          </a:p>
        </p:txBody>
      </p:sp>
      <p:pic>
        <p:nvPicPr>
          <p:cNvPr id="4102" name="Picture 6" descr="http://tse4.mm.bing.net/th?id=JN.8WVw3EDGS8xI3bWXOX1tKw&amp;w=174&amp;h=146&amp;c=7&amp;rs=1&amp;qlt=90&amp;o=4&amp;cb=11&amp;pid=1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1764"/>
            <a:ext cx="26603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Morreal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Humour</a:t>
            </a:r>
            <a:r>
              <a:rPr lang="en-GB" dirty="0" smtClean="0"/>
              <a:t> can be used as a powerful strategy. There are </a:t>
            </a:r>
            <a:r>
              <a:rPr lang="en-GB" b="1" dirty="0" smtClean="0"/>
              <a:t>3 humour theories:</a:t>
            </a:r>
          </a:p>
          <a:p>
            <a:pPr lvl="1"/>
            <a:r>
              <a:rPr lang="en-GB" dirty="0" smtClean="0"/>
              <a:t>1) </a:t>
            </a:r>
            <a:r>
              <a:rPr lang="en-GB" b="1" dirty="0" smtClean="0"/>
              <a:t>Relief theory </a:t>
            </a:r>
            <a:r>
              <a:rPr lang="en-GB" dirty="0" smtClean="0"/>
              <a:t>– laughter is when psychological tension is reduced; relieving the tension caused by one’s fears</a:t>
            </a:r>
          </a:p>
          <a:p>
            <a:pPr lvl="1"/>
            <a:r>
              <a:rPr lang="en-GB" dirty="0" smtClean="0"/>
              <a:t>2) </a:t>
            </a:r>
            <a:r>
              <a:rPr lang="en-GB" b="1" dirty="0" smtClean="0"/>
              <a:t>Superiority theory </a:t>
            </a:r>
            <a:r>
              <a:rPr lang="en-GB" dirty="0" smtClean="0"/>
              <a:t>– when people laugh at the misfortunes of others because these misfortunes assert the person’s superiority </a:t>
            </a:r>
          </a:p>
          <a:p>
            <a:pPr lvl="1"/>
            <a:r>
              <a:rPr lang="en-GB" dirty="0" smtClean="0"/>
              <a:t>3) </a:t>
            </a:r>
            <a:r>
              <a:rPr lang="en-GB" b="1" dirty="0" smtClean="0"/>
              <a:t>Incongruity theory </a:t>
            </a:r>
            <a:r>
              <a:rPr lang="en-GB" dirty="0" smtClean="0"/>
              <a:t>– humour results from the unexpected, sudden clash of 2 different ideas e.g. laughing at an upbeat song about murder</a:t>
            </a:r>
            <a:endParaRPr lang="en-GB" dirty="0"/>
          </a:p>
        </p:txBody>
      </p:sp>
      <p:pic>
        <p:nvPicPr>
          <p:cNvPr id="7170" name="Picture 2" descr="http://ts1.mm.bing.net/th?&amp;id=JN.QA2gHtdPJFKHwqHmD0fdJQ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0047"/>
            <a:ext cx="2737756" cy="17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Politeness Theory: Brown and Levinson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 descr="http://ts1.mm.bing.net/th?&amp;id=JN.MZyJNXl6%2bcABH2%2bQPQFVdQ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90906"/>
            <a:ext cx="2686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Loftus and Palmer (1974)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significance </a:t>
            </a:r>
            <a:r>
              <a:rPr lang="en-GB" dirty="0" smtClean="0"/>
              <a:t>of </a:t>
            </a:r>
            <a:r>
              <a:rPr lang="en-GB" b="1" dirty="0" smtClean="0"/>
              <a:t>word choice </a:t>
            </a:r>
            <a:r>
              <a:rPr lang="en-GB" dirty="0" smtClean="0"/>
              <a:t>and the </a:t>
            </a:r>
            <a:r>
              <a:rPr lang="en-GB" b="1" dirty="0" smtClean="0"/>
              <a:t>impact </a:t>
            </a:r>
            <a:r>
              <a:rPr lang="en-GB" dirty="0" smtClean="0"/>
              <a:t>it has on people.</a:t>
            </a:r>
          </a:p>
          <a:p>
            <a:r>
              <a:rPr lang="en-GB" dirty="0" smtClean="0"/>
              <a:t>Watch the video below and write down an answer for the following question assigned to your group: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>
                <a:hlinkClick r:id="rId2"/>
              </a:rPr>
              <a:t>https://www.youtube.com/watch?v=tnknzIWY2ZY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 marL="457200" indent="-457200">
              <a:buAutoNum type="arabicPeriod"/>
            </a:pPr>
            <a:r>
              <a:rPr lang="en-GB" dirty="0" smtClean="0"/>
              <a:t>At what speed did the vehicles </a:t>
            </a:r>
            <a:r>
              <a:rPr lang="en-GB" b="1" dirty="0" smtClean="0"/>
              <a:t>hit </a:t>
            </a:r>
            <a:r>
              <a:rPr lang="en-GB" dirty="0" smtClean="0"/>
              <a:t>each other?</a:t>
            </a:r>
          </a:p>
          <a:p>
            <a:pPr marL="457200" indent="-457200">
              <a:buAutoNum type="arabicPeriod"/>
            </a:pPr>
            <a:r>
              <a:rPr lang="en-GB" dirty="0" smtClean="0"/>
              <a:t>At what speed did the vehicles </a:t>
            </a:r>
            <a:r>
              <a:rPr lang="en-GB" b="1" dirty="0" smtClean="0"/>
              <a:t>collide </a:t>
            </a:r>
            <a:r>
              <a:rPr lang="en-GB" dirty="0" smtClean="0"/>
              <a:t>into each other?</a:t>
            </a:r>
          </a:p>
          <a:p>
            <a:pPr marL="457200" indent="-457200">
              <a:buAutoNum type="arabicPeriod"/>
            </a:pPr>
            <a:r>
              <a:rPr lang="en-GB" dirty="0" smtClean="0"/>
              <a:t>At what speed did the vehicles </a:t>
            </a:r>
            <a:r>
              <a:rPr lang="en-GB" b="1" dirty="0" smtClean="0"/>
              <a:t>crash </a:t>
            </a:r>
            <a:r>
              <a:rPr lang="en-GB" dirty="0" smtClean="0"/>
              <a:t>into each other?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8E7283B295347B53FD80B4677A7D6" ma:contentTypeVersion="1" ma:contentTypeDescription="Create a new document." ma:contentTypeScope="" ma:versionID="da72d62e5be40e287b120dc05568a8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1C29DC-C89E-4768-B66E-A93F966685FC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1ECC8CF-D5D0-40C1-994E-CB12048AF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C9669E-F0BD-4834-8B72-23AC1B258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526</TotalTime>
  <Words>355</Words>
  <Application>Microsoft Office PowerPoint</Application>
  <PresentationFormat>On-screen Show (4:3)</PresentationFormat>
  <Paragraphs>46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Language and Power</vt:lpstr>
      <vt:lpstr>Wareing</vt:lpstr>
      <vt:lpstr>Instrumental vs. Influential</vt:lpstr>
      <vt:lpstr>Power in and Behind Discourse</vt:lpstr>
      <vt:lpstr>Holmes</vt:lpstr>
      <vt:lpstr>Fairclough</vt:lpstr>
      <vt:lpstr>Morreal</vt:lpstr>
      <vt:lpstr>Politeness Theory: Brown and Levinson</vt:lpstr>
      <vt:lpstr>Loftus and Palmer (1974)</vt:lpstr>
      <vt:lpstr>Carmichael, Hogan and Walter (1932)</vt:lpstr>
      <vt:lpstr>Sapir-Whorf</vt:lpstr>
      <vt:lpstr>Linguistic Determinism: Colour Perspective</vt:lpstr>
      <vt:lpstr>Linguistic Relativity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and Power</dc:title>
  <dc:creator>Jennifer Hunter-Phillips</dc:creator>
  <cp:lastModifiedBy>Adam Duce</cp:lastModifiedBy>
  <cp:revision>38</cp:revision>
  <dcterms:created xsi:type="dcterms:W3CDTF">2015-06-09T09:15:51Z</dcterms:created>
  <dcterms:modified xsi:type="dcterms:W3CDTF">2017-11-06T11:10:34Z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0x010100E648E7283B295347B53FD80B4677A7D6</vt:lpwstr>
  </property>
</Properties>
</file>