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5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7E5944-A2F3-4CC8-9865-9C6D280F0993}" type="datetimeFigureOut">
              <a:rPr lang="en-GB" smtClean="0"/>
              <a:t>30/01/2015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A716E0-E4CA-439B-9CA3-4796113AFE55}" type="slidenum">
              <a:rPr lang="en-GB" smtClean="0"/>
              <a:t>‹#›</a:t>
            </a:fld>
            <a:endParaRPr lang="en-GB"/>
          </a:p>
        </p:txBody>
      </p:sp>
    </p:spTree>
    <p:extLst>
      <p:ext uri="{BB962C8B-B14F-4D97-AF65-F5344CB8AC3E}">
        <p14:creationId xmlns:p14="http://schemas.microsoft.com/office/powerpoint/2010/main" val="1876515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fld id="{ADA716E0-E4CA-439B-9CA3-4796113AFE55}" type="slidenum">
              <a:rPr lang="en-GB" smtClean="0"/>
              <a:t>1</a:t>
            </a:fld>
            <a:endParaRPr lang="en-GB"/>
          </a:p>
        </p:txBody>
      </p:sp>
    </p:spTree>
    <p:extLst>
      <p:ext uri="{BB962C8B-B14F-4D97-AF65-F5344CB8AC3E}">
        <p14:creationId xmlns:p14="http://schemas.microsoft.com/office/powerpoint/2010/main" val="2045484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450545-8150-4B49-BCB3-B4BFFE8DC7A0}" type="datetimeFigureOut">
              <a:rPr lang="en-GB" smtClean="0"/>
              <a:t>30/01/2015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22722A-950A-4625-8352-CE27ECB79C83}"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450545-8150-4B49-BCB3-B4BFFE8DC7A0}" type="datetimeFigureOut">
              <a:rPr lang="en-GB" smtClean="0"/>
              <a:t>30/01/2015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22722A-950A-4625-8352-CE27ECB79C83}"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450545-8150-4B49-BCB3-B4BFFE8DC7A0}" type="datetimeFigureOut">
              <a:rPr lang="en-GB" smtClean="0"/>
              <a:t>30/01/2015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22722A-950A-4625-8352-CE27ECB79C83}"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450545-8150-4B49-BCB3-B4BFFE8DC7A0}" type="datetimeFigureOut">
              <a:rPr lang="en-GB" smtClean="0"/>
              <a:t>30/01/2015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22722A-950A-4625-8352-CE27ECB79C83}"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450545-8150-4B49-BCB3-B4BFFE8DC7A0}" type="datetimeFigureOut">
              <a:rPr lang="en-GB" smtClean="0"/>
              <a:t>30/01/2015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22722A-950A-4625-8352-CE27ECB79C83}"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8450545-8150-4B49-BCB3-B4BFFE8DC7A0}" type="datetimeFigureOut">
              <a:rPr lang="en-GB" smtClean="0"/>
              <a:t>30/01/2015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22722A-950A-4625-8352-CE27ECB79C83}"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8450545-8150-4B49-BCB3-B4BFFE8DC7A0}" type="datetimeFigureOut">
              <a:rPr lang="en-GB" smtClean="0"/>
              <a:t>30/01/2015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422722A-950A-4625-8352-CE27ECB79C83}"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8450545-8150-4B49-BCB3-B4BFFE8DC7A0}" type="datetimeFigureOut">
              <a:rPr lang="en-GB" smtClean="0"/>
              <a:t>30/01/2015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422722A-950A-4625-8352-CE27ECB79C83}"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450545-8150-4B49-BCB3-B4BFFE8DC7A0}" type="datetimeFigureOut">
              <a:rPr lang="en-GB" smtClean="0"/>
              <a:t>30/01/2015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422722A-950A-4625-8352-CE27ECB79C83}"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450545-8150-4B49-BCB3-B4BFFE8DC7A0}" type="datetimeFigureOut">
              <a:rPr lang="en-GB" smtClean="0"/>
              <a:t>30/01/2015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22722A-950A-4625-8352-CE27ECB79C83}" type="slidenum">
              <a:rPr lang="en-GB" smtClean="0"/>
              <a:t>‹#›</a:t>
            </a:fld>
            <a:endParaRPr lang="en-GB"/>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78450545-8150-4B49-BCB3-B4BFFE8DC7A0}" type="datetimeFigureOut">
              <a:rPr lang="en-GB" smtClean="0"/>
              <a:t>30/01/2015</a:t>
            </a:fld>
            <a:endParaRPr lang="en-GB"/>
          </a:p>
        </p:txBody>
      </p:sp>
      <p:sp>
        <p:nvSpPr>
          <p:cNvPr id="9" name="Slide Number Placeholder 8"/>
          <p:cNvSpPr>
            <a:spLocks noGrp="1"/>
          </p:cNvSpPr>
          <p:nvPr>
            <p:ph type="sldNum" sz="quarter" idx="11"/>
          </p:nvPr>
        </p:nvSpPr>
        <p:spPr/>
        <p:txBody>
          <a:bodyPr/>
          <a:lstStyle/>
          <a:p>
            <a:fld id="{4422722A-950A-4625-8352-CE27ECB79C83}" type="slidenum">
              <a:rPr lang="en-GB" smtClean="0"/>
              <a:t>‹#›</a:t>
            </a:fld>
            <a:endParaRPr lang="en-GB"/>
          </a:p>
        </p:txBody>
      </p:sp>
      <p:sp>
        <p:nvSpPr>
          <p:cNvPr id="10" name="Footer Placeholder 9"/>
          <p:cNvSpPr>
            <a:spLocks noGrp="1"/>
          </p:cNvSpPr>
          <p:nvPr>
            <p:ph type="ftr" sz="quarter" idx="12"/>
          </p:nvPr>
        </p:nvSpPr>
        <p:spPr/>
        <p:txBody>
          <a:bodyPr/>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4422722A-950A-4625-8352-CE27ECB79C83}" type="slidenum">
              <a:rPr lang="en-GB" smtClean="0"/>
              <a:t>‹#›</a:t>
            </a:fld>
            <a:endParaRPr lang="en-GB"/>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GB"/>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78450545-8150-4B49-BCB3-B4BFFE8DC7A0}" type="datetimeFigureOut">
              <a:rPr lang="en-GB" smtClean="0"/>
              <a:t>30/01/2015</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GENDER AND LANGUAGE</a:t>
            </a:r>
            <a:endParaRPr lang="en-GB" dirty="0"/>
          </a:p>
        </p:txBody>
      </p:sp>
      <p:sp>
        <p:nvSpPr>
          <p:cNvPr id="3" name="Subtitle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887830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LEXICAL ASYMMETRY</a:t>
            </a:r>
            <a:endParaRPr lang="en-GB" dirty="0"/>
          </a:p>
        </p:txBody>
      </p:sp>
      <p:sp>
        <p:nvSpPr>
          <p:cNvPr id="3" name="Content Placeholder 2"/>
          <p:cNvSpPr>
            <a:spLocks noGrp="1"/>
          </p:cNvSpPr>
          <p:nvPr>
            <p:ph idx="1"/>
          </p:nvPr>
        </p:nvSpPr>
        <p:spPr/>
        <p:txBody>
          <a:bodyPr/>
          <a:lstStyle/>
          <a:p>
            <a:r>
              <a:rPr lang="en-GB" dirty="0" smtClean="0"/>
              <a:t>Male and female equivalents are often unequal in nature in terms of the connotations of the language:</a:t>
            </a:r>
          </a:p>
          <a:p>
            <a:r>
              <a:rPr lang="en-GB" dirty="0" smtClean="0"/>
              <a:t>Spinster/bachelor</a:t>
            </a:r>
          </a:p>
          <a:p>
            <a:r>
              <a:rPr lang="en-GB" dirty="0" smtClean="0"/>
              <a:t>Mistress/master</a:t>
            </a:r>
          </a:p>
          <a:p>
            <a:r>
              <a:rPr lang="en-GB" dirty="0" smtClean="0"/>
              <a:t>Madam/sir</a:t>
            </a:r>
          </a:p>
          <a:p>
            <a:endParaRPr lang="en-GB" dirty="0"/>
          </a:p>
          <a:p>
            <a:r>
              <a:rPr lang="en-GB" dirty="0" smtClean="0"/>
              <a:t>Discuss in your pairs the differing connotations of these lexical pairings.</a:t>
            </a:r>
            <a:endParaRPr lang="en-GB" dirty="0"/>
          </a:p>
        </p:txBody>
      </p:sp>
    </p:spTree>
    <p:extLst>
      <p:ext uri="{BB962C8B-B14F-4D97-AF65-F5344CB8AC3E}">
        <p14:creationId xmlns:p14="http://schemas.microsoft.com/office/powerpoint/2010/main" val="918242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MARKED AND UNMARKED TERMS</a:t>
            </a:r>
            <a:endParaRPr lang="en-GB" dirty="0"/>
          </a:p>
        </p:txBody>
      </p:sp>
      <p:sp>
        <p:nvSpPr>
          <p:cNvPr id="3" name="Content Placeholder 2"/>
          <p:cNvSpPr>
            <a:spLocks noGrp="1"/>
          </p:cNvSpPr>
          <p:nvPr>
            <p:ph idx="1"/>
          </p:nvPr>
        </p:nvSpPr>
        <p:spPr/>
        <p:txBody>
          <a:bodyPr/>
          <a:lstStyle/>
          <a:p>
            <a:r>
              <a:rPr lang="en-GB" dirty="0" smtClean="0"/>
              <a:t>Terms for females are often ‘marked’ by the use of a suffix added to the masculine norm, arguably lessening the female, creating diminution.</a:t>
            </a:r>
          </a:p>
          <a:p>
            <a:r>
              <a:rPr lang="en-GB" dirty="0" smtClean="0"/>
              <a:t>Actor/actress</a:t>
            </a:r>
          </a:p>
          <a:p>
            <a:r>
              <a:rPr lang="en-GB" dirty="0" smtClean="0"/>
              <a:t>Host/hostess</a:t>
            </a:r>
          </a:p>
          <a:p>
            <a:r>
              <a:rPr lang="en-GB" dirty="0" smtClean="0"/>
              <a:t>Mayor/</a:t>
            </a:r>
            <a:r>
              <a:rPr lang="en-GB" dirty="0" err="1" smtClean="0"/>
              <a:t>mayoress</a:t>
            </a:r>
            <a:endParaRPr lang="en-GB" dirty="0" smtClean="0"/>
          </a:p>
          <a:p>
            <a:r>
              <a:rPr lang="en-GB" dirty="0" smtClean="0"/>
              <a:t>Similarly the marking of some professions has traditionally been seen as indicative of gender inequality:</a:t>
            </a:r>
          </a:p>
          <a:p>
            <a:r>
              <a:rPr lang="en-GB" dirty="0" smtClean="0"/>
              <a:t>Lady doctor</a:t>
            </a:r>
          </a:p>
          <a:p>
            <a:r>
              <a:rPr lang="en-GB" dirty="0" smtClean="0"/>
              <a:t>Male nurse</a:t>
            </a:r>
          </a:p>
          <a:p>
            <a:r>
              <a:rPr lang="en-GB" dirty="0" smtClean="0"/>
              <a:t>Female lawyer.</a:t>
            </a:r>
          </a:p>
          <a:p>
            <a:r>
              <a:rPr lang="en-GB" dirty="0" smtClean="0"/>
              <a:t>Why might this be interesting in terms of gender inequality?</a:t>
            </a:r>
          </a:p>
          <a:p>
            <a:endParaRPr lang="en-GB" dirty="0"/>
          </a:p>
        </p:txBody>
      </p:sp>
    </p:spTree>
    <p:extLst>
      <p:ext uri="{BB962C8B-B14F-4D97-AF65-F5344CB8AC3E}">
        <p14:creationId xmlns:p14="http://schemas.microsoft.com/office/powerpoint/2010/main" val="4077600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INSULTING LANGUAGE</a:t>
            </a:r>
            <a:endParaRPr lang="en-GB" dirty="0"/>
          </a:p>
        </p:txBody>
      </p:sp>
      <p:sp>
        <p:nvSpPr>
          <p:cNvPr id="3" name="Content Placeholder 2"/>
          <p:cNvSpPr>
            <a:spLocks noGrp="1"/>
          </p:cNvSpPr>
          <p:nvPr>
            <p:ph idx="1"/>
          </p:nvPr>
        </p:nvSpPr>
        <p:spPr/>
        <p:txBody>
          <a:bodyPr>
            <a:normAutofit lnSpcReduction="10000"/>
          </a:bodyPr>
          <a:lstStyle/>
          <a:p>
            <a:pPr marL="114300" indent="0">
              <a:buNone/>
            </a:pPr>
            <a:r>
              <a:rPr lang="en-GB" dirty="0" smtClean="0"/>
              <a:t>Some theorists in this area have suggested that there are more derogatory terms for women than for men, often likening women to animals, food stuffs and having a connotation of promiscuity.  For example:</a:t>
            </a:r>
          </a:p>
          <a:p>
            <a:pPr marL="114300" indent="0">
              <a:buNone/>
            </a:pPr>
            <a:r>
              <a:rPr lang="en-GB" dirty="0" smtClean="0"/>
              <a:t>Cow, bitch, dog</a:t>
            </a:r>
          </a:p>
          <a:p>
            <a:pPr marL="114300" indent="0">
              <a:buNone/>
            </a:pPr>
            <a:r>
              <a:rPr lang="en-GB" dirty="0" smtClean="0"/>
              <a:t>Tart, honey, sugar</a:t>
            </a:r>
          </a:p>
          <a:p>
            <a:pPr marL="114300" indent="0">
              <a:buNone/>
            </a:pPr>
            <a:r>
              <a:rPr lang="en-GB" dirty="0" smtClean="0"/>
              <a:t>Whore, </a:t>
            </a:r>
            <a:r>
              <a:rPr lang="en-GB" dirty="0" err="1" smtClean="0"/>
              <a:t>ho</a:t>
            </a:r>
            <a:r>
              <a:rPr lang="en-GB" dirty="0" smtClean="0"/>
              <a:t>, slut</a:t>
            </a:r>
          </a:p>
          <a:p>
            <a:pPr marL="114300" indent="0">
              <a:buNone/>
            </a:pPr>
            <a:r>
              <a:rPr lang="en-GB" dirty="0" smtClean="0"/>
              <a:t>Language associated with male promiscuity tends to have more positive connotations, for example, stud</a:t>
            </a:r>
            <a:r>
              <a:rPr lang="en-GB" dirty="0"/>
              <a:t> </a:t>
            </a:r>
            <a:r>
              <a:rPr lang="en-GB" dirty="0" smtClean="0"/>
              <a:t>and lad.  In order to suggest male promiscuity sometimes a term associated with women simply has the word man added, for example ‘</a:t>
            </a:r>
            <a:r>
              <a:rPr lang="en-GB" dirty="0" err="1" smtClean="0"/>
              <a:t>manwhore</a:t>
            </a:r>
            <a:r>
              <a:rPr lang="en-GB" dirty="0" smtClean="0"/>
              <a:t>’.</a:t>
            </a:r>
          </a:p>
          <a:p>
            <a:pPr marL="114300" indent="0">
              <a:buNone/>
            </a:pPr>
            <a:r>
              <a:rPr lang="en-GB" dirty="0" smtClean="0"/>
              <a:t>Interestingly young women have started to address each other as ‘bitch’. Why might this linguistic phenomenon be occurring?</a:t>
            </a:r>
            <a:endParaRPr lang="en-GB" dirty="0"/>
          </a:p>
        </p:txBody>
      </p:sp>
    </p:spTree>
    <p:extLst>
      <p:ext uri="{BB962C8B-B14F-4D97-AF65-F5344CB8AC3E}">
        <p14:creationId xmlns:p14="http://schemas.microsoft.com/office/powerpoint/2010/main" val="2604781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a:t>
            </a:r>
            <a:r>
              <a:rPr lang="en-GB" dirty="0" smtClean="0"/>
              <a:t>BJECTIFICATION</a:t>
            </a:r>
            <a:endParaRPr lang="en-GB" dirty="0"/>
          </a:p>
        </p:txBody>
      </p:sp>
      <p:sp>
        <p:nvSpPr>
          <p:cNvPr id="3" name="Content Placeholder 2"/>
          <p:cNvSpPr>
            <a:spLocks noGrp="1"/>
          </p:cNvSpPr>
          <p:nvPr>
            <p:ph idx="1"/>
          </p:nvPr>
        </p:nvSpPr>
        <p:spPr/>
        <p:txBody>
          <a:bodyPr/>
          <a:lstStyle/>
          <a:p>
            <a:r>
              <a:rPr lang="en-GB" dirty="0" smtClean="0"/>
              <a:t>In what some would argue is a patriarchal world objects have frequently been gendered as female through the usage of the female pronoun.  Examples include:</a:t>
            </a:r>
          </a:p>
          <a:p>
            <a:r>
              <a:rPr lang="en-GB" dirty="0" smtClean="0"/>
              <a:t>Cars</a:t>
            </a:r>
          </a:p>
          <a:p>
            <a:r>
              <a:rPr lang="en-GB" dirty="0" smtClean="0"/>
              <a:t>Countries</a:t>
            </a:r>
          </a:p>
          <a:p>
            <a:r>
              <a:rPr lang="en-GB" dirty="0" smtClean="0"/>
              <a:t>Nature</a:t>
            </a:r>
          </a:p>
          <a:p>
            <a:r>
              <a:rPr lang="en-GB" dirty="0" smtClean="0"/>
              <a:t>Ships</a:t>
            </a:r>
          </a:p>
          <a:p>
            <a:endParaRPr lang="en-GB" dirty="0"/>
          </a:p>
          <a:p>
            <a:r>
              <a:rPr lang="en-GB" dirty="0" smtClean="0"/>
              <a:t>Why might some suggest this is significant?</a:t>
            </a:r>
          </a:p>
          <a:p>
            <a:endParaRPr lang="en-GB" dirty="0"/>
          </a:p>
        </p:txBody>
      </p:sp>
    </p:spTree>
    <p:extLst>
      <p:ext uri="{BB962C8B-B14F-4D97-AF65-F5344CB8AC3E}">
        <p14:creationId xmlns:p14="http://schemas.microsoft.com/office/powerpoint/2010/main" val="835740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MAN/MANKIND;   GENERIC MASCULINE PRONOUN</a:t>
            </a:r>
            <a:endParaRPr lang="en-GB" dirty="0"/>
          </a:p>
        </p:txBody>
      </p:sp>
      <p:sp>
        <p:nvSpPr>
          <p:cNvPr id="3" name="Content Placeholder 2"/>
          <p:cNvSpPr>
            <a:spLocks noGrp="1"/>
          </p:cNvSpPr>
          <p:nvPr>
            <p:ph idx="1"/>
          </p:nvPr>
        </p:nvSpPr>
        <p:spPr/>
        <p:txBody>
          <a:bodyPr/>
          <a:lstStyle/>
          <a:p>
            <a:r>
              <a:rPr lang="en-GB" dirty="0" smtClean="0"/>
              <a:t>Sometimes ‘man’ is employed to refer to the masculine gender specifically. However on occasions it is employed to make reference to both men and women, subsuming women within the masculine term, thus seemingly suggesting that men are more significant.  ‘Humankind’ has sometimes been employed as a substitute.</a:t>
            </a:r>
          </a:p>
          <a:p>
            <a:r>
              <a:rPr lang="en-GB" dirty="0" smtClean="0"/>
              <a:t>Similarly the masculine pronoun ‘he’ has sometimes been employed to reference both men and women, once again creating an idea of the female as being lesser.  Recent alternatives have been to refer to he/she or employing a plural pronoun construction.</a:t>
            </a:r>
            <a:endParaRPr lang="en-GB" dirty="0"/>
          </a:p>
        </p:txBody>
      </p:sp>
    </p:spTree>
    <p:extLst>
      <p:ext uri="{BB962C8B-B14F-4D97-AF65-F5344CB8AC3E}">
        <p14:creationId xmlns:p14="http://schemas.microsoft.com/office/powerpoint/2010/main" val="1533672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ORDER OF PRECEDENCE</a:t>
            </a:r>
            <a:endParaRPr lang="en-GB" dirty="0"/>
          </a:p>
        </p:txBody>
      </p:sp>
      <p:sp>
        <p:nvSpPr>
          <p:cNvPr id="3" name="Content Placeholder 2"/>
          <p:cNvSpPr>
            <a:spLocks noGrp="1"/>
          </p:cNvSpPr>
          <p:nvPr>
            <p:ph idx="1"/>
          </p:nvPr>
        </p:nvSpPr>
        <p:spPr/>
        <p:txBody>
          <a:bodyPr/>
          <a:lstStyle/>
          <a:p>
            <a:r>
              <a:rPr lang="en-GB" dirty="0" smtClean="0"/>
              <a:t>The placing of the masculine form first in a lexical pairing creates a similar effect to the one described in the previous slide, suggesting that men are of a higher status.  Consider the following examples and then the exceptions and whether that goes against the ‘rule’.</a:t>
            </a:r>
          </a:p>
          <a:p>
            <a:r>
              <a:rPr lang="en-GB" dirty="0" smtClean="0"/>
              <a:t>Lord/lady</a:t>
            </a:r>
          </a:p>
          <a:p>
            <a:r>
              <a:rPr lang="en-GB" dirty="0" smtClean="0"/>
              <a:t>Husband/wife</a:t>
            </a:r>
          </a:p>
          <a:p>
            <a:r>
              <a:rPr lang="en-GB" dirty="0" smtClean="0"/>
              <a:t>Brother/sister</a:t>
            </a:r>
          </a:p>
          <a:p>
            <a:r>
              <a:rPr lang="en-GB" dirty="0" smtClean="0"/>
              <a:t>However we also talk about the following.  Why does the order of precedence alter, do you think?</a:t>
            </a:r>
          </a:p>
          <a:p>
            <a:r>
              <a:rPr lang="en-GB" dirty="0" smtClean="0"/>
              <a:t>Mother/father</a:t>
            </a:r>
          </a:p>
          <a:p>
            <a:r>
              <a:rPr lang="en-GB" dirty="0" smtClean="0"/>
              <a:t>Aunty/uncle</a:t>
            </a:r>
            <a:endParaRPr lang="en-GB" dirty="0"/>
          </a:p>
        </p:txBody>
      </p:sp>
    </p:spTree>
    <p:extLst>
      <p:ext uri="{BB962C8B-B14F-4D97-AF65-F5344CB8AC3E}">
        <p14:creationId xmlns:p14="http://schemas.microsoft.com/office/powerpoint/2010/main" val="1951678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FORMS OF ADDRESS</a:t>
            </a:r>
            <a:endParaRPr lang="en-GB" dirty="0"/>
          </a:p>
        </p:txBody>
      </p:sp>
      <p:sp>
        <p:nvSpPr>
          <p:cNvPr id="3" name="Content Placeholder 2"/>
          <p:cNvSpPr>
            <a:spLocks noGrp="1"/>
          </p:cNvSpPr>
          <p:nvPr>
            <p:ph idx="1"/>
          </p:nvPr>
        </p:nvSpPr>
        <p:spPr/>
        <p:txBody>
          <a:bodyPr/>
          <a:lstStyle/>
          <a:p>
            <a:r>
              <a:rPr lang="en-GB" dirty="0" smtClean="0"/>
              <a:t>Traditional forms of address have been seen as once again creating lexical asymmetry as Miss and Mrs connote the marital status of women, whereas the male equivalent of Mr remains the same regardless of martial status.  There has also been an expectation that women adopt the male surname upon marriage.  How have some women sought to challenge </a:t>
            </a:r>
            <a:r>
              <a:rPr lang="en-GB" smtClean="0"/>
              <a:t>this convention?</a:t>
            </a:r>
            <a:endParaRPr lang="en-GB"/>
          </a:p>
        </p:txBody>
      </p:sp>
    </p:spTree>
    <p:extLst>
      <p:ext uri="{BB962C8B-B14F-4D97-AF65-F5344CB8AC3E}">
        <p14:creationId xmlns:p14="http://schemas.microsoft.com/office/powerpoint/2010/main" val="41152121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45</TotalTime>
  <Words>516</Words>
  <Application>Microsoft Office PowerPoint</Application>
  <PresentationFormat>On-screen Show (4:3)</PresentationFormat>
  <Paragraphs>48</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Adjacency</vt:lpstr>
      <vt:lpstr>GENDER AND LANGUAGE</vt:lpstr>
      <vt:lpstr>LEXICAL ASYMMETRY</vt:lpstr>
      <vt:lpstr>MARKED AND UNMARKED TERMS</vt:lpstr>
      <vt:lpstr>INSULTING LANGUAGE</vt:lpstr>
      <vt:lpstr>OBJECTIFICATION</vt:lpstr>
      <vt:lpstr>MAN/MANKIND;   GENERIC MASCULINE PRONOUN</vt:lpstr>
      <vt:lpstr>ORDER OF PRECEDENCE</vt:lpstr>
      <vt:lpstr>FORMS OF ADDRESS</vt:lpstr>
    </vt:vector>
  </TitlesOfParts>
  <Company>Godalming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GENDER AND LANGUAGE</dc:title>
  <dc:creator>Jennifer Baldwin</dc:creator>
  <cp:lastModifiedBy>Jennifer Baldwin</cp:lastModifiedBy>
  <cp:revision>5</cp:revision>
  <dcterms:created xsi:type="dcterms:W3CDTF">2015-01-30T12:15:39Z</dcterms:created>
  <dcterms:modified xsi:type="dcterms:W3CDTF">2015-01-30T13:01:18Z</dcterms:modified>
</cp:coreProperties>
</file>