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294E-DFAF-4EBA-85B3-621642943B15}" type="datetimeFigureOut">
              <a:rPr lang="en-GB" smtClean="0"/>
              <a:t>28/08/2015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4A74-35AC-4811-8A98-8980799748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979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294E-DFAF-4EBA-85B3-621642943B15}" type="datetimeFigureOut">
              <a:rPr lang="en-GB" smtClean="0"/>
              <a:t>28/08/2015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4A74-35AC-4811-8A98-8980799748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50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294E-DFAF-4EBA-85B3-621642943B15}" type="datetimeFigureOut">
              <a:rPr lang="en-GB" smtClean="0"/>
              <a:t>28/08/2015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4A74-35AC-4811-8A98-8980799748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889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294E-DFAF-4EBA-85B3-621642943B15}" type="datetimeFigureOut">
              <a:rPr lang="en-GB" smtClean="0"/>
              <a:t>28/08/2015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4A74-35AC-4811-8A98-8980799748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692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294E-DFAF-4EBA-85B3-621642943B15}" type="datetimeFigureOut">
              <a:rPr lang="en-GB" smtClean="0"/>
              <a:t>28/08/2015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4A74-35AC-4811-8A98-8980799748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079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294E-DFAF-4EBA-85B3-621642943B15}" type="datetimeFigureOut">
              <a:rPr lang="en-GB" smtClean="0"/>
              <a:t>28/08/2015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4A74-35AC-4811-8A98-8980799748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781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294E-DFAF-4EBA-85B3-621642943B15}" type="datetimeFigureOut">
              <a:rPr lang="en-GB" smtClean="0"/>
              <a:t>28/08/2015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4A74-35AC-4811-8A98-8980799748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075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294E-DFAF-4EBA-85B3-621642943B15}" type="datetimeFigureOut">
              <a:rPr lang="en-GB" smtClean="0"/>
              <a:t>28/08/2015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4A74-35AC-4811-8A98-8980799748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73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294E-DFAF-4EBA-85B3-621642943B15}" type="datetimeFigureOut">
              <a:rPr lang="en-GB" smtClean="0"/>
              <a:t>28/08/2015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4A74-35AC-4811-8A98-8980799748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918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294E-DFAF-4EBA-85B3-621642943B15}" type="datetimeFigureOut">
              <a:rPr lang="en-GB" smtClean="0"/>
              <a:t>28/08/2015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4A74-35AC-4811-8A98-8980799748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427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294E-DFAF-4EBA-85B3-621642943B15}" type="datetimeFigureOut">
              <a:rPr lang="en-GB" smtClean="0"/>
              <a:t>28/08/2015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4A74-35AC-4811-8A98-8980799748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323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0294E-DFAF-4EBA-85B3-621642943B15}" type="datetimeFigureOut">
              <a:rPr lang="en-GB" smtClean="0"/>
              <a:t>28/08/2015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C4A74-35AC-4811-8A98-8980799748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1856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.uk/url?sa=i&amp;rct=j&amp;q=&amp;esrc=s&amp;frm=1&amp;source=images&amp;cd=&amp;cad=rja&amp;uact=8&amp;ved=0CAcQjRxqFQoTCInX9OmvxMcCFchtFAod794E-A&amp;url=http://www.hellomagazine.com/profiles/margaret-thatcher/&amp;ei=LXLcVcmMOMjbUe-9k8AP&amp;psig=AFQjCNEz2DU6jkFicngeyIw_qM6B8vnVEw&amp;ust=1440596904270799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196752"/>
            <a:ext cx="7772400" cy="1470025"/>
          </a:xfrm>
        </p:spPr>
        <p:txBody>
          <a:bodyPr/>
          <a:lstStyle/>
          <a:p>
            <a:r>
              <a:rPr lang="en-GB" dirty="0" smtClean="0"/>
              <a:t>Gender and Power</a:t>
            </a:r>
            <a:endParaRPr lang="en-GB" dirty="0"/>
          </a:p>
        </p:txBody>
      </p:sp>
      <p:pic>
        <p:nvPicPr>
          <p:cNvPr id="4" name="Picture 2" descr="http://www.chronicle.co.zw/wp-content/uploads/2014/06/gend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2159" y="2636912"/>
            <a:ext cx="3647728" cy="27357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6327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Objectives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 smtClean="0"/>
              <a:t>To </a:t>
            </a:r>
            <a:r>
              <a:rPr lang="en-GB" b="1" dirty="0" smtClean="0"/>
              <a:t>illustrate</a:t>
            </a:r>
            <a:r>
              <a:rPr lang="en-GB" dirty="0" smtClean="0"/>
              <a:t> knowledge of semantic derogation</a:t>
            </a:r>
          </a:p>
          <a:p>
            <a:endParaRPr lang="en-GB" dirty="0"/>
          </a:p>
          <a:p>
            <a:r>
              <a:rPr lang="en-GB" dirty="0" smtClean="0"/>
              <a:t>To </a:t>
            </a:r>
            <a:r>
              <a:rPr lang="en-GB" b="1" dirty="0" smtClean="0"/>
              <a:t>evaluate</a:t>
            </a:r>
            <a:r>
              <a:rPr lang="en-GB" dirty="0" smtClean="0"/>
              <a:t> the impact of semantic derogation in society</a:t>
            </a:r>
          </a:p>
          <a:p>
            <a:endParaRPr lang="en-GB" dirty="0"/>
          </a:p>
          <a:p>
            <a:r>
              <a:rPr lang="en-GB" dirty="0" smtClean="0"/>
              <a:t>To </a:t>
            </a:r>
            <a:r>
              <a:rPr lang="en-GB" b="1" dirty="0" smtClean="0"/>
              <a:t>critique </a:t>
            </a:r>
            <a:r>
              <a:rPr lang="en-GB" dirty="0" smtClean="0"/>
              <a:t>the concept of semantic derogation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909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semantic derogation?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Definition: Negative connotations associated with overt marking of the female form (different to the male norm)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3059832" y="3789040"/>
            <a:ext cx="3384376" cy="208823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/>
              <a:t>Examples of Semantic Derogation</a:t>
            </a:r>
            <a:endParaRPr lang="en-GB" sz="3200" dirty="0"/>
          </a:p>
        </p:txBody>
      </p:sp>
      <p:cxnSp>
        <p:nvCxnSpPr>
          <p:cNvPr id="6" name="Straight Connector 5"/>
          <p:cNvCxnSpPr>
            <a:stCxn id="4" idx="7"/>
          </p:cNvCxnSpPr>
          <p:nvPr/>
        </p:nvCxnSpPr>
        <p:spPr>
          <a:xfrm flipV="1">
            <a:off x="5948578" y="3501008"/>
            <a:ext cx="1287718" cy="5938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979712" y="5373216"/>
            <a:ext cx="1287718" cy="5938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228184" y="5373216"/>
            <a:ext cx="1224136" cy="7659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447764" y="3284984"/>
            <a:ext cx="1224136" cy="7659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9431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Theorists: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Schulz (1975)</a:t>
            </a:r>
          </a:p>
          <a:p>
            <a:r>
              <a:rPr lang="en-GB" dirty="0" smtClean="0"/>
              <a:t>Cameron (1990)</a:t>
            </a:r>
          </a:p>
          <a:p>
            <a:r>
              <a:rPr lang="en-GB" dirty="0" smtClean="0"/>
              <a:t>Mills (1995)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207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Is this concept still relevant in today’s society?</a:t>
            </a:r>
            <a:endParaRPr lang="en-GB" dirty="0"/>
          </a:p>
        </p:txBody>
      </p:sp>
      <p:pic>
        <p:nvPicPr>
          <p:cNvPr id="1026" name="Picture 2" descr="http://www.liberal-vision.org/wp-content/uploads/2013/03/Question_time_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844824"/>
            <a:ext cx="3810000" cy="2085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43608" y="4437112"/>
            <a:ext cx="638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FOR: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22182" y="4427820"/>
            <a:ext cx="1096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C00000"/>
                </a:solidFill>
              </a:rPr>
              <a:t>AGAINST:</a:t>
            </a:r>
            <a:endParaRPr lang="en-GB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51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Covert Prestige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sz="4500" dirty="0" smtClean="0"/>
              <a:t>Definition: Describes high social status through use of non-standard forms</a:t>
            </a:r>
          </a:p>
          <a:p>
            <a:pPr marL="0" indent="0">
              <a:buNone/>
            </a:pPr>
            <a:endParaRPr lang="en-GB" sz="4500" dirty="0"/>
          </a:p>
          <a:p>
            <a:pPr marL="0" indent="0">
              <a:buNone/>
            </a:pPr>
            <a:r>
              <a:rPr lang="en-GB" sz="4500" b="1" dirty="0" smtClean="0"/>
              <a:t>Standard English</a:t>
            </a:r>
            <a:r>
              <a:rPr lang="en-GB" sz="4500" dirty="0" smtClean="0"/>
              <a:t> is a social dialect used for academic and work </a:t>
            </a:r>
            <a:r>
              <a:rPr lang="en-GB" sz="4500" u="sng" dirty="0" smtClean="0"/>
              <a:t>success</a:t>
            </a:r>
            <a:r>
              <a:rPr lang="en-GB" sz="4500" dirty="0" smtClean="0"/>
              <a:t>. 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4500" b="1" dirty="0" smtClean="0"/>
              <a:t>Studies:</a:t>
            </a:r>
          </a:p>
          <a:p>
            <a:r>
              <a:rPr lang="en-GB" b="1" u="sng" dirty="0" err="1" smtClean="0"/>
              <a:t>Trudgill</a:t>
            </a:r>
            <a:r>
              <a:rPr lang="en-GB" b="1" u="sng" dirty="0" smtClean="0"/>
              <a:t> (1974)</a:t>
            </a:r>
            <a:r>
              <a:rPr lang="en-GB" dirty="0" smtClean="0"/>
              <a:t> – found that men in Norwich used more non-standard forms than women regardless of class e.g. walking &gt; </a:t>
            </a:r>
            <a:r>
              <a:rPr lang="en-GB" dirty="0" err="1" smtClean="0"/>
              <a:t>walkin</a:t>
            </a:r>
            <a:r>
              <a:rPr lang="en-GB" dirty="0" smtClean="0"/>
              <a:t>’ </a:t>
            </a:r>
          </a:p>
          <a:p>
            <a:r>
              <a:rPr lang="en-GB" b="1" u="sng" dirty="0" err="1" smtClean="0"/>
              <a:t>Eisikovits</a:t>
            </a:r>
            <a:r>
              <a:rPr lang="en-GB" b="1" u="sng" dirty="0" smtClean="0"/>
              <a:t> (1998)</a:t>
            </a:r>
            <a:r>
              <a:rPr lang="en-GB" dirty="0" smtClean="0"/>
              <a:t> – studied 2 groups of males and 2 groups of females from working-class backgrounds aged 14 and 16. Younger adolescents of both groups used non-standard forms widely &gt; rebellion! Covert prestige of rebellion appeared to underpin the older adolescent males’ choices, while the older females accepted the prestige of conformity.</a:t>
            </a:r>
            <a:endParaRPr lang="en-GB" b="1" u="sng" dirty="0"/>
          </a:p>
        </p:txBody>
      </p:sp>
    </p:spTree>
    <p:extLst>
      <p:ext uri="{BB962C8B-B14F-4D97-AF65-F5344CB8AC3E}">
        <p14:creationId xmlns:p14="http://schemas.microsoft.com/office/powerpoint/2010/main" val="400749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Study: Margaret Thatcher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978896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0070C0"/>
                </a:solidFill>
              </a:rPr>
              <a:t>Prime Minister: 1979 – 1990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sz="2600" dirty="0" smtClean="0"/>
              <a:t>Thatcher had to undergo a significant amount of speech training in order to be taken seriously as Leader of the Conservative Party and Prime Minister in a very male-dominated, upper class environment</a:t>
            </a:r>
            <a:r>
              <a:rPr lang="en-GB" dirty="0" smtClean="0"/>
              <a:t>.</a:t>
            </a:r>
            <a:endParaRPr lang="en-GB" dirty="0"/>
          </a:p>
        </p:txBody>
      </p:sp>
      <p:pic>
        <p:nvPicPr>
          <p:cNvPr id="2050" name="Picture 2" descr="http://www.hellomagazine.com/imagenes/profiles/margaret-thatcher/6043-margaret-thatcher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700808"/>
            <a:ext cx="2762250" cy="3000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95536" y="234888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/>
              <a:t>https://www.youtube.com/watch?v=28_0gXLKLbk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724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Gender Expression on a Continuum</a:t>
            </a:r>
            <a:endParaRPr lang="en-GB" dirty="0"/>
          </a:p>
        </p:txBody>
      </p:sp>
      <p:pic>
        <p:nvPicPr>
          <p:cNvPr id="3074" name="Picture 2" descr="http://soc201.files.wordpress.com/2010/05/gender-continuum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780928"/>
            <a:ext cx="57150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275856" y="3645024"/>
            <a:ext cx="2342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Dependent on Context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994135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Homework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Take a critical eye to yourself: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In </a:t>
            </a:r>
            <a:r>
              <a:rPr lang="en-GB" b="1" u="sng" dirty="0" smtClean="0"/>
              <a:t>5 or more</a:t>
            </a:r>
            <a:r>
              <a:rPr lang="en-GB" dirty="0" smtClean="0"/>
              <a:t> different contexts, self-monitor how you would position yourself on the gender spectrum. Comment on the following:</a:t>
            </a:r>
          </a:p>
          <a:p>
            <a:r>
              <a:rPr lang="en-GB" dirty="0" smtClean="0"/>
              <a:t>Standard vs. non-standard language</a:t>
            </a:r>
          </a:p>
          <a:p>
            <a:r>
              <a:rPr lang="en-GB" dirty="0" smtClean="0"/>
              <a:t>Body language</a:t>
            </a:r>
          </a:p>
          <a:p>
            <a:r>
              <a:rPr lang="en-GB" dirty="0" smtClean="0"/>
              <a:t>Hand gestures</a:t>
            </a:r>
          </a:p>
          <a:p>
            <a:r>
              <a:rPr lang="en-GB" dirty="0" smtClean="0"/>
              <a:t>Rising/falling intonation </a:t>
            </a:r>
          </a:p>
          <a:p>
            <a:r>
              <a:rPr lang="en-GB" dirty="0" smtClean="0"/>
              <a:t>Loudness or </a:t>
            </a:r>
            <a:r>
              <a:rPr lang="en-GB" dirty="0" smtClean="0"/>
              <a:t>softness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Due: Next Lesson</a:t>
            </a:r>
          </a:p>
        </p:txBody>
      </p:sp>
    </p:spTree>
    <p:extLst>
      <p:ext uri="{BB962C8B-B14F-4D97-AF65-F5344CB8AC3E}">
        <p14:creationId xmlns:p14="http://schemas.microsoft.com/office/powerpoint/2010/main" val="256585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300</Words>
  <Application>Microsoft Office PowerPoint</Application>
  <PresentationFormat>On-screen Show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Gender and Power</vt:lpstr>
      <vt:lpstr>Learning Objectives</vt:lpstr>
      <vt:lpstr>What is semantic derogation?</vt:lpstr>
      <vt:lpstr>Key Theorists:</vt:lpstr>
      <vt:lpstr>Is this concept still relevant in today’s society?</vt:lpstr>
      <vt:lpstr>Covert Prestige</vt:lpstr>
      <vt:lpstr>Case Study: Margaret Thatcher</vt:lpstr>
      <vt:lpstr>Gender Expression on a Continuum</vt:lpstr>
      <vt:lpstr>Homework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Gender and Power</dc:title>
  <dc:creator>Adam Duce</dc:creator>
  <cp:lastModifiedBy>Adam Duce</cp:lastModifiedBy>
  <cp:revision>10</cp:revision>
  <dcterms:created xsi:type="dcterms:W3CDTF">2015-08-25T13:05:40Z</dcterms:created>
  <dcterms:modified xsi:type="dcterms:W3CDTF">2015-08-28T14:38:14Z</dcterms:modified>
</cp:coreProperties>
</file>