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E796-EA1F-47B8-B4F8-3F8624A115CC}" type="datetimeFigureOut">
              <a:rPr lang="en-GB" smtClean="0"/>
              <a:t>27/01/2016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C171-64ED-4BCA-BB63-257F76E7AC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511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E796-EA1F-47B8-B4F8-3F8624A115CC}" type="datetimeFigureOut">
              <a:rPr lang="en-GB" smtClean="0"/>
              <a:t>27/01/2016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C171-64ED-4BCA-BB63-257F76E7AC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724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E796-EA1F-47B8-B4F8-3F8624A115CC}" type="datetimeFigureOut">
              <a:rPr lang="en-GB" smtClean="0"/>
              <a:t>27/01/2016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C171-64ED-4BCA-BB63-257F76E7AC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96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E796-EA1F-47B8-B4F8-3F8624A115CC}" type="datetimeFigureOut">
              <a:rPr lang="en-GB" smtClean="0"/>
              <a:t>27/01/2016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C171-64ED-4BCA-BB63-257F76E7AC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260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E796-EA1F-47B8-B4F8-3F8624A115CC}" type="datetimeFigureOut">
              <a:rPr lang="en-GB" smtClean="0"/>
              <a:t>27/01/2016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C171-64ED-4BCA-BB63-257F76E7AC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57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E796-EA1F-47B8-B4F8-3F8624A115CC}" type="datetimeFigureOut">
              <a:rPr lang="en-GB" smtClean="0"/>
              <a:t>27/01/2016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C171-64ED-4BCA-BB63-257F76E7AC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117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E796-EA1F-47B8-B4F8-3F8624A115CC}" type="datetimeFigureOut">
              <a:rPr lang="en-GB" smtClean="0"/>
              <a:t>27/01/2016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C171-64ED-4BCA-BB63-257F76E7AC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274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E796-EA1F-47B8-B4F8-3F8624A115CC}" type="datetimeFigureOut">
              <a:rPr lang="en-GB" smtClean="0"/>
              <a:t>27/01/2016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C171-64ED-4BCA-BB63-257F76E7AC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862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E796-EA1F-47B8-B4F8-3F8624A115CC}" type="datetimeFigureOut">
              <a:rPr lang="en-GB" smtClean="0"/>
              <a:t>27/01/2016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C171-64ED-4BCA-BB63-257F76E7AC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914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E796-EA1F-47B8-B4F8-3F8624A115CC}" type="datetimeFigureOut">
              <a:rPr lang="en-GB" smtClean="0"/>
              <a:t>27/01/2016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C171-64ED-4BCA-BB63-257F76E7AC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217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E796-EA1F-47B8-B4F8-3F8624A115CC}" type="datetimeFigureOut">
              <a:rPr lang="en-GB" smtClean="0"/>
              <a:t>27/01/2016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2C171-64ED-4BCA-BB63-257F76E7AC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940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6E796-EA1F-47B8-B4F8-3F8624A115CC}" type="datetimeFigureOut">
              <a:rPr lang="en-GB" smtClean="0"/>
              <a:t>27/01/2016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2C171-64ED-4BCA-BB63-257F76E7AC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898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.uk/url?sa=i&amp;rct=j&amp;q=&amp;esrc=s&amp;frm=1&amp;source=images&amp;cd=&amp;cad=rja&amp;uact=8&amp;ved=0CAcQjRxqFQoTCNrSta34xscCFcHrFAodX4ABbg&amp;url=http://cooperstjulies.weebly.com/language-and-gender-engb1.html&amp;ei=qsrdVdrVE8HXU9-AhvAG&amp;psig=AFQjCNF3B2U2bSqxpSwHuGykVZm4AIKuLA&amp;ust=1440685093996397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1062" y="548680"/>
            <a:ext cx="7772400" cy="1470025"/>
          </a:xfrm>
        </p:spPr>
        <p:txBody>
          <a:bodyPr/>
          <a:lstStyle/>
          <a:p>
            <a:r>
              <a:rPr lang="en-GB" dirty="0" smtClean="0"/>
              <a:t>Deficit Approach &amp; Female Talk Features</a:t>
            </a:r>
            <a:endParaRPr lang="en-GB" dirty="0"/>
          </a:p>
        </p:txBody>
      </p:sp>
      <p:pic>
        <p:nvPicPr>
          <p:cNvPr id="1026" name="Picture 2" descr="http://cooperstjulies.weebly.com/uploads/2/4/1/2/24125729/3720834.png?389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7"/>
          <a:stretch/>
        </p:blipFill>
        <p:spPr bwMode="auto">
          <a:xfrm>
            <a:off x="3203848" y="2420888"/>
            <a:ext cx="2826828" cy="385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467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To </a:t>
            </a:r>
            <a:r>
              <a:rPr lang="en-GB" b="1" dirty="0" smtClean="0"/>
              <a:t>deduce </a:t>
            </a:r>
            <a:r>
              <a:rPr lang="en-GB" dirty="0" smtClean="0"/>
              <a:t>the Gender Model ideologies</a:t>
            </a:r>
          </a:p>
          <a:p>
            <a:endParaRPr lang="en-GB" dirty="0"/>
          </a:p>
          <a:p>
            <a:r>
              <a:rPr lang="en-GB" dirty="0" smtClean="0"/>
              <a:t>To </a:t>
            </a:r>
            <a:r>
              <a:rPr lang="en-GB" b="1" dirty="0" smtClean="0"/>
              <a:t>identify </a:t>
            </a:r>
            <a:r>
              <a:rPr lang="en-GB" dirty="0" smtClean="0"/>
              <a:t>features of Female Talk</a:t>
            </a:r>
          </a:p>
          <a:p>
            <a:endParaRPr lang="en-GB" dirty="0"/>
          </a:p>
          <a:p>
            <a:r>
              <a:rPr lang="en-GB" dirty="0" smtClean="0"/>
              <a:t>To </a:t>
            </a:r>
            <a:r>
              <a:rPr lang="en-GB" b="1" dirty="0" smtClean="0"/>
              <a:t>self-assess</a:t>
            </a:r>
            <a:r>
              <a:rPr lang="en-GB" dirty="0" smtClean="0"/>
              <a:t> whether Female Talk features form part of your idiolect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269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Gender Models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707904" y="1700808"/>
            <a:ext cx="178157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b="1" dirty="0" smtClean="0"/>
              <a:t>Deficit Approach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660232" y="2996952"/>
            <a:ext cx="224491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b="1" dirty="0" smtClean="0"/>
              <a:t>Dominance Approach</a:t>
            </a:r>
            <a:endParaRPr lang="en-GB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717505" y="4293096"/>
            <a:ext cx="215014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b="1" dirty="0" smtClean="0"/>
              <a:t>Difference Approach</a:t>
            </a:r>
            <a:endParaRPr lang="en-GB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71600" y="2996952"/>
            <a:ext cx="1999522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b="1" dirty="0" smtClean="0"/>
              <a:t>Diversity Approach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50843" y="4689310"/>
            <a:ext cx="2520279" cy="120032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‘Female language is seen as inadequate in some way to the established norm’ 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6615082" y="4660289"/>
            <a:ext cx="2335210" cy="120032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‘Men are seen as controlling and commanding mixed-sex interactions’ 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660232" y="260648"/>
            <a:ext cx="2335210" cy="2308324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‘Men and women belong to contrary sub-cultures with separate attitudes to, and preferences for, types of talk as a result of cultural contrasts and pressures’ 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64583" y="908720"/>
            <a:ext cx="2335210" cy="120032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‘Social context determines language behaviour, not simply biological difference’ 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87158" y="260648"/>
            <a:ext cx="2038379" cy="369332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GB" b="1" dirty="0" smtClean="0"/>
              <a:t>Robin </a:t>
            </a:r>
            <a:r>
              <a:rPr lang="en-GB" b="1" dirty="0" err="1" smtClean="0"/>
              <a:t>Lakoff</a:t>
            </a:r>
            <a:r>
              <a:rPr lang="en-GB" b="1" dirty="0" smtClean="0"/>
              <a:t> </a:t>
            </a:r>
            <a:r>
              <a:rPr lang="en-GB" dirty="0" smtClean="0"/>
              <a:t>(1975)</a:t>
            </a:r>
            <a:endParaRPr lang="en-GB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636188" y="6371577"/>
            <a:ext cx="2268954" cy="369332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GB" b="1" dirty="0" smtClean="0"/>
              <a:t>Susan </a:t>
            </a:r>
            <a:r>
              <a:rPr lang="en-GB" b="1" dirty="0" err="1" smtClean="0"/>
              <a:t>Cockroft</a:t>
            </a:r>
            <a:r>
              <a:rPr lang="en-GB" b="1" dirty="0" smtClean="0"/>
              <a:t> </a:t>
            </a:r>
            <a:r>
              <a:rPr lang="en-GB" dirty="0" smtClean="0"/>
              <a:t>(2001)</a:t>
            </a:r>
            <a:endParaRPr lang="en-GB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28809" y="6021288"/>
            <a:ext cx="2764346" cy="369332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GB" b="1" dirty="0" smtClean="0"/>
              <a:t>Zimmerman &amp; West </a:t>
            </a:r>
            <a:r>
              <a:rPr lang="en-GB" dirty="0" smtClean="0"/>
              <a:t>(1975)</a:t>
            </a:r>
            <a:endParaRPr lang="en-GB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53630" y="2297654"/>
            <a:ext cx="2417585" cy="369332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GB" b="1" dirty="0" smtClean="0"/>
              <a:t>Deborah </a:t>
            </a:r>
            <a:r>
              <a:rPr lang="en-GB" b="1" dirty="0" err="1" smtClean="0"/>
              <a:t>Tannen</a:t>
            </a:r>
            <a:r>
              <a:rPr lang="en-GB" b="1" dirty="0" smtClean="0"/>
              <a:t> </a:t>
            </a:r>
            <a:r>
              <a:rPr lang="en-GB" dirty="0" smtClean="0"/>
              <a:t>(1990)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381237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052 -0.04256 C 0.04931 -0.04349 0.04705 -0.04326 0.0467 -0.04488 C 0.04514 -0.0539 0.05434 -0.05783 0.06007 -0.05991 C 0.06615 -0.07032 0.0691 -0.06731 0.08177 -0.06847 C 0.10886 -0.07425 0.1441 -0.07125 0.16736 -0.07148 C 0.18091 -0.07633 0.19584 -0.07472 0.21007 -0.07564 C 0.2217 -0.07842 0.22413 -0.08119 0.23282 -0.08744 C 0.23611 -0.09345 0.23785 -0.10294 0.24323 -0.10664 C 0.24462 -0.11265 0.24601 -0.11867 0.24896 -0.12399 C 0.2507 -0.13 0.25504 -0.13578 0.25851 -0.14087 C 0.26007 -0.14689 0.26407 -0.1536 0.26788 -0.15799 C 0.26893 -0.16192 0.27726 -0.17418 0.28125 -0.17603 C 0.28629 -0.17812 0.28594 -0.17765 0.28976 -0.18135 C 0.29306 -0.18459 0.2941 -0.18829 0.29844 -0.18991 C 0.30122 -0.19292 0.30313 -0.19639 0.30591 -0.19963 C 0.30764 -0.20541 0.30608 -0.20194 0.3125 -0.20911 L 0.3125 -0.20888 C 0.31407 -0.21258 0.31528 -0.21628 0.31719 -0.21975 C 0.31841 -0.22415 0.31927 -0.22739 0.32118 -0.23132 C 0.32223 -0.23965 0.32396 -0.24774 0.32483 -0.25607 C 0.32552 -0.26278 0.32674 -0.2762 0.32674 -0.27596 C 0.32795 -0.30673 0.32865 -0.30234 0.32674 -0.33819 C 0.32657 -0.34166 0.32552 -0.34513 0.32483 -0.3486 C 0.32431 -0.35091 0.32309 -0.35508 0.32309 -0.35508 " pathEditMode="relative" rAng="0" ptsTypes="fffffffffffffffFfffffff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28" y="-156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52 -0.08929 C -0.0125 -0.09577 0.01077 -0.16193 0.01077 -0.18298 " pathEditMode="relative" rAng="0" ptsTypes="f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0" y="-46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39 0.23062 C -0.05416 0.25005 -0.07066 0.25838 -0.07743 0.27434 C -0.08593 0.2947 -0.09618 0.31321 -0.10555 0.33287 C -0.11718 0.35739 -0.13055 0.38006 -0.14288 0.40388 C -0.14809 0.41406 -0.15451 0.42378 -0.15885 0.43488 C -0.16319 0.44621 -0.1658 0.45847 -0.16996 0.46981 C -0.17552 0.48438 -0.18142 0.49872 -0.1868 0.5133 C -0.19184 0.52671 -0.19444 0.54314 -0.20087 0.55563 C -0.20399 0.56835 -0.21562 0.5894 -0.22413 0.59796 C -0.22812 0.60629 -0.22326 0.59819 -0.22986 0.60305 C -0.23107 0.60398 -0.23159 0.60583 -0.23264 0.60675 C -0.23402 0.60791 -0.23576 0.60837 -0.23732 0.6093 C -0.24114 0.61439 -0.25312 0.62179 -0.25885 0.6241 C -0.26475 0.62965 -0.26562 0.62988 -0.27274 0.63173 C -0.2776 0.63474 -0.28246 0.63544 -0.28767 0.63659 C -0.29757 0.64122 -0.30555 0.65348 -0.3158 0.65649 C -0.31944 0.66157 -0.31805 0.66204 -0.32413 0.65787 C -0.32621 0.65649 -0.32986 0.65278 -0.32986 0.65302 C -0.33316 0.64561 -0.33611 0.63682 -0.3401 0.63035 " pathEditMode="relative" rAng="0" ptsTypes="ffffffffffffffffff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44" y="215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07 0.08791 C 0.00781 0.09623 0.0085 0.10433 0.00972 0.11266 C 0.01076 0.14134 0.01146 0.16933 0.01545 0.19732 C 0.01701 0.22415 0.01718 0.24844 0.01632 0.27597 C 0.01562 0.3028 0.01163 0.32825 0.01163 0.35554 " pathEditMode="relative" ptsTypes="ffff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239 0.02868 C 0.10295 0.04927 0.13576 0.06014 0.16684 0.07888 C 0.17066 0.08513 0.17552 0.08536 0.18073 0.0879 C 0.19323 0.09368 0.20642 0.09392 0.21927 0.09669 C 0.22691 0.10109 0.23212 0.10294 0.24045 0.10409 C 0.25468 0.10756 0.26857 0.10733 0.28281 0.1115 C 0.29462 0.11473 0.30295 0.12098 0.31406 0.1263 C 0.3151 0.12908 0.31545 0.13278 0.31684 0.13509 C 0.31979 0.14111 0.31962 0.13579 0.31962 0.13972 " pathEditMode="relative" rAng="0" ptsTypes="ffffffffA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61" y="56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3.17141E-6 C -0.0007 -0.00578 -0.0026 -0.00856 0.00365 -0.01434 C 0.00937 -0.01966 0.01771 -0.02197 0.02326 -0.02729 C 0.03299 -0.03655 0.04427 -0.04603 0.05521 -0.05343 C 0.06441 -0.05898 0.07517 -0.06268 0.0842 -0.0687 C 0.09549 -0.07633 0.10677 -0.08489 0.11979 -0.08975 C 0.14323 -0.09831 0.16875 -0.10085 0.19253 -0.10895 C 0.20677 -0.11381 0.1974 -0.11265 0.21389 -0.11681 C 0.22118 -0.1189 0.22899 -0.11936 0.23611 -0.1219 C 0.25295 -0.12792 0.27031 -0.13439 0.28767 -0.13879 C 0.28941 -0.13995 0.29097 -0.14157 0.29288 -0.14272 C 0.29479 -0.14365 0.29757 -0.14295 0.29948 -0.14411 C 0.31458 -0.15244 0.29097 -0.14457 0.30625 -0.1492 C 0.31285 -0.15544 0.31962 -0.16123 0.32483 -0.16863 C 0.32621 -0.17349 0.32708 -0.17719 0.33003 -0.18158 C 0.33333 -0.19338 0.32882 -0.1802 0.33542 -0.19061 C 0.33854 -0.19546 0.33854 -0.20148 0.34201 -0.2061 C 0.34323 -0.21142 0.34392 -0.21466 0.34722 -0.21929 C 0.35226 -0.23664 0.3599 -0.25329 0.36441 -0.27087 C 0.36649 -0.27966 0.36615 -0.28707 0.37101 -0.29424 C 0.37292 -0.30071 0.37465 -0.30719 0.37639 -0.3139 C 0.37812 -0.32824 0.37951 -0.3442 0.38542 -0.35785 C 0.38698 -0.36155 0.38958 -0.36456 0.3908 -0.36826 C 0.3934 -0.37566 0.39583 -0.38353 0.40017 -0.39 C 0.40347 -0.40758 0.42274 -0.43257 0.43437 -0.44598 C 0.43924 -0.45177 0.44531 -0.46033 0.45295 -0.46287 C 0.46302 -0.47259 0.48507 -0.48739 0.49913 -0.48993 C 0.50642 -0.49479 0.5158 -0.49965 0.52448 -0.5015 C 0.55191 -0.51607 0.58212 -0.517 0.61285 -0.51839 C 0.62187 -0.52001 0.62934 -0.51746 0.63802 -0.51723 C 0.65573 -0.51677 0.67326 -0.51723 0.69097 -0.51723 " pathEditMode="relative" rAng="0" ptsTypes="ffffffffffffffffffffffffffffffA">
                                      <p:cBhvr>
                                        <p:cTn id="2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306" y="-26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622 0.02823 C 0.08507 0.03308 0.09288 0.03748 0.10226 0.03933 C 0.11181 0.04141 0.12188 0.04164 0.13125 0.04557 C 0.13524 0.05043 0.13993 0.0509 0.14445 0.05436 C 0.15174 0.05992 0.15781 0.06709 0.16597 0.0694 C 0.17292 0.07542 0.16927 0.0738 0.17622 0.07542 C 0.18142 0.07796 0.1842 0.08259 0.18837 0.08675 C 0.19549 0.09392 0.2033 0.10017 0.21076 0.10664 C 0.21545 0.11081 0.21823 0.11474 0.22379 0.11659 C 0.23038 0.12237 0.22726 0.12075 0.23229 0.12284 C 0.23438 0.12469 0.23681 0.12584 0.23872 0.12792 C 0.23958 0.12885 0.23993 0.13047 0.24063 0.13163 C 0.24184 0.13348 0.24306 0.13486 0.24445 0.13648 C 0.25417 0.14736 0.2658 0.15545 0.27622 0.16517 C 0.28212 0.1765 0.27413 0.16262 0.2809 0.17026 C 0.28629 0.17627 0.27795 0.17257 0.28646 0.17511 C 0.29288 0.18367 0.29913 0.19015 0.30799 0.19385 C 0.31354 0.19894 0.31806 0.20472 0.32483 0.2075 C 0.32604 0.21236 0.32726 0.21444 0.33038 0.21745 C 0.33142 0.22161 0.33212 0.22415 0.33507 0.22624 " pathEditMode="relative" ptsTypes="fffffffffffffffffffA">
                                      <p:cBhvr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92251E-6 C -0.00174 -0.01412 0.00034 -0.00764 -0.01216 -0.01897 C -0.05105 -0.0546 -0.06997 -0.07333 -0.11493 -0.09924 C -0.14618 -0.11752 -0.17848 -0.13301 -0.2092 -0.15406 C -0.21632 -0.15892 -0.22327 -0.16471 -0.23073 -0.16864 C -0.24809 -0.17789 -0.26684 -0.18229 -0.28386 -0.19154 C -0.31164 -0.20634 -0.34393 -0.22045 -0.36893 -0.24243 C -0.37396 -0.24682 -0.37865 -0.25191 -0.38386 -0.25561 C -0.4007 -0.26787 -0.41823 -0.27736 -0.43403 -0.29309 C -0.43664 -0.30327 -0.43282 -0.28939 -0.43785 -0.30257 C -0.44167 -0.31252 -0.44462 -0.32339 -0.44809 -0.33334 C -0.45105 -0.34167 -0.45521 -0.3493 -0.45834 -0.35716 C -0.46302 -0.36919 -0.46528 -0.38168 -0.47153 -0.39209 C -0.475 -0.40551 -0.47952 -0.41916 -0.48455 -0.43096 C -0.4882 -0.43975 -0.48959 -0.45016 -0.4948 -0.45756 C -0.4967 -0.4645 -0.4967 -0.46982 -0.50052 -0.47514 C -0.50417 -0.48902 -0.50695 -0.50706 -0.51268 -0.51932 C -0.51493 -0.53204 -0.5132 -0.52603 -0.51823 -0.53667 C -0.51893 -0.53783 -0.52014 -0.5406 -0.52014 -0.54037 C -0.52136 -0.54615 -0.52292 -0.55217 -0.52657 -0.55402 C -0.53021 -0.56142 -0.53438 -0.56674 -0.54063 -0.56882 C -0.54427 -0.57229 -0.54775 -0.57368 -0.55087 -0.57808 C -0.59375 -0.57623 -0.5724 -0.58155 -0.58907 -0.57276 C -0.6092 -0.57345 -0.63351 -0.57715 -0.65452 -0.57414 C -0.6566 -0.56373 -0.65348 -0.57576 -0.65816 -0.56743 C -0.65886 -0.56628 -0.65834 -0.56397 -0.6592 -0.56327 C -0.66198 -0.5605 -0.66719 -0.55957 -0.67032 -0.55679 C -0.679 -0.55726 -0.69636 -0.55795 -0.69636 -0.55772 " pathEditMode="relative" rAng="0" ptsTypes="fffffffffffffffffffffffffffA">
                                      <p:cBhvr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809" y="-290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Female Talk Features (</a:t>
            </a:r>
            <a:r>
              <a:rPr lang="en-GB" dirty="0" err="1" smtClean="0"/>
              <a:t>Lakoff</a:t>
            </a:r>
            <a:r>
              <a:rPr lang="en-GB" dirty="0" smtClean="0"/>
              <a:t>, 1975)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Autofit/>
          </a:bodyPr>
          <a:lstStyle/>
          <a:p>
            <a:r>
              <a:rPr lang="en-GB" sz="2400" b="1" dirty="0" smtClean="0"/>
              <a:t>Tag questions </a:t>
            </a:r>
            <a:r>
              <a:rPr lang="en-GB" sz="2400" dirty="0" smtClean="0"/>
              <a:t>(to show uncertainty)</a:t>
            </a:r>
          </a:p>
          <a:p>
            <a:r>
              <a:rPr lang="en-GB" sz="2400" b="1" dirty="0" smtClean="0"/>
              <a:t>Hedges/Fillers</a:t>
            </a:r>
            <a:r>
              <a:rPr lang="en-GB" sz="2400" dirty="0" smtClean="0"/>
              <a:t> e.g. ‘you see’, ‘well’</a:t>
            </a:r>
          </a:p>
          <a:p>
            <a:r>
              <a:rPr lang="en-GB" sz="2400" b="1" dirty="0" smtClean="0"/>
              <a:t>Empty adjectives</a:t>
            </a:r>
            <a:r>
              <a:rPr lang="en-GB" sz="2400" dirty="0" smtClean="0"/>
              <a:t> e.g. ‘amazing’, ‘lovely’</a:t>
            </a:r>
          </a:p>
          <a:p>
            <a:r>
              <a:rPr lang="en-GB" sz="2400" b="1" dirty="0" smtClean="0"/>
              <a:t>Intensifiers</a:t>
            </a:r>
            <a:r>
              <a:rPr lang="en-GB" sz="2400" dirty="0" smtClean="0"/>
              <a:t> e.g. ‘so’, ‘really’</a:t>
            </a:r>
          </a:p>
          <a:p>
            <a:r>
              <a:rPr lang="en-GB" sz="2400" b="1" dirty="0" smtClean="0"/>
              <a:t>Precise colour terms </a:t>
            </a:r>
            <a:r>
              <a:rPr lang="en-GB" sz="2400" dirty="0" smtClean="0"/>
              <a:t>e.g. ‘magenta’, ‘mauve’</a:t>
            </a:r>
          </a:p>
          <a:p>
            <a:r>
              <a:rPr lang="en-GB" sz="2400" b="1" dirty="0" smtClean="0"/>
              <a:t>Standard grammar</a:t>
            </a:r>
          </a:p>
          <a:p>
            <a:r>
              <a:rPr lang="en-GB" sz="2400" b="1" dirty="0" smtClean="0"/>
              <a:t>More polite forms </a:t>
            </a:r>
            <a:r>
              <a:rPr lang="en-GB" sz="2400" dirty="0" smtClean="0"/>
              <a:t>e.g. euphemisms such as ‘spend a penny’</a:t>
            </a:r>
          </a:p>
          <a:p>
            <a:r>
              <a:rPr lang="en-GB" sz="2400" b="1" dirty="0" smtClean="0"/>
              <a:t>Avoidance of taboo lexis</a:t>
            </a:r>
            <a:r>
              <a:rPr lang="en-GB" sz="2400" dirty="0" smtClean="0"/>
              <a:t> opting for weak expletives e.g. ‘Oh, sugar!’</a:t>
            </a:r>
          </a:p>
          <a:p>
            <a:r>
              <a:rPr lang="en-GB" sz="2400" b="1" dirty="0" smtClean="0"/>
              <a:t>Rising intonation on declaratives </a:t>
            </a:r>
            <a:r>
              <a:rPr lang="en-GB" sz="2400" dirty="0" smtClean="0"/>
              <a:t>e.g. ‘It’s really amazing!’</a:t>
            </a:r>
          </a:p>
          <a:p>
            <a:r>
              <a:rPr lang="en-GB" sz="2400" b="1" dirty="0" smtClean="0"/>
              <a:t>Emphatic stress on specific words </a:t>
            </a:r>
            <a:r>
              <a:rPr lang="en-GB" sz="2400" dirty="0" smtClean="0"/>
              <a:t>e.g. ‘That’s a GORGEOUS dress!’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9519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Can you spot the Female Talk Features?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Turn to your Data Scrapbooks and see if you can spot any Female Talk Features.</a:t>
            </a:r>
            <a:endParaRPr lang="en-GB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6600703" y="3429000"/>
            <a:ext cx="2147761" cy="669242"/>
          </a:xfrm>
          <a:prstGeom prst="wedgeRoundRectCallout">
            <a:avLst>
              <a:gd name="adj1" fmla="val -45482"/>
              <a:gd name="adj2" fmla="val 79560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“amazing”</a:t>
            </a:r>
            <a:endParaRPr lang="en-GB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3563888" y="3454419"/>
            <a:ext cx="2147761" cy="669242"/>
          </a:xfrm>
          <a:prstGeom prst="wedgeRoundRectCallout">
            <a:avLst>
              <a:gd name="adj1" fmla="val -45482"/>
              <a:gd name="adj2" fmla="val 7956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“spend a penny”</a:t>
            </a:r>
            <a:endParaRPr lang="en-GB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639189" y="3454419"/>
            <a:ext cx="2147761" cy="669242"/>
          </a:xfrm>
          <a:prstGeom prst="wedgeRoundRectCallout">
            <a:avLst>
              <a:gd name="adj1" fmla="val -45482"/>
              <a:gd name="adj2" fmla="val 79560"/>
              <a:gd name="adj3" fmla="val 1666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“magenta”</a:t>
            </a:r>
            <a:endParaRPr lang="en-GB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683566" y="4652454"/>
            <a:ext cx="2147761" cy="669242"/>
          </a:xfrm>
          <a:prstGeom prst="wedgeRoundRectCallout">
            <a:avLst>
              <a:gd name="adj1" fmla="val -45482"/>
              <a:gd name="adj2" fmla="val 79560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“It’s wonderful!↑”</a:t>
            </a:r>
            <a:endParaRPr lang="en-GB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3584088" y="4652454"/>
            <a:ext cx="2147761" cy="669242"/>
          </a:xfrm>
          <a:prstGeom prst="wedgeRoundRectCallout">
            <a:avLst>
              <a:gd name="adj1" fmla="val -45482"/>
              <a:gd name="adj2" fmla="val 79560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“</a:t>
            </a:r>
            <a:r>
              <a:rPr lang="en-GB" u="sng" dirty="0" smtClean="0"/>
              <a:t>so</a:t>
            </a:r>
            <a:r>
              <a:rPr lang="en-GB" dirty="0" smtClean="0"/>
              <a:t> lovely”</a:t>
            </a:r>
            <a:endParaRPr lang="en-GB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6575525" y="4652454"/>
            <a:ext cx="2147761" cy="669242"/>
          </a:xfrm>
          <a:prstGeom prst="wedgeRoundRectCallout">
            <a:avLst>
              <a:gd name="adj1" fmla="val -45482"/>
              <a:gd name="adj2" fmla="val 79560"/>
              <a:gd name="adj3" fmla="val 16667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“That’s GORGEOUS”</a:t>
            </a:r>
            <a:endParaRPr lang="en-GB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683567" y="5733256"/>
            <a:ext cx="2147761" cy="669242"/>
          </a:xfrm>
          <a:prstGeom prst="wedgeRoundRectCallout">
            <a:avLst>
              <a:gd name="adj1" fmla="val -45482"/>
              <a:gd name="adj2" fmla="val 79560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“you see”</a:t>
            </a:r>
            <a:endParaRPr lang="en-GB" dirty="0"/>
          </a:p>
        </p:txBody>
      </p:sp>
      <p:sp>
        <p:nvSpPr>
          <p:cNvPr id="11" name="Rounded Rectangular Callout 10"/>
          <p:cNvSpPr/>
          <p:nvPr/>
        </p:nvSpPr>
        <p:spPr>
          <a:xfrm>
            <a:off x="3563887" y="5727874"/>
            <a:ext cx="2147761" cy="669242"/>
          </a:xfrm>
          <a:prstGeom prst="wedgeRoundRectCallout">
            <a:avLst>
              <a:gd name="adj1" fmla="val -45482"/>
              <a:gd name="adj2" fmla="val 79560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“Lovely weather, isn’t it?”</a:t>
            </a:r>
            <a:endParaRPr lang="en-GB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6575524" y="5733256"/>
            <a:ext cx="2147761" cy="669242"/>
          </a:xfrm>
          <a:prstGeom prst="wedgeRoundRectCallout">
            <a:avLst>
              <a:gd name="adj1" fmla="val -45482"/>
              <a:gd name="adj2" fmla="val 79560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ysClr val="windowText" lastClr="000000"/>
                </a:solidFill>
              </a:rPr>
              <a:t>“Oh, sugar!”</a:t>
            </a:r>
            <a:endParaRPr lang="en-GB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2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 for a conversation…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Topics to choose from: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5580112" y="1988840"/>
            <a:ext cx="2520280" cy="1584176"/>
          </a:xfrm>
          <a:prstGeom prst="cloud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Environment</a:t>
            </a:r>
            <a:endParaRPr lang="en-GB" dirty="0"/>
          </a:p>
        </p:txBody>
      </p:sp>
      <p:sp>
        <p:nvSpPr>
          <p:cNvPr id="5" name="Cloud Callout 4"/>
          <p:cNvSpPr/>
          <p:nvPr/>
        </p:nvSpPr>
        <p:spPr>
          <a:xfrm>
            <a:off x="3635896" y="4243520"/>
            <a:ext cx="2520280" cy="1584176"/>
          </a:xfrm>
          <a:prstGeom prst="cloud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Politics</a:t>
            </a:r>
            <a:endParaRPr lang="en-GB" dirty="0"/>
          </a:p>
        </p:txBody>
      </p:sp>
      <p:sp>
        <p:nvSpPr>
          <p:cNvPr id="6" name="Cloud Callout 5"/>
          <p:cNvSpPr/>
          <p:nvPr/>
        </p:nvSpPr>
        <p:spPr>
          <a:xfrm>
            <a:off x="179512" y="4653136"/>
            <a:ext cx="2520280" cy="1584176"/>
          </a:xfrm>
          <a:prstGeom prst="cloud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English Language</a:t>
            </a:r>
            <a:endParaRPr lang="en-GB" dirty="0"/>
          </a:p>
        </p:txBody>
      </p:sp>
      <p:sp>
        <p:nvSpPr>
          <p:cNvPr id="7" name="Cloud Callout 6"/>
          <p:cNvSpPr/>
          <p:nvPr/>
        </p:nvSpPr>
        <p:spPr>
          <a:xfrm>
            <a:off x="1979712" y="2487749"/>
            <a:ext cx="2520280" cy="158417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Equality &amp; Diversity</a:t>
            </a:r>
            <a:endParaRPr lang="en-GB" dirty="0"/>
          </a:p>
        </p:txBody>
      </p:sp>
      <p:sp>
        <p:nvSpPr>
          <p:cNvPr id="8" name="Cloud Callout 7"/>
          <p:cNvSpPr/>
          <p:nvPr/>
        </p:nvSpPr>
        <p:spPr>
          <a:xfrm>
            <a:off x="6732240" y="4581128"/>
            <a:ext cx="2520280" cy="1584176"/>
          </a:xfrm>
          <a:prstGeom prst="cloud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Food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569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Did you use any Female Talk Features?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See if you can plot them on your Gender Continuum.</a:t>
            </a:r>
            <a:endParaRPr lang="en-GB" dirty="0"/>
          </a:p>
        </p:txBody>
      </p:sp>
      <p:pic>
        <p:nvPicPr>
          <p:cNvPr id="5" name="Picture 2" descr="http://soc201.files.wordpress.com/2010/05/gender-continuu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429000"/>
            <a:ext cx="5715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847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340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Deficit Approach &amp; Female Talk Features</vt:lpstr>
      <vt:lpstr>Learning Objectives</vt:lpstr>
      <vt:lpstr>Gender Models</vt:lpstr>
      <vt:lpstr>Female Talk Features (Lakoff, 1975)</vt:lpstr>
      <vt:lpstr>Can you spot the Female Talk Features?</vt:lpstr>
      <vt:lpstr>Time for a conversation…</vt:lpstr>
      <vt:lpstr>Did you use any Female Talk Features?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Deficit Approach &amp; Female Talk Features</dc:title>
  <dc:creator>Adam Duce</dc:creator>
  <cp:lastModifiedBy>Adam Duce</cp:lastModifiedBy>
  <cp:revision>22</cp:revision>
  <dcterms:created xsi:type="dcterms:W3CDTF">2015-08-25T14:08:01Z</dcterms:created>
  <dcterms:modified xsi:type="dcterms:W3CDTF">2016-01-27T14:28:49Z</dcterms:modified>
</cp:coreProperties>
</file>