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9" r:id="rId5"/>
    <p:sldId id="262" r:id="rId6"/>
    <p:sldId id="264" r:id="rId7"/>
    <p:sldId id="260" r:id="rId8"/>
    <p:sldId id="258" r:id="rId9"/>
    <p:sldId id="26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1" d="100"/>
          <a:sy n="121" d="100"/>
        </p:scale>
        <p:origin x="131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839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318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79438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8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7402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792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77262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6363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8152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9389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2196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30A685-3799-4202-B52A-8156F83BE6E6}" type="datetimeFigureOut">
              <a:rPr lang="en-GB" smtClean="0"/>
              <a:pPr/>
              <a:t>27/01/2016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FDDD55-AA34-41F8-B8D3-22171AA1C3B6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5404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google.co.uk/url?sa=i&amp;rct=j&amp;q=&amp;esrc=s&amp;frm=1&amp;source=images&amp;cd=&amp;cad=rja&amp;uact=8&amp;ved=0CAcQjRxqFQoTCNjTw7_Vy8cCFYHUGgoda5sLAg&amp;url=https://darkoh06.wordpress.com/2014/03/01/gender-stereotypes-in-advertisements/&amp;ei=M0XgVZjuLYGpa-u2rhA&amp;psig=AFQjCNFRpNrI2cvv81EB2z6cUS9wvwFGLQ&amp;ust=1440847495786353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WpsOqh8q0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.jpeg"/><Relationship Id="rId4" Type="http://schemas.openxmlformats.org/officeDocument/2006/relationships/hyperlink" Target="https://www.google.co.uk/url?sa=i&amp;rct=j&amp;q=&amp;esrc=s&amp;frm=1&amp;source=images&amp;cd=&amp;cad=rja&amp;uact=8&amp;ved=0CAcQjRxqFQoTCNjTw7_Vy8cCFYHUGgoda5sLAg&amp;url=https://darkoh06.wordpress.com/2014/03/01/gender-stereotypes-in-advertisements/&amp;ei=M0XgVZjuLYGpa-u2rhA&amp;psig=AFQjCNFRpNrI2cvv81EB2z6cUS9wvwFGLQ&amp;ust=1440847495786353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r>
              <a:rPr lang="en-GB" dirty="0" smtClean="0"/>
              <a:t>Critiquing Gender Stereotypes &amp; Deficit Model</a:t>
            </a:r>
            <a:endParaRPr lang="en-GB" dirty="0"/>
          </a:p>
        </p:txBody>
      </p:sp>
      <p:pic>
        <p:nvPicPr>
          <p:cNvPr id="1026" name="Picture 2" descr="https://darkoh06.files.wordpress.com/2014/03/stay-at-home-dad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708920"/>
            <a:ext cx="4410075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7305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If I were a boy…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How accurately do you feel </a:t>
            </a:r>
            <a:r>
              <a:rPr lang="en-GB" dirty="0" err="1" smtClean="0"/>
              <a:t>Beyonce</a:t>
            </a:r>
            <a:r>
              <a:rPr lang="en-GB" dirty="0" smtClean="0"/>
              <a:t> illustrates the </a:t>
            </a:r>
            <a:r>
              <a:rPr lang="en-GB" b="1" dirty="0" smtClean="0"/>
              <a:t>male gender?</a:t>
            </a:r>
          </a:p>
        </p:txBody>
      </p:sp>
      <p:pic>
        <p:nvPicPr>
          <p:cNvPr id="20482" name="Picture 2" descr="http://www.hercampus.com/sites/default/files/2014/02/14/If-I-Were-A-Boy-Music-Video-beyonce-27607062-1209-68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2780928"/>
            <a:ext cx="5251029" cy="29534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971600" y="6093296"/>
            <a:ext cx="51961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>
                <a:hlinkClick r:id="rId3"/>
              </a:rPr>
              <a:t>https://</a:t>
            </a:r>
            <a:r>
              <a:rPr lang="en-GB" dirty="0" smtClean="0">
                <a:hlinkClick r:id="rId3"/>
              </a:rPr>
              <a:t>www.youtube.com/watch?v=AWpsOqh8q0M</a:t>
            </a:r>
            <a:r>
              <a:rPr lang="en-GB" dirty="0" smtClean="0"/>
              <a:t> 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95536" y="1700808"/>
            <a:ext cx="200784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1) Consider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920" y="4047455"/>
            <a:ext cx="200784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2) Debate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364088" y="1700808"/>
            <a:ext cx="200784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3) Identify</a:t>
            </a:r>
            <a:endParaRPr lang="en-GB" sz="2400" dirty="0"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364088" y="4077072"/>
            <a:ext cx="200784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4) Create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6146" name="Picture 2" descr="https://upload.wikimedia.org/wikipedia/commons/thumb/b/b7/Mars_symbol.svg/2000px-Mars_symbol.sv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1844824"/>
            <a:ext cx="2123728" cy="2123728"/>
          </a:xfrm>
          <a:prstGeom prst="rect">
            <a:avLst/>
          </a:prstGeom>
          <a:noFill/>
        </p:spPr>
      </p:pic>
      <p:pic>
        <p:nvPicPr>
          <p:cNvPr id="6148" name="Picture 4" descr="http://www.tidy-books.com/wordpress/wp-content/uploads/2014/06/dT6XGz8T9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2564904"/>
            <a:ext cx="2240695" cy="1008112"/>
          </a:xfrm>
          <a:prstGeom prst="rect">
            <a:avLst/>
          </a:prstGeom>
          <a:noFill/>
        </p:spPr>
      </p:pic>
      <p:pic>
        <p:nvPicPr>
          <p:cNvPr id="11" name="Picture 2" descr="https://darkoh06.files.wordpress.com/2014/03/stay-at-home-dad1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581128"/>
            <a:ext cx="2969915" cy="2033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fluentlyfeminist.files.wordpress.com/2015/10/maxresdefaul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2204864"/>
            <a:ext cx="3297506" cy="1854847"/>
          </a:xfrm>
          <a:prstGeom prst="rect">
            <a:avLst/>
          </a:prstGeom>
          <a:noFill/>
        </p:spPr>
      </p:pic>
      <p:pic>
        <p:nvPicPr>
          <p:cNvPr id="13" name="Picture 2" descr="http://2.bp.blogspot.com/-x0QXjWaUAkc/T-YOCfvyY-I/AAAAAAAAFsM/3ccV_N-G-UE/s1600/Gill_AMQUA_2012_Post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5" y="4581128"/>
            <a:ext cx="3035829" cy="2276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8427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 Explanations of </a:t>
            </a:r>
            <a:r>
              <a:rPr lang="en-GB" dirty="0" err="1" smtClean="0"/>
              <a:t>Lakoff’s</a:t>
            </a:r>
            <a:r>
              <a:rPr lang="en-GB" dirty="0" smtClean="0"/>
              <a:t> Findings: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/>
              <a:t>Dubois and Crouch (1975):</a:t>
            </a:r>
            <a:r>
              <a:rPr lang="en-GB" sz="2800" dirty="0" smtClean="0"/>
              <a:t> found that in their data men used </a:t>
            </a:r>
            <a:r>
              <a:rPr lang="en-GB" sz="2800" b="1" dirty="0" smtClean="0"/>
              <a:t>more tag questions </a:t>
            </a:r>
            <a:r>
              <a:rPr lang="en-GB" sz="2800" dirty="0" smtClean="0"/>
              <a:t>than women although it was not suggested that they were less confident speakers as a consequence of these findings</a:t>
            </a:r>
            <a:endParaRPr lang="en-GB" sz="2800" b="1" dirty="0" smtClean="0"/>
          </a:p>
          <a:p>
            <a:r>
              <a:rPr lang="en-GB" sz="2800" b="1" u="sng" dirty="0" err="1" smtClean="0"/>
              <a:t>O’Barr</a:t>
            </a:r>
            <a:r>
              <a:rPr lang="en-GB" sz="2800" b="1" u="sng" dirty="0" smtClean="0"/>
              <a:t> and Atkins (</a:t>
            </a:r>
            <a:r>
              <a:rPr lang="en-GB" sz="2800" b="1" u="sng" dirty="0" smtClean="0"/>
              <a:t>1980</a:t>
            </a:r>
            <a:r>
              <a:rPr lang="en-GB" sz="2800" b="1" u="sng" dirty="0" smtClean="0"/>
              <a:t>):</a:t>
            </a:r>
            <a:r>
              <a:rPr lang="en-GB" sz="2800" dirty="0" smtClean="0"/>
              <a:t> discovered through their analysis of </a:t>
            </a:r>
            <a:r>
              <a:rPr lang="en-GB" sz="2800" b="1" dirty="0" smtClean="0"/>
              <a:t>language in the courtroom </a:t>
            </a:r>
            <a:r>
              <a:rPr lang="en-GB" sz="2800" dirty="0" smtClean="0"/>
              <a:t>that many of </a:t>
            </a:r>
            <a:r>
              <a:rPr lang="en-GB" sz="2800" dirty="0" err="1" smtClean="0"/>
              <a:t>Lakoff’s</a:t>
            </a:r>
            <a:r>
              <a:rPr lang="en-GB" sz="2800" dirty="0" smtClean="0"/>
              <a:t> suggested features did actually occur in women’s speech but also in men’s from lower class backgrounds. The term </a:t>
            </a:r>
            <a:r>
              <a:rPr lang="en-GB" sz="2800" b="1" dirty="0" smtClean="0"/>
              <a:t>powerless language </a:t>
            </a:r>
            <a:r>
              <a:rPr lang="en-GB" sz="2800" dirty="0" smtClean="0"/>
              <a:t>was more useful than </a:t>
            </a:r>
            <a:r>
              <a:rPr lang="en-GB" sz="2800" b="1" dirty="0" smtClean="0"/>
              <a:t>women’s language.</a:t>
            </a:r>
          </a:p>
        </p:txBody>
      </p:sp>
    </p:spTree>
    <p:extLst>
      <p:ext uri="{BB962C8B-B14F-4D97-AF65-F5344CB8AC3E}">
        <p14:creationId xmlns:p14="http://schemas.microsoft.com/office/powerpoint/2010/main" val="3326482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Alternative Explanations of </a:t>
            </a:r>
            <a:r>
              <a:rPr lang="en-GB" dirty="0" err="1" smtClean="0"/>
              <a:t>Lakoff’s</a:t>
            </a:r>
            <a:r>
              <a:rPr lang="en-GB" dirty="0" smtClean="0"/>
              <a:t> Findings: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b="1" u="sng" dirty="0" smtClean="0"/>
              <a:t>Holmes (1992):</a:t>
            </a:r>
            <a:r>
              <a:rPr lang="en-GB" sz="2800" dirty="0" smtClean="0"/>
              <a:t> suggests that </a:t>
            </a:r>
            <a:r>
              <a:rPr lang="en-GB" sz="2800" b="1" dirty="0" smtClean="0"/>
              <a:t>tag questions</a:t>
            </a:r>
            <a:r>
              <a:rPr lang="en-GB" sz="2800" dirty="0" smtClean="0"/>
              <a:t>, rather than being simply a sign of uncertainty in a speaker, may also function as a device to help </a:t>
            </a:r>
            <a:r>
              <a:rPr lang="en-GB" sz="2800" b="1" dirty="0" smtClean="0"/>
              <a:t>maintain discussion </a:t>
            </a:r>
            <a:r>
              <a:rPr lang="en-GB" sz="2800" dirty="0" smtClean="0"/>
              <a:t>or to </a:t>
            </a:r>
            <a:r>
              <a:rPr lang="en-GB" sz="2800" b="1" dirty="0" smtClean="0"/>
              <a:t>be polite</a:t>
            </a:r>
            <a:r>
              <a:rPr lang="en-GB" sz="2800" dirty="0" smtClean="0"/>
              <a:t>. Tag questions are </a:t>
            </a:r>
            <a:r>
              <a:rPr lang="en-GB" sz="2800" b="1" dirty="0" smtClean="0"/>
              <a:t>multi-functional</a:t>
            </a:r>
            <a:r>
              <a:rPr lang="en-GB" sz="2800" dirty="0" smtClean="0"/>
              <a:t>. To suggest that </a:t>
            </a:r>
            <a:r>
              <a:rPr lang="en-GB" sz="2800" b="1" dirty="0" smtClean="0"/>
              <a:t>hedges </a:t>
            </a:r>
            <a:r>
              <a:rPr lang="en-GB" sz="2800" dirty="0" smtClean="0"/>
              <a:t>and </a:t>
            </a:r>
            <a:r>
              <a:rPr lang="en-GB" sz="2800" b="1" dirty="0" smtClean="0"/>
              <a:t>fillers </a:t>
            </a:r>
            <a:r>
              <a:rPr lang="en-GB" sz="2800" dirty="0" smtClean="0"/>
              <a:t>are simply markers of </a:t>
            </a:r>
            <a:r>
              <a:rPr lang="en-GB" sz="2800" b="1" dirty="0" smtClean="0"/>
              <a:t>indecision </a:t>
            </a:r>
            <a:r>
              <a:rPr lang="en-GB" sz="2800" dirty="0" smtClean="0"/>
              <a:t>is </a:t>
            </a:r>
            <a:r>
              <a:rPr lang="en-GB" sz="2800" b="1" dirty="0" smtClean="0"/>
              <a:t>grossly misleading</a:t>
            </a:r>
            <a:r>
              <a:rPr lang="en-GB" sz="2800" dirty="0" smtClean="0"/>
              <a:t>.  </a:t>
            </a:r>
            <a:endParaRPr lang="en-GB" sz="28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755576" y="5013176"/>
            <a:ext cx="7416824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Comic Sans MS" pitchFamily="66" charset="0"/>
              </a:rPr>
              <a:t>Which theorist(s) do you most align yourself with?</a:t>
            </a:r>
            <a:endParaRPr lang="en-GB" sz="2400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4824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is masculinity challenged through speech?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Cameron (1997):</a:t>
            </a:r>
            <a:r>
              <a:rPr lang="en-GB" dirty="0" smtClean="0"/>
              <a:t> investigated the lexical choices of a group of male heterosexual friends with some interesting findings</a:t>
            </a:r>
          </a:p>
          <a:p>
            <a:r>
              <a:rPr lang="en-GB" b="1" dirty="0" smtClean="0"/>
              <a:t>In groups</a:t>
            </a:r>
            <a:r>
              <a:rPr lang="en-GB" dirty="0" smtClean="0"/>
              <a:t>, read through your particular section of the </a:t>
            </a:r>
            <a:r>
              <a:rPr lang="en-GB" b="1" dirty="0" smtClean="0"/>
              <a:t>journal article </a:t>
            </a:r>
            <a:r>
              <a:rPr lang="en-GB" dirty="0" smtClean="0"/>
              <a:t>and </a:t>
            </a:r>
            <a:r>
              <a:rPr lang="en-GB" b="1" dirty="0" smtClean="0"/>
              <a:t>summarise information </a:t>
            </a:r>
            <a:r>
              <a:rPr lang="en-GB" dirty="0" smtClean="0"/>
              <a:t>to relay back to your peers</a:t>
            </a:r>
            <a:endParaRPr lang="en-GB" b="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Create an Academic Poster on the Deficit Model &amp; Critics’ Views</a:t>
            </a:r>
            <a:endParaRPr lang="en-GB" dirty="0"/>
          </a:p>
        </p:txBody>
      </p:sp>
      <p:pic>
        <p:nvPicPr>
          <p:cNvPr id="2050" name="Picture 2" descr="http://2.bp.blogspot.com/-x0QXjWaUAkc/T-YOCfvyY-I/AAAAAAAAFsM/3ccV_N-G-UE/s1600/Gill_AMQUA_2012_Post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484784"/>
            <a:ext cx="6912768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11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small groups…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 smtClean="0"/>
              <a:t>Listen to your data that you have collected involving </a:t>
            </a:r>
            <a:r>
              <a:rPr lang="en-GB" b="1" dirty="0" smtClean="0"/>
              <a:t>single sex </a:t>
            </a:r>
            <a:r>
              <a:rPr lang="en-GB" dirty="0" smtClean="0"/>
              <a:t>and </a:t>
            </a:r>
            <a:r>
              <a:rPr lang="en-GB" b="1" dirty="0" smtClean="0"/>
              <a:t>mixed sex groups</a:t>
            </a:r>
            <a:r>
              <a:rPr lang="en-GB" dirty="0" smtClean="0"/>
              <a:t>. Are there examples of Female Talk Features? Where would you position people along the Gender Continuum?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Please don’t delete your recordings.</a:t>
            </a:r>
            <a:endParaRPr lang="en-GB" dirty="0"/>
          </a:p>
        </p:txBody>
      </p:sp>
      <p:pic>
        <p:nvPicPr>
          <p:cNvPr id="4" name="Picture 2" descr="http://soc201.files.wordpress.com/2010/05/gender-continuum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607" y="4365104"/>
            <a:ext cx="5715000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1122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Homework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Record a </a:t>
            </a:r>
            <a:r>
              <a:rPr lang="en-GB" b="1" dirty="0" smtClean="0"/>
              <a:t>mixed sex </a:t>
            </a:r>
            <a:r>
              <a:rPr lang="en-GB" dirty="0" smtClean="0"/>
              <a:t>group conversation subject to the same procedures as completed for the single sex group recordings.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Due: Next Lesson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5044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238</TotalTime>
  <Words>328</Words>
  <Application>Microsoft Office PowerPoint</Application>
  <PresentationFormat>On-screen Show (4:3)</PresentationFormat>
  <Paragraphs>29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Comic Sans MS</vt:lpstr>
      <vt:lpstr>Office Theme</vt:lpstr>
      <vt:lpstr>Critiquing Gender Stereotypes &amp; Deficit Model</vt:lpstr>
      <vt:lpstr>If I were a boy…</vt:lpstr>
      <vt:lpstr>Learning Objectives</vt:lpstr>
      <vt:lpstr>Alternative Explanations of Lakoff’s Findings:</vt:lpstr>
      <vt:lpstr>Alternative Explanations of Lakoff’s Findings:</vt:lpstr>
      <vt:lpstr>How is masculinity challenged through speech?</vt:lpstr>
      <vt:lpstr>Create an Academic Poster on the Deficit Model &amp; Critics’ Views</vt:lpstr>
      <vt:lpstr>In small groups…</vt:lpstr>
      <vt:lpstr>Homework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Critiquing Gender Stereotypes</dc:title>
  <dc:creator>Adam Duce</dc:creator>
  <cp:lastModifiedBy>Adam Duce</cp:lastModifiedBy>
  <cp:revision>20</cp:revision>
  <dcterms:created xsi:type="dcterms:W3CDTF">2015-08-28T11:23:27Z</dcterms:created>
  <dcterms:modified xsi:type="dcterms:W3CDTF">2016-01-27T14:28:25Z</dcterms:modified>
</cp:coreProperties>
</file>