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71" r:id="rId3"/>
    <p:sldId id="257" r:id="rId4"/>
    <p:sldId id="258" r:id="rId5"/>
    <p:sldId id="259" r:id="rId6"/>
    <p:sldId id="260" r:id="rId7"/>
    <p:sldId id="261" r:id="rId8"/>
    <p:sldId id="262" r:id="rId9"/>
    <p:sldId id="264" r:id="rId10"/>
    <p:sldId id="266" r:id="rId11"/>
    <p:sldId id="267" r:id="rId12"/>
    <p:sldId id="280" r:id="rId13"/>
    <p:sldId id="268" r:id="rId14"/>
    <p:sldId id="269" r:id="rId15"/>
    <p:sldId id="272" r:id="rId16"/>
    <p:sldId id="276" r:id="rId17"/>
    <p:sldId id="277" r:id="rId18"/>
    <p:sldId id="265" r:id="rId19"/>
    <p:sldId id="278" r:id="rId20"/>
    <p:sldId id="279" r:id="rId21"/>
    <p:sldId id="270" r:id="rId22"/>
    <p:sldId id="273" r:id="rId23"/>
    <p:sldId id="274" r:id="rId24"/>
    <p:sldId id="275"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88" d="100"/>
          <a:sy n="88" d="100"/>
        </p:scale>
        <p:origin x="120" y="43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pPr/>
              <a:t>9/2/2016</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pPr/>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pPr/>
              <a:t>9/2/2016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pPr/>
              <a:t>9/2/2016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pPr/>
              <a:t>9/2/2016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pPr/>
              <a:t>9/2/2016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pPr/>
              <a:t>9/2/2016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pPr/>
              <a:t>9/2/2016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pPr/>
              <a:t>9/2/2016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pPr/>
              <a:t>9/2/2016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pPr/>
              <a:t>9/2/2016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pPr/>
              <a:t>9/2/2016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9/2/2016</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Language and Gender</a:t>
            </a:r>
            <a:endParaRPr lang="en-GB" dirty="0"/>
          </a:p>
        </p:txBody>
      </p:sp>
      <p:sp>
        <p:nvSpPr>
          <p:cNvPr id="3" name="Subtitle 2"/>
          <p:cNvSpPr>
            <a:spLocks noGrp="1"/>
          </p:cNvSpPr>
          <p:nvPr>
            <p:ph type="subTitle" idx="1"/>
          </p:nvPr>
        </p:nvSpPr>
        <p:spPr/>
        <p:txBody>
          <a:bodyPr/>
          <a:lstStyle/>
          <a:p>
            <a:r>
              <a:rPr lang="en-GB" dirty="0" smtClean="0"/>
              <a:t>Theory</a:t>
            </a:r>
            <a:endParaRPr lang="en-GB" dirty="0"/>
          </a:p>
        </p:txBody>
      </p:sp>
    </p:spTree>
    <p:extLst>
      <p:ext uri="{BB962C8B-B14F-4D97-AF65-F5344CB8AC3E}">
        <p14:creationId xmlns:p14="http://schemas.microsoft.com/office/powerpoint/2010/main" val="9900346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C0vert vs. Overt Prestige</a:t>
            </a:r>
            <a:endParaRPr lang="en-GB" dirty="0"/>
          </a:p>
        </p:txBody>
      </p:sp>
      <p:sp>
        <p:nvSpPr>
          <p:cNvPr id="3" name="Content Placeholder 2"/>
          <p:cNvSpPr>
            <a:spLocks noGrp="1"/>
          </p:cNvSpPr>
          <p:nvPr>
            <p:ph idx="1"/>
          </p:nvPr>
        </p:nvSpPr>
        <p:spPr/>
        <p:txBody>
          <a:bodyPr>
            <a:normAutofit fontScale="92500" lnSpcReduction="10000"/>
          </a:bodyPr>
          <a:lstStyle/>
          <a:p>
            <a:r>
              <a:rPr lang="en-GB" b="1" dirty="0" smtClean="0"/>
              <a:t>Covert prestige </a:t>
            </a:r>
            <a:r>
              <a:rPr lang="en-GB" dirty="0" smtClean="0"/>
              <a:t>is where people </a:t>
            </a:r>
            <a:r>
              <a:rPr lang="en-GB" b="1" dirty="0" smtClean="0"/>
              <a:t>maintain power </a:t>
            </a:r>
            <a:r>
              <a:rPr lang="en-GB" dirty="0" smtClean="0"/>
              <a:t>through using </a:t>
            </a:r>
            <a:r>
              <a:rPr lang="en-GB" b="1" dirty="0" smtClean="0"/>
              <a:t>non-standard </a:t>
            </a:r>
            <a:r>
              <a:rPr lang="en-GB" dirty="0" smtClean="0"/>
              <a:t>forms of language e.g. regional dialects. </a:t>
            </a:r>
            <a:r>
              <a:rPr lang="en-GB" b="1" dirty="0" smtClean="0"/>
              <a:t>Overt prestige </a:t>
            </a:r>
            <a:r>
              <a:rPr lang="en-GB" dirty="0" smtClean="0"/>
              <a:t>is where people use </a:t>
            </a:r>
            <a:r>
              <a:rPr lang="en-GB" b="1" dirty="0" smtClean="0"/>
              <a:t>standard </a:t>
            </a:r>
            <a:r>
              <a:rPr lang="en-GB" dirty="0" smtClean="0"/>
              <a:t>forms of language in an attempt to </a:t>
            </a:r>
            <a:r>
              <a:rPr lang="en-GB" b="1" dirty="0" smtClean="0"/>
              <a:t>gain power </a:t>
            </a:r>
            <a:r>
              <a:rPr lang="en-GB" dirty="0" smtClean="0"/>
              <a:t>e.g. speaking in RP</a:t>
            </a:r>
            <a:endParaRPr lang="en-GB" b="1" dirty="0" smtClean="0"/>
          </a:p>
          <a:p>
            <a:r>
              <a:rPr lang="en-GB" b="1" u="sng" dirty="0" smtClean="0"/>
              <a:t>Peter </a:t>
            </a:r>
            <a:r>
              <a:rPr lang="en-GB" b="1" u="sng" dirty="0" err="1" smtClean="0"/>
              <a:t>Trudgill</a:t>
            </a:r>
            <a:r>
              <a:rPr lang="en-GB" b="1" u="sng" dirty="0" smtClean="0"/>
              <a:t> (1974)</a:t>
            </a:r>
            <a:r>
              <a:rPr lang="en-GB" dirty="0" smtClean="0"/>
              <a:t> – found that men in Norwich used more non-standard forms than women regardless of class e.g. walking &gt; </a:t>
            </a:r>
            <a:r>
              <a:rPr lang="en-GB" dirty="0" err="1" smtClean="0"/>
              <a:t>walkin</a:t>
            </a:r>
            <a:r>
              <a:rPr lang="en-GB" dirty="0" smtClean="0"/>
              <a:t>’ </a:t>
            </a:r>
          </a:p>
          <a:p>
            <a:r>
              <a:rPr lang="en-GB" b="1" u="sng" dirty="0" smtClean="0"/>
              <a:t>Jenny Cheshire (1982)</a:t>
            </a:r>
            <a:r>
              <a:rPr lang="en-GB" dirty="0" smtClean="0"/>
              <a:t> – analysed talk of teenagers in Reading and found that in nearly all cases boys used </a:t>
            </a:r>
            <a:r>
              <a:rPr lang="en-GB" b="1" dirty="0" smtClean="0"/>
              <a:t>non-standard forms </a:t>
            </a:r>
            <a:r>
              <a:rPr lang="en-GB" dirty="0" smtClean="0"/>
              <a:t>more than girls did. Boys were found to be members of much </a:t>
            </a:r>
            <a:r>
              <a:rPr lang="en-GB" b="1" dirty="0" smtClean="0"/>
              <a:t>denser social networks </a:t>
            </a:r>
            <a:r>
              <a:rPr lang="en-GB" dirty="0" smtClean="0"/>
              <a:t>where their language </a:t>
            </a:r>
            <a:r>
              <a:rPr lang="en-GB" b="1" dirty="0" smtClean="0"/>
              <a:t>converged </a:t>
            </a:r>
            <a:r>
              <a:rPr lang="en-GB" dirty="0" smtClean="0"/>
              <a:t>towards the </a:t>
            </a:r>
            <a:r>
              <a:rPr lang="en-GB" b="1" dirty="0" smtClean="0"/>
              <a:t>vernacular </a:t>
            </a:r>
            <a:r>
              <a:rPr lang="en-GB" dirty="0" smtClean="0"/>
              <a:t>as a shared show of </a:t>
            </a:r>
            <a:r>
              <a:rPr lang="en-GB" b="1" dirty="0" smtClean="0"/>
              <a:t>linguistic </a:t>
            </a:r>
            <a:r>
              <a:rPr lang="en-GB" dirty="0" smtClean="0"/>
              <a:t>and </a:t>
            </a:r>
            <a:r>
              <a:rPr lang="en-GB" b="1" dirty="0" smtClean="0"/>
              <a:t>social solidarity.</a:t>
            </a:r>
            <a:endParaRPr lang="en-GB" b="1" u="sng" dirty="0" smtClean="0"/>
          </a:p>
          <a:p>
            <a:r>
              <a:rPr lang="en-GB" b="1" u="sng" dirty="0" smtClean="0"/>
              <a:t>Edina </a:t>
            </a:r>
            <a:r>
              <a:rPr lang="en-GB" b="1" u="sng" dirty="0" err="1" smtClean="0"/>
              <a:t>Eisikovits</a:t>
            </a:r>
            <a:r>
              <a:rPr lang="en-GB" b="1" u="sng" dirty="0" smtClean="0"/>
              <a:t> (1998)</a:t>
            </a:r>
            <a:r>
              <a:rPr lang="en-GB" dirty="0" smtClean="0"/>
              <a:t> – studied 2 groups of males and 2 groups of females from working-class backgrounds aged 14 and 16. Younger adolescents of both groups used </a:t>
            </a:r>
            <a:r>
              <a:rPr lang="en-GB" b="1" dirty="0" smtClean="0"/>
              <a:t>non-standard forms </a:t>
            </a:r>
            <a:r>
              <a:rPr lang="en-GB" dirty="0" smtClean="0"/>
              <a:t>widely as a form of </a:t>
            </a:r>
            <a:r>
              <a:rPr lang="en-GB" b="1" dirty="0" smtClean="0"/>
              <a:t>rebellion</a:t>
            </a:r>
            <a:r>
              <a:rPr lang="en-GB" dirty="0" smtClean="0"/>
              <a:t>. Covert prestige of rebellion appeared to underpin the older adolescent males’ choices, while the older females accepted the </a:t>
            </a:r>
            <a:r>
              <a:rPr lang="en-GB" b="1" dirty="0" smtClean="0"/>
              <a:t>prestige of conformity</a:t>
            </a:r>
            <a:r>
              <a:rPr lang="en-GB" dirty="0" smtClean="0"/>
              <a:t>.</a:t>
            </a:r>
            <a:endParaRPr lang="en-GB" b="1" u="sng" dirty="0" smtClean="0"/>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3">
                                            <p:txEl>
                                              <p:pRg st="0" end="0"/>
                                            </p:txEl>
                                          </p:spTgt>
                                        </p:tgtEl>
                                        <p:attrNameLst>
                                          <p:attrName>ppt_x</p:attrName>
                                        </p:attrNameLst>
                                      </p:cBhvr>
                                    </p:anim>
                                    <p:anim from="0" to="-1.0" calcmode="lin" valueType="num">
                                      <p:cBhvr>
                                        <p:cTn id="8" dur="200" decel="50000" autoRev="1" fill="hold">
                                          <p:stCondLst>
                                            <p:cond delay="600"/>
                                          </p:stCondLst>
                                        </p:cTn>
                                        <p:tgtEl>
                                          <p:spTgt spid="3">
                                            <p:txEl>
                                              <p:pRg st="0" end="0"/>
                                            </p:txEl>
                                          </p:spTgt>
                                        </p:tgtEl>
                                        <p:attrNameLst>
                                          <p:attrName>xshear</p:attrName>
                                        </p:attrNameLst>
                                      </p:cBhvr>
                                    </p:anim>
                                    <p:animScale>
                                      <p:cBhvr>
                                        <p:cTn id="9" dur="200" decel="100000" autoRev="1" fill="hold">
                                          <p:stCondLst>
                                            <p:cond delay="600"/>
                                          </p:stCondLst>
                                        </p:cTn>
                                        <p:tgtEl>
                                          <p:spTgt spid="3">
                                            <p:txEl>
                                              <p:pRg st="0" end="0"/>
                                            </p:txEl>
                                          </p:spTgt>
                                        </p:tgtEl>
                                      </p:cBhvr>
                                      <p:from x="100000" y="100000"/>
                                      <p:to x="80000" y="100000"/>
                                    </p:animScale>
                                    <p:anim by="(#ppt_h/3+#ppt_w*0.1)" calcmode="lin" valueType="num">
                                      <p:cBhvr additive="sum">
                                        <p:cTn id="10"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3">
                                            <p:txEl>
                                              <p:pRg st="1" end="1"/>
                                            </p:txEl>
                                          </p:spTgt>
                                        </p:tgtEl>
                                        <p:attrNameLst>
                                          <p:attrName>ppt_x</p:attrName>
                                        </p:attrNameLst>
                                      </p:cBhvr>
                                    </p:anim>
                                    <p:anim from="0" to="-1.0" calcmode="lin" valueType="num">
                                      <p:cBhvr>
                                        <p:cTn id="16" dur="200" decel="50000" autoRev="1" fill="hold">
                                          <p:stCondLst>
                                            <p:cond delay="600"/>
                                          </p:stCondLst>
                                        </p:cTn>
                                        <p:tgtEl>
                                          <p:spTgt spid="3">
                                            <p:txEl>
                                              <p:pRg st="1" end="1"/>
                                            </p:txEl>
                                          </p:spTgt>
                                        </p:tgtEl>
                                        <p:attrNameLst>
                                          <p:attrName>xshear</p:attrName>
                                        </p:attrNameLst>
                                      </p:cBhvr>
                                    </p:anim>
                                    <p:animScale>
                                      <p:cBhvr>
                                        <p:cTn id="17" dur="200" decel="100000" autoRev="1" fill="hold">
                                          <p:stCondLst>
                                            <p:cond delay="600"/>
                                          </p:stCondLst>
                                        </p:cTn>
                                        <p:tgtEl>
                                          <p:spTgt spid="3">
                                            <p:txEl>
                                              <p:pRg st="1" end="1"/>
                                            </p:txEl>
                                          </p:spTgt>
                                        </p:tgtEl>
                                      </p:cBhvr>
                                      <p:from x="100000" y="100000"/>
                                      <p:to x="80000" y="100000"/>
                                    </p:animScale>
                                    <p:anim by="(#ppt_h/3+#ppt_w*0.1)" calcmode="lin" valueType="num">
                                      <p:cBhvr additive="sum">
                                        <p:cTn id="18" dur="200" decel="100000" autoRev="1" fill="hold">
                                          <p:stCondLst>
                                            <p:cond delay="600"/>
                                          </p:stCondLst>
                                        </p:cTn>
                                        <p:tgtEl>
                                          <p:spTgt spid="3">
                                            <p:txEl>
                                              <p:pRg st="1" end="1"/>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3">
                                            <p:txEl>
                                              <p:pRg st="2" end="2"/>
                                            </p:txEl>
                                          </p:spTgt>
                                        </p:tgtEl>
                                        <p:attrNameLst>
                                          <p:attrName>ppt_x</p:attrName>
                                        </p:attrNameLst>
                                      </p:cBhvr>
                                    </p:anim>
                                    <p:anim from="0" to="-1.0" calcmode="lin" valueType="num">
                                      <p:cBhvr>
                                        <p:cTn id="24" dur="200" decel="50000" autoRev="1" fill="hold">
                                          <p:stCondLst>
                                            <p:cond delay="600"/>
                                          </p:stCondLst>
                                        </p:cTn>
                                        <p:tgtEl>
                                          <p:spTgt spid="3">
                                            <p:txEl>
                                              <p:pRg st="2" end="2"/>
                                            </p:txEl>
                                          </p:spTgt>
                                        </p:tgtEl>
                                        <p:attrNameLst>
                                          <p:attrName>xshear</p:attrName>
                                        </p:attrNameLst>
                                      </p:cBhvr>
                                    </p:anim>
                                    <p:animScale>
                                      <p:cBhvr>
                                        <p:cTn id="25" dur="200" decel="100000" autoRev="1" fill="hold">
                                          <p:stCondLst>
                                            <p:cond delay="600"/>
                                          </p:stCondLst>
                                        </p:cTn>
                                        <p:tgtEl>
                                          <p:spTgt spid="3">
                                            <p:txEl>
                                              <p:pRg st="2" end="2"/>
                                            </p:txEl>
                                          </p:spTgt>
                                        </p:tgtEl>
                                      </p:cBhvr>
                                      <p:from x="100000" y="100000"/>
                                      <p:to x="80000" y="100000"/>
                                    </p:animScale>
                                    <p:anim by="(#ppt_h/3+#ppt_w*0.1)" calcmode="lin" valueType="num">
                                      <p:cBhvr additive="sum">
                                        <p:cTn id="26" dur="200" decel="100000" autoRev="1" fill="hold">
                                          <p:stCondLst>
                                            <p:cond delay="600"/>
                                          </p:stCondLst>
                                        </p:cTn>
                                        <p:tgtEl>
                                          <p:spTgt spid="3">
                                            <p:txEl>
                                              <p:pRg st="2" end="2"/>
                                            </p:txEl>
                                          </p:spTgt>
                                        </p:tgtEl>
                                        <p:attrNameLst>
                                          <p:attrName>ppt_x</p:attrName>
                                        </p:attrNameLst>
                                      </p:cBhvr>
                                    </p:anim>
                                  </p:childTnLst>
                                </p:cTn>
                              </p:par>
                            </p:childTnLst>
                          </p:cTn>
                        </p:par>
                      </p:childTnLst>
                    </p:cTn>
                  </p:par>
                  <p:par>
                    <p:cTn id="27" fill="hold">
                      <p:stCondLst>
                        <p:cond delay="indefinite"/>
                      </p:stCondLst>
                      <p:childTnLst>
                        <p:par>
                          <p:cTn id="28" fill="hold">
                            <p:stCondLst>
                              <p:cond delay="0"/>
                            </p:stCondLst>
                            <p:childTnLst>
                              <p:par>
                                <p:cTn id="29" presetID="34"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from="(-#ppt_w/2)" to="(#ppt_x)" calcmode="lin" valueType="num">
                                      <p:cBhvr>
                                        <p:cTn id="31" dur="600" fill="hold">
                                          <p:stCondLst>
                                            <p:cond delay="0"/>
                                          </p:stCondLst>
                                        </p:cTn>
                                        <p:tgtEl>
                                          <p:spTgt spid="3">
                                            <p:txEl>
                                              <p:pRg st="3" end="3"/>
                                            </p:txEl>
                                          </p:spTgt>
                                        </p:tgtEl>
                                        <p:attrNameLst>
                                          <p:attrName>ppt_x</p:attrName>
                                        </p:attrNameLst>
                                      </p:cBhvr>
                                    </p:anim>
                                    <p:anim from="0" to="-1.0" calcmode="lin" valueType="num">
                                      <p:cBhvr>
                                        <p:cTn id="32" dur="200" decel="50000" autoRev="1" fill="hold">
                                          <p:stCondLst>
                                            <p:cond delay="600"/>
                                          </p:stCondLst>
                                        </p:cTn>
                                        <p:tgtEl>
                                          <p:spTgt spid="3">
                                            <p:txEl>
                                              <p:pRg st="3" end="3"/>
                                            </p:txEl>
                                          </p:spTgt>
                                        </p:tgtEl>
                                        <p:attrNameLst>
                                          <p:attrName>xshear</p:attrName>
                                        </p:attrNameLst>
                                      </p:cBhvr>
                                    </p:anim>
                                    <p:animScale>
                                      <p:cBhvr>
                                        <p:cTn id="33" dur="200" decel="100000" autoRev="1" fill="hold">
                                          <p:stCondLst>
                                            <p:cond delay="600"/>
                                          </p:stCondLst>
                                        </p:cTn>
                                        <p:tgtEl>
                                          <p:spTgt spid="3">
                                            <p:txEl>
                                              <p:pRg st="3" end="3"/>
                                            </p:txEl>
                                          </p:spTgt>
                                        </p:tgtEl>
                                      </p:cBhvr>
                                      <p:from x="100000" y="100000"/>
                                      <p:to x="80000" y="100000"/>
                                    </p:animScale>
                                    <p:anim by="(#ppt_h/3+#ppt_w*0.1)" calcmode="lin" valueType="num">
                                      <p:cBhvr additive="sum">
                                        <p:cTn id="34" dur="200" decel="100000" autoRev="1" fill="hold">
                                          <p:stCondLst>
                                            <p:cond delay="600"/>
                                          </p:stCondLst>
                                        </p:cTn>
                                        <p:tgtEl>
                                          <p:spTgt spid="3">
                                            <p:txEl>
                                              <p:pRg st="3" end="3"/>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Queer Linguistics:</a:t>
            </a:r>
            <a:endParaRPr lang="en-GB" dirty="0"/>
          </a:p>
        </p:txBody>
      </p:sp>
      <p:sp>
        <p:nvSpPr>
          <p:cNvPr id="3" name="Content Placeholder 2"/>
          <p:cNvSpPr>
            <a:spLocks noGrp="1"/>
          </p:cNvSpPr>
          <p:nvPr>
            <p:ph idx="1"/>
          </p:nvPr>
        </p:nvSpPr>
        <p:spPr/>
        <p:txBody>
          <a:bodyPr>
            <a:normAutofit fontScale="92500" lnSpcReduction="10000"/>
          </a:bodyPr>
          <a:lstStyle/>
          <a:p>
            <a:r>
              <a:rPr lang="en-GB" b="1" u="sng" dirty="0" smtClean="0"/>
              <a:t>J.L. Austin (1976) </a:t>
            </a:r>
            <a:r>
              <a:rPr lang="en-GB" dirty="0" smtClean="0"/>
              <a:t>– language </a:t>
            </a:r>
            <a:r>
              <a:rPr lang="en-GB" dirty="0"/>
              <a:t>is </a:t>
            </a:r>
            <a:r>
              <a:rPr lang="en-GB" b="1" dirty="0"/>
              <a:t>performative</a:t>
            </a:r>
            <a:r>
              <a:rPr lang="en-GB" dirty="0"/>
              <a:t>; a shared way of speaking can be used to create a </a:t>
            </a:r>
            <a:r>
              <a:rPr lang="en-GB" b="1" dirty="0"/>
              <a:t>single, cohesive identity</a:t>
            </a:r>
            <a:r>
              <a:rPr lang="en-GB" dirty="0"/>
              <a:t> that in turn organises political struggle. Sexuality is one form of social identity, </a:t>
            </a:r>
            <a:r>
              <a:rPr lang="en-GB" b="1" dirty="0"/>
              <a:t>discursively constructed </a:t>
            </a:r>
            <a:r>
              <a:rPr lang="en-GB" dirty="0"/>
              <a:t>and </a:t>
            </a:r>
            <a:r>
              <a:rPr lang="en-GB" b="1" dirty="0"/>
              <a:t>represented</a:t>
            </a:r>
            <a:r>
              <a:rPr lang="en-GB" dirty="0" smtClean="0"/>
              <a:t>. </a:t>
            </a:r>
            <a:r>
              <a:rPr lang="en-GB" dirty="0"/>
              <a:t>Gay men and lesbians may, through the use of language, form </a:t>
            </a:r>
            <a:r>
              <a:rPr lang="en-GB" b="1" dirty="0"/>
              <a:t>speech communities</a:t>
            </a:r>
            <a:r>
              <a:rPr lang="en-GB" dirty="0"/>
              <a:t>. A speech community is a community that </a:t>
            </a:r>
            <a:r>
              <a:rPr lang="en-GB" b="1" dirty="0"/>
              <a:t>shares linguistic traits </a:t>
            </a:r>
            <a:r>
              <a:rPr lang="en-GB" dirty="0"/>
              <a:t>and tends to have community boundaries that coincide with social units. Membership in speech communities is often assumed based on </a:t>
            </a:r>
            <a:r>
              <a:rPr lang="en-GB" b="1" dirty="0"/>
              <a:t>stereotypes </a:t>
            </a:r>
            <a:r>
              <a:rPr lang="en-GB" dirty="0"/>
              <a:t>about the community as defined by non-linguistic factors. Speakers may </a:t>
            </a:r>
            <a:r>
              <a:rPr lang="en-GB" b="1" dirty="0"/>
              <a:t>resist culturally dominant language </a:t>
            </a:r>
            <a:r>
              <a:rPr lang="en-GB" dirty="0"/>
              <a:t>and oppose cultural authority by maintaining their own varieties of speech. Language use can also mimic culturally dominant forms or stereotypes</a:t>
            </a:r>
            <a:r>
              <a:rPr lang="en-GB" dirty="0" smtClean="0"/>
              <a:t>.</a:t>
            </a:r>
          </a:p>
          <a:p>
            <a:r>
              <a:rPr lang="en-GB" dirty="0"/>
              <a:t>Changing speech styles, </a:t>
            </a:r>
            <a:r>
              <a:rPr lang="en-GB" dirty="0" smtClean="0"/>
              <a:t>or </a:t>
            </a:r>
            <a:r>
              <a:rPr lang="en-GB" b="1" dirty="0" smtClean="0"/>
              <a:t>codeswitching</a:t>
            </a:r>
            <a:r>
              <a:rPr lang="en-GB" dirty="0" smtClean="0"/>
              <a:t>, </a:t>
            </a:r>
            <a:r>
              <a:rPr lang="en-GB" dirty="0"/>
              <a:t>can indicate which </a:t>
            </a:r>
            <a:r>
              <a:rPr lang="en-GB" b="1" dirty="0"/>
              <a:t>identity</a:t>
            </a:r>
            <a:r>
              <a:rPr lang="en-GB" dirty="0"/>
              <a:t> individuals want to put forward as primary at a given time. Choices of language use among gay men depend on the </a:t>
            </a:r>
            <a:r>
              <a:rPr lang="en-GB" b="1" dirty="0"/>
              <a:t>audience</a:t>
            </a:r>
            <a:r>
              <a:rPr lang="en-GB" dirty="0"/>
              <a:t> and </a:t>
            </a:r>
            <a:r>
              <a:rPr lang="en-GB" b="1" dirty="0"/>
              <a:t>context</a:t>
            </a:r>
            <a:r>
              <a:rPr lang="en-GB" dirty="0"/>
              <a:t>, and shift depending on situational needs such as the need to demonstrate or conceal gay identity in a particular environment.</a:t>
            </a:r>
          </a:p>
          <a:p>
            <a:endParaRPr lang="en-GB" dirty="0"/>
          </a:p>
          <a:p>
            <a:endParaRPr lang="en-GB" dirty="0"/>
          </a:p>
          <a:p>
            <a:endParaRPr lang="en-GB" dirty="0"/>
          </a:p>
        </p:txBody>
      </p:sp>
    </p:spTree>
    <p:extLst>
      <p:ext uri="{BB962C8B-B14F-4D97-AF65-F5344CB8AC3E}">
        <p14:creationId xmlns:p14="http://schemas.microsoft.com/office/powerpoint/2010/main" val="3582361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Queer Linguistics: Polari</a:t>
            </a:r>
            <a:endParaRPr lang="en-GB" dirty="0"/>
          </a:p>
        </p:txBody>
      </p:sp>
      <p:sp>
        <p:nvSpPr>
          <p:cNvPr id="3" name="Content Placeholder 2"/>
          <p:cNvSpPr>
            <a:spLocks noGrp="1"/>
          </p:cNvSpPr>
          <p:nvPr>
            <p:ph idx="1"/>
          </p:nvPr>
        </p:nvSpPr>
        <p:spPr/>
        <p:txBody>
          <a:bodyPr/>
          <a:lstStyle/>
          <a:p>
            <a:r>
              <a:rPr lang="en-GB" sz="1800" b="1" dirty="0"/>
              <a:t>Exploratory switching </a:t>
            </a:r>
            <a:r>
              <a:rPr lang="en-GB" sz="1800" dirty="0"/>
              <a:t>can be used to determine whether an interlocutor </a:t>
            </a:r>
            <a:r>
              <a:rPr lang="en-GB" sz="1800" b="1" dirty="0"/>
              <a:t>shares the speaker's identity</a:t>
            </a:r>
            <a:r>
              <a:rPr lang="en-GB" sz="1800" dirty="0"/>
              <a:t>. For example, a gay man might use certain key words and mannerisms generally known by the community as a </a:t>
            </a:r>
            <a:r>
              <a:rPr lang="en-GB" sz="1800" b="1" dirty="0"/>
              <a:t>test</a:t>
            </a:r>
            <a:r>
              <a:rPr lang="en-GB" sz="1800" dirty="0"/>
              <a:t> to see whether they are recognized by the interlocutor. This allows the gay man to establish </a:t>
            </a:r>
            <a:r>
              <a:rPr lang="en-GB" sz="1800" b="1" dirty="0"/>
              <a:t>solidarity</a:t>
            </a:r>
            <a:r>
              <a:rPr lang="en-GB" sz="1800" dirty="0"/>
              <a:t> with a community member previously unknown to him without having to disclose his orientation to a heterosexual and potentially hostile person. However, inconsistency of language use between different sub-groups of the gay community, along with the existence of non-members who may be familiar with a gay mode of speech, can make such exploratory switching unreliable.</a:t>
            </a:r>
          </a:p>
          <a:p>
            <a:r>
              <a:rPr lang="en-GB" sz="1800" dirty="0"/>
              <a:t>A </a:t>
            </a:r>
            <a:r>
              <a:rPr lang="en-GB" sz="1800" b="1" dirty="0"/>
              <a:t>secret language </a:t>
            </a:r>
            <a:r>
              <a:rPr lang="en-GB" sz="1800" dirty="0"/>
              <a:t>used by </a:t>
            </a:r>
            <a:r>
              <a:rPr lang="en-GB" sz="1800" b="1" dirty="0"/>
              <a:t>homosexual men </a:t>
            </a:r>
            <a:r>
              <a:rPr lang="en-GB" sz="1800" dirty="0"/>
              <a:t>(particularly in the 1960s) with certain </a:t>
            </a:r>
            <a:r>
              <a:rPr lang="en-GB" sz="1800" b="1" dirty="0"/>
              <a:t>terminology used </a:t>
            </a:r>
            <a:r>
              <a:rPr lang="en-GB" sz="1800" dirty="0"/>
              <a:t>to refer to things/people:</a:t>
            </a:r>
            <a:endParaRPr lang="en-GB" sz="1800" b="1" dirty="0"/>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448052617"/>
              </p:ext>
            </p:extLst>
          </p:nvPr>
        </p:nvGraphicFramePr>
        <p:xfrm>
          <a:off x="4692824" y="4608897"/>
          <a:ext cx="3504692" cy="1920240"/>
        </p:xfrm>
        <a:graphic>
          <a:graphicData uri="http://schemas.openxmlformats.org/drawingml/2006/table">
            <a:tbl>
              <a:tblPr firstRow="1" bandRow="1">
                <a:tableStyleId>{5C22544A-7EE6-4342-B048-85BDC9FD1C3A}</a:tableStyleId>
              </a:tblPr>
              <a:tblGrid>
                <a:gridCol w="1186608"/>
                <a:gridCol w="2318084"/>
              </a:tblGrid>
              <a:tr h="227692">
                <a:tc>
                  <a:txBody>
                    <a:bodyPr/>
                    <a:lstStyle/>
                    <a:p>
                      <a:r>
                        <a:rPr lang="en-GB" sz="1200" dirty="0" smtClean="0"/>
                        <a:t>Polari Term</a:t>
                      </a:r>
                      <a:endParaRPr lang="en-GB" sz="1200" dirty="0"/>
                    </a:p>
                  </a:txBody>
                  <a:tcPr/>
                </a:tc>
                <a:tc>
                  <a:txBody>
                    <a:bodyPr/>
                    <a:lstStyle/>
                    <a:p>
                      <a:r>
                        <a:rPr lang="en-GB" sz="1200" dirty="0" smtClean="0"/>
                        <a:t>Meaning</a:t>
                      </a:r>
                      <a:endParaRPr lang="en-GB" sz="1200" dirty="0"/>
                    </a:p>
                  </a:txBody>
                  <a:tcPr/>
                </a:tc>
              </a:tr>
              <a:tr h="274214">
                <a:tc>
                  <a:txBody>
                    <a:bodyPr/>
                    <a:lstStyle/>
                    <a:p>
                      <a:r>
                        <a:rPr lang="en-GB" sz="1200" dirty="0" smtClean="0"/>
                        <a:t>Betty bracelet</a:t>
                      </a:r>
                      <a:endParaRPr lang="en-GB" sz="1200" dirty="0"/>
                    </a:p>
                  </a:txBody>
                  <a:tcPr/>
                </a:tc>
                <a:tc>
                  <a:txBody>
                    <a:bodyPr/>
                    <a:lstStyle/>
                    <a:p>
                      <a:r>
                        <a:rPr lang="en-GB" sz="1200" dirty="0" smtClean="0"/>
                        <a:t>Policewoman</a:t>
                      </a:r>
                    </a:p>
                  </a:txBody>
                  <a:tcPr/>
                </a:tc>
              </a:tr>
              <a:tr h="272610">
                <a:tc>
                  <a:txBody>
                    <a:bodyPr/>
                    <a:lstStyle/>
                    <a:p>
                      <a:r>
                        <a:rPr lang="en-GB" sz="1200" dirty="0" smtClean="0"/>
                        <a:t>Camp</a:t>
                      </a:r>
                      <a:endParaRPr lang="en-GB" sz="1200" dirty="0"/>
                    </a:p>
                  </a:txBody>
                  <a:tcPr/>
                </a:tc>
                <a:tc>
                  <a:txBody>
                    <a:bodyPr/>
                    <a:lstStyle/>
                    <a:p>
                      <a:r>
                        <a:rPr lang="en-GB" sz="1200" dirty="0" smtClean="0"/>
                        <a:t>Effeminate </a:t>
                      </a:r>
                    </a:p>
                  </a:txBody>
                  <a:tcPr/>
                </a:tc>
              </a:tr>
              <a:tr h="262985">
                <a:tc>
                  <a:txBody>
                    <a:bodyPr/>
                    <a:lstStyle/>
                    <a:p>
                      <a:r>
                        <a:rPr lang="en-GB" sz="1200" dirty="0" smtClean="0"/>
                        <a:t>Cottage</a:t>
                      </a:r>
                      <a:endParaRPr lang="en-GB" sz="1200" dirty="0"/>
                    </a:p>
                  </a:txBody>
                  <a:tcPr/>
                </a:tc>
                <a:tc>
                  <a:txBody>
                    <a:bodyPr/>
                    <a:lstStyle/>
                    <a:p>
                      <a:r>
                        <a:rPr lang="en-GB" sz="1200" dirty="0" smtClean="0"/>
                        <a:t>Public Toilet</a:t>
                      </a:r>
                      <a:endParaRPr lang="en-GB" sz="1200" dirty="0"/>
                    </a:p>
                  </a:txBody>
                  <a:tcPr/>
                </a:tc>
              </a:tr>
              <a:tr h="253359">
                <a:tc>
                  <a:txBody>
                    <a:bodyPr/>
                    <a:lstStyle/>
                    <a:p>
                      <a:r>
                        <a:rPr lang="en-GB" sz="1200" dirty="0" smtClean="0"/>
                        <a:t>Mince</a:t>
                      </a:r>
                      <a:endParaRPr lang="en-GB" sz="1200" dirty="0"/>
                    </a:p>
                  </a:txBody>
                  <a:tcPr/>
                </a:tc>
                <a:tc>
                  <a:txBody>
                    <a:bodyPr/>
                    <a:lstStyle/>
                    <a:p>
                      <a:r>
                        <a:rPr lang="en-GB" sz="1200" dirty="0" smtClean="0"/>
                        <a:t>A camp walk</a:t>
                      </a:r>
                      <a:endParaRPr lang="en-GB" sz="1200" dirty="0"/>
                    </a:p>
                  </a:txBody>
                  <a:tcPr/>
                </a:tc>
              </a:tr>
              <a:tr h="259776">
                <a:tc>
                  <a:txBody>
                    <a:bodyPr/>
                    <a:lstStyle/>
                    <a:p>
                      <a:r>
                        <a:rPr lang="en-GB" sz="1200" dirty="0" smtClean="0"/>
                        <a:t>Naff</a:t>
                      </a:r>
                      <a:endParaRPr lang="en-GB" sz="1200" dirty="0"/>
                    </a:p>
                  </a:txBody>
                  <a:tcPr/>
                </a:tc>
                <a:tc>
                  <a:txBody>
                    <a:bodyPr/>
                    <a:lstStyle/>
                    <a:p>
                      <a:r>
                        <a:rPr lang="en-GB" sz="1200" dirty="0" smtClean="0"/>
                        <a:t>Awful (Not Available</a:t>
                      </a:r>
                      <a:r>
                        <a:rPr lang="en-GB" sz="1200" baseline="0" dirty="0" smtClean="0"/>
                        <a:t> For Fucking)</a:t>
                      </a:r>
                      <a:endParaRPr lang="en-GB" sz="1200" dirty="0"/>
                    </a:p>
                  </a:txBody>
                  <a:tcPr/>
                </a:tc>
              </a:tr>
              <a:tr h="266193">
                <a:tc>
                  <a:txBody>
                    <a:bodyPr/>
                    <a:lstStyle/>
                    <a:p>
                      <a:r>
                        <a:rPr lang="en-GB" sz="1200" dirty="0" smtClean="0"/>
                        <a:t>Slap</a:t>
                      </a:r>
                      <a:endParaRPr lang="en-GB" sz="1200" dirty="0"/>
                    </a:p>
                  </a:txBody>
                  <a:tcPr/>
                </a:tc>
                <a:tc>
                  <a:txBody>
                    <a:bodyPr/>
                    <a:lstStyle/>
                    <a:p>
                      <a:r>
                        <a:rPr lang="en-GB" sz="1200" dirty="0" smtClean="0"/>
                        <a:t>Make-Up</a:t>
                      </a:r>
                      <a:endParaRPr lang="en-GB" sz="1200" dirty="0"/>
                    </a:p>
                  </a:txBody>
                  <a:tcPr/>
                </a:tc>
              </a:tr>
            </a:tbl>
          </a:graphicData>
        </a:graphic>
      </p:graphicFrame>
    </p:spTree>
    <p:extLst>
      <p:ext uri="{BB962C8B-B14F-4D97-AF65-F5344CB8AC3E}">
        <p14:creationId xmlns:p14="http://schemas.microsoft.com/office/powerpoint/2010/main" val="2818873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nodeType="clickEffect">
                                  <p:stCondLst>
                                    <p:cond delay="0"/>
                                  </p:stCondLst>
                                  <p:childTnLst>
                                    <p:set>
                                      <p:cBhvr>
                                        <p:cTn id="42" dur="1" fill="hold">
                                          <p:stCondLst>
                                            <p:cond delay="0"/>
                                          </p:stCondLst>
                                        </p:cTn>
                                        <p:tgtEl>
                                          <p:spTgt spid="4"/>
                                        </p:tgtEl>
                                        <p:attrNameLst>
                                          <p:attrName>style.visibility</p:attrName>
                                        </p:attrNameLst>
                                      </p:cBhvr>
                                      <p:to>
                                        <p:strVal val="visible"/>
                                      </p:to>
                                    </p:set>
                                    <p:anim calcmode="lin" valueType="num">
                                      <p:cBhvr>
                                        <p:cTn id="43" dur="500" fill="hold"/>
                                        <p:tgtEl>
                                          <p:spTgt spid="4"/>
                                        </p:tgtEl>
                                        <p:attrNameLst>
                                          <p:attrName>ppt_w</p:attrName>
                                        </p:attrNameLst>
                                      </p:cBhvr>
                                      <p:tavLst>
                                        <p:tav tm="0">
                                          <p:val>
                                            <p:fltVal val="0"/>
                                          </p:val>
                                        </p:tav>
                                        <p:tav tm="100000">
                                          <p:val>
                                            <p:strVal val="#ppt_w"/>
                                          </p:val>
                                        </p:tav>
                                      </p:tavLst>
                                    </p:anim>
                                    <p:anim calcmode="lin" valueType="num">
                                      <p:cBhvr>
                                        <p:cTn id="44" dur="500" fill="hold"/>
                                        <p:tgtEl>
                                          <p:spTgt spid="4"/>
                                        </p:tgtEl>
                                        <p:attrNameLst>
                                          <p:attrName>ppt_h</p:attrName>
                                        </p:attrNameLst>
                                      </p:cBhvr>
                                      <p:tavLst>
                                        <p:tav tm="0">
                                          <p:val>
                                            <p:fltVal val="0"/>
                                          </p:val>
                                        </p:tav>
                                        <p:tav tm="100000">
                                          <p:val>
                                            <p:strVal val="#ppt_h"/>
                                          </p:val>
                                        </p:tav>
                                      </p:tavLst>
                                    </p:anim>
                                    <p:animEffect transition="in" filter="fade">
                                      <p:cBhvr>
                                        <p:cTn id="4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Queer Linguistics: Gay Male Talk</a:t>
            </a:r>
            <a:endParaRPr lang="en-GB" dirty="0"/>
          </a:p>
        </p:txBody>
      </p:sp>
      <p:sp>
        <p:nvSpPr>
          <p:cNvPr id="3" name="Content Placeholder 2"/>
          <p:cNvSpPr>
            <a:spLocks noGrp="1"/>
          </p:cNvSpPr>
          <p:nvPr>
            <p:ph idx="1"/>
          </p:nvPr>
        </p:nvSpPr>
        <p:spPr/>
        <p:txBody>
          <a:bodyPr>
            <a:normAutofit fontScale="92500" lnSpcReduction="10000"/>
          </a:bodyPr>
          <a:lstStyle/>
          <a:p>
            <a:r>
              <a:rPr lang="en-GB" b="1" u="sng" dirty="0" smtClean="0"/>
              <a:t>Robin </a:t>
            </a:r>
            <a:r>
              <a:rPr lang="en-GB" b="1" u="sng" dirty="0" err="1" smtClean="0"/>
              <a:t>Lakoff</a:t>
            </a:r>
            <a:r>
              <a:rPr lang="en-GB" b="1" u="sng" dirty="0" smtClean="0"/>
              <a:t> (1975):</a:t>
            </a:r>
            <a:r>
              <a:rPr lang="en-GB" dirty="0"/>
              <a:t> </a:t>
            </a:r>
            <a:r>
              <a:rPr lang="en-GB" dirty="0" smtClean="0"/>
              <a:t>stereotypical </a:t>
            </a:r>
            <a:r>
              <a:rPr lang="en-GB" dirty="0"/>
              <a:t>gay male speech takes on the characteristics of </a:t>
            </a:r>
            <a:r>
              <a:rPr lang="en-GB" b="1" dirty="0"/>
              <a:t>women’s speech </a:t>
            </a:r>
            <a:r>
              <a:rPr lang="en-GB" dirty="0"/>
              <a:t>as she describes them. These </a:t>
            </a:r>
            <a:r>
              <a:rPr lang="en-GB" dirty="0" smtClean="0"/>
              <a:t>include an </a:t>
            </a:r>
            <a:r>
              <a:rPr lang="en-GB" dirty="0"/>
              <a:t>increased use </a:t>
            </a:r>
            <a:r>
              <a:rPr lang="en-GB" dirty="0" smtClean="0"/>
              <a:t>of </a:t>
            </a:r>
            <a:r>
              <a:rPr lang="en-GB" b="1" dirty="0" smtClean="0"/>
              <a:t>superlatives</a:t>
            </a:r>
            <a:r>
              <a:rPr lang="en-GB" dirty="0"/>
              <a:t> (e.g. </a:t>
            </a:r>
            <a:r>
              <a:rPr lang="en-GB" i="1" dirty="0"/>
              <a:t>divine</a:t>
            </a:r>
            <a:r>
              <a:rPr lang="en-GB" dirty="0"/>
              <a:t>), </a:t>
            </a:r>
            <a:r>
              <a:rPr lang="en-GB" b="1" dirty="0" smtClean="0"/>
              <a:t>inflected intonation </a:t>
            </a:r>
            <a:r>
              <a:rPr lang="en-GB" dirty="0" smtClean="0"/>
              <a:t>and </a:t>
            </a:r>
            <a:r>
              <a:rPr lang="en-GB" b="1" dirty="0" smtClean="0"/>
              <a:t>lisping</a:t>
            </a:r>
            <a:r>
              <a:rPr lang="en-GB" dirty="0" smtClean="0"/>
              <a:t>. </a:t>
            </a:r>
            <a:r>
              <a:rPr lang="en-GB" dirty="0"/>
              <a:t>Later linguists have </a:t>
            </a:r>
            <a:r>
              <a:rPr lang="en-GB" dirty="0" err="1"/>
              <a:t>reevaluated</a:t>
            </a:r>
            <a:r>
              <a:rPr lang="en-GB" dirty="0"/>
              <a:t> </a:t>
            </a:r>
            <a:r>
              <a:rPr lang="en-GB" dirty="0" err="1"/>
              <a:t>Lakoff's</a:t>
            </a:r>
            <a:r>
              <a:rPr lang="en-GB" dirty="0"/>
              <a:t> claims and concluded that these characterisations are </a:t>
            </a:r>
            <a:r>
              <a:rPr lang="en-GB" b="1" dirty="0"/>
              <a:t>not consistent for women</a:t>
            </a:r>
            <a:r>
              <a:rPr lang="en-GB" dirty="0"/>
              <a:t>, but rather reflect common beliefs about how women speak. These beliefs may have social meaning and importance, but do not fully capture actual gendered language use.</a:t>
            </a:r>
          </a:p>
          <a:p>
            <a:r>
              <a:rPr lang="en-GB" b="1" u="sng" dirty="0" smtClean="0"/>
              <a:t>David Crystal (1975):</a:t>
            </a:r>
            <a:r>
              <a:rPr lang="en-GB" dirty="0" smtClean="0"/>
              <a:t> describes </a:t>
            </a:r>
            <a:r>
              <a:rPr lang="en-GB" dirty="0"/>
              <a:t>gay male speech as </a:t>
            </a:r>
            <a:r>
              <a:rPr lang="en-GB" b="1" dirty="0" smtClean="0"/>
              <a:t>effeminate</a:t>
            </a:r>
            <a:r>
              <a:rPr lang="en-GB" dirty="0" smtClean="0"/>
              <a:t>. </a:t>
            </a:r>
            <a:r>
              <a:rPr lang="en-GB" dirty="0"/>
              <a:t>He states </a:t>
            </a:r>
            <a:r>
              <a:rPr lang="en-GB" b="1" dirty="0" smtClean="0"/>
              <a:t>a </a:t>
            </a:r>
            <a:r>
              <a:rPr lang="en-GB" b="1" dirty="0"/>
              <a:t>'simpering' voice</a:t>
            </a:r>
            <a:r>
              <a:rPr lang="en-GB" dirty="0"/>
              <a:t>, for instance, largely reduces to the use of a </a:t>
            </a:r>
            <a:r>
              <a:rPr lang="en-GB" b="1" dirty="0" smtClean="0"/>
              <a:t>wider pitch range </a:t>
            </a:r>
            <a:r>
              <a:rPr lang="en-GB" dirty="0"/>
              <a:t>than normal (for men), a more frequent use of </a:t>
            </a:r>
            <a:r>
              <a:rPr lang="en-GB" b="1" dirty="0" smtClean="0"/>
              <a:t>complex tones</a:t>
            </a:r>
            <a:r>
              <a:rPr lang="en-GB" dirty="0"/>
              <a:t> (e.g. the fall-rise and the rise-fall), the use of </a:t>
            </a:r>
            <a:r>
              <a:rPr lang="en-GB" b="1" dirty="0"/>
              <a:t>breathiness and huskiness</a:t>
            </a:r>
            <a:r>
              <a:rPr lang="en-GB" dirty="0"/>
              <a:t> in the voice, and switching to a </a:t>
            </a:r>
            <a:r>
              <a:rPr lang="en-GB" b="1" dirty="0" smtClean="0"/>
              <a:t>higher falsetto register </a:t>
            </a:r>
            <a:r>
              <a:rPr lang="en-GB" dirty="0"/>
              <a:t>from time to </a:t>
            </a:r>
            <a:r>
              <a:rPr lang="en-GB" dirty="0" smtClean="0"/>
              <a:t>time. These </a:t>
            </a:r>
            <a:r>
              <a:rPr lang="en-GB" dirty="0"/>
              <a:t>characteristics are not often portrayed as positive or indicative of a neutral identification of gay men with women, rather mimicking women's speech and using female pronouns has often been judged as derogatory and as trivializing women.</a:t>
            </a:r>
          </a:p>
          <a:p>
            <a:endParaRPr lang="en-GB" dirty="0"/>
          </a:p>
        </p:txBody>
      </p:sp>
    </p:spTree>
    <p:extLst>
      <p:ext uri="{BB962C8B-B14F-4D97-AF65-F5344CB8AC3E}">
        <p14:creationId xmlns:p14="http://schemas.microsoft.com/office/powerpoint/2010/main" val="2035147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Critics of Queer Linguistics:</a:t>
            </a:r>
            <a:endParaRPr lang="en-GB" dirty="0"/>
          </a:p>
        </p:txBody>
      </p:sp>
      <p:sp>
        <p:nvSpPr>
          <p:cNvPr id="3" name="Content Placeholder 2"/>
          <p:cNvSpPr>
            <a:spLocks noGrp="1"/>
          </p:cNvSpPr>
          <p:nvPr>
            <p:ph idx="1"/>
          </p:nvPr>
        </p:nvSpPr>
        <p:spPr/>
        <p:txBody>
          <a:bodyPr/>
          <a:lstStyle/>
          <a:p>
            <a:r>
              <a:rPr lang="en-GB" b="1" u="sng" dirty="0" smtClean="0"/>
              <a:t>Don </a:t>
            </a:r>
            <a:r>
              <a:rPr lang="en-GB" b="1" u="sng" dirty="0" err="1" smtClean="0"/>
              <a:t>Kulick</a:t>
            </a:r>
            <a:r>
              <a:rPr lang="en-GB" b="1" u="sng" dirty="0" smtClean="0"/>
              <a:t>:</a:t>
            </a:r>
            <a:r>
              <a:rPr lang="en-GB" dirty="0" smtClean="0"/>
              <a:t> the </a:t>
            </a:r>
            <a:r>
              <a:rPr lang="en-GB" dirty="0"/>
              <a:t>search for a link between sexual identity categories and language is </a:t>
            </a:r>
            <a:r>
              <a:rPr lang="en-GB" b="1" dirty="0"/>
              <a:t>misplaced</a:t>
            </a:r>
            <a:r>
              <a:rPr lang="en-GB" dirty="0"/>
              <a:t>, since studies have failed to show that the language gay men and lesbians use is </a:t>
            </a:r>
            <a:r>
              <a:rPr lang="en-GB" b="1" dirty="0"/>
              <a:t>unique</a:t>
            </a:r>
            <a:r>
              <a:rPr lang="en-GB" dirty="0"/>
              <a:t>. </a:t>
            </a:r>
            <a:r>
              <a:rPr lang="en-GB" dirty="0" err="1"/>
              <a:t>Kulick</a:t>
            </a:r>
            <a:r>
              <a:rPr lang="en-GB" dirty="0"/>
              <a:t> argues that though some researchers may be politically motivated to imagine a </a:t>
            </a:r>
            <a:r>
              <a:rPr lang="en-GB" b="1" dirty="0"/>
              <a:t>gay community </a:t>
            </a:r>
            <a:r>
              <a:rPr lang="en-GB" dirty="0"/>
              <a:t>that is a </a:t>
            </a:r>
            <a:r>
              <a:rPr lang="en-GB" b="1" dirty="0"/>
              <a:t>unified whole </a:t>
            </a:r>
            <a:r>
              <a:rPr lang="en-GB" dirty="0"/>
              <a:t>and identifiable through linguistic means, </a:t>
            </a:r>
            <a:r>
              <a:rPr lang="en-GB" dirty="0" smtClean="0"/>
              <a:t>this </a:t>
            </a:r>
            <a:r>
              <a:rPr lang="en-GB" b="1" dirty="0" smtClean="0"/>
              <a:t>speech community </a:t>
            </a:r>
            <a:r>
              <a:rPr lang="en-GB" dirty="0" smtClean="0"/>
              <a:t>does not </a:t>
            </a:r>
            <a:r>
              <a:rPr lang="en-GB" dirty="0"/>
              <a:t>necessarily exist as such. </a:t>
            </a:r>
            <a:r>
              <a:rPr lang="en-GB" dirty="0" err="1"/>
              <a:t>Kulick</a:t>
            </a:r>
            <a:r>
              <a:rPr lang="en-GB" dirty="0"/>
              <a:t> points out that the gay community is not </a:t>
            </a:r>
            <a:r>
              <a:rPr lang="en-GB" b="1" dirty="0"/>
              <a:t>homogeneous</a:t>
            </a:r>
            <a:r>
              <a:rPr lang="en-GB" dirty="0"/>
              <a:t>, nor is its language use. Features of “gay speech” are not used consistently by gay individuals, nor are they </a:t>
            </a:r>
            <a:r>
              <a:rPr lang="en-GB" b="1" dirty="0"/>
              <a:t>consistently absent </a:t>
            </a:r>
            <a:r>
              <a:rPr lang="en-GB" dirty="0"/>
              <a:t>from the speech of all heterosexual individuals. Further, </a:t>
            </a:r>
            <a:r>
              <a:rPr lang="en-GB" dirty="0" err="1"/>
              <a:t>Kulick</a:t>
            </a:r>
            <a:r>
              <a:rPr lang="en-GB" dirty="0"/>
              <a:t> takes issue with frequently circular definitions of queer speech. He argues that speech patterns cannot be </a:t>
            </a:r>
            <a:r>
              <a:rPr lang="en-GB" dirty="0" smtClean="0"/>
              <a:t>labelled </a:t>
            </a:r>
            <a:r>
              <a:rPr lang="en-GB" dirty="0"/>
              <a:t>gay and lesbian language simply because they are used by gay and lesbian people.</a:t>
            </a:r>
          </a:p>
          <a:p>
            <a:endParaRPr lang="en-GB" dirty="0"/>
          </a:p>
        </p:txBody>
      </p:sp>
    </p:spTree>
    <p:extLst>
      <p:ext uri="{BB962C8B-B14F-4D97-AF65-F5344CB8AC3E}">
        <p14:creationId xmlns:p14="http://schemas.microsoft.com/office/powerpoint/2010/main" val="11442306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Gender representation</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686024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Unmarked vs. Marked Forms</a:t>
            </a:r>
            <a:endParaRPr lang="en-GB" dirty="0"/>
          </a:p>
        </p:txBody>
      </p:sp>
      <p:sp>
        <p:nvSpPr>
          <p:cNvPr id="3" name="Content Placeholder 2"/>
          <p:cNvSpPr>
            <a:spLocks noGrp="1"/>
          </p:cNvSpPr>
          <p:nvPr>
            <p:ph idx="1"/>
          </p:nvPr>
        </p:nvSpPr>
        <p:spPr/>
        <p:txBody>
          <a:bodyPr/>
          <a:lstStyle/>
          <a:p>
            <a:r>
              <a:rPr lang="en-GB" dirty="0"/>
              <a:t>The </a:t>
            </a:r>
            <a:r>
              <a:rPr lang="en-GB" b="1" dirty="0"/>
              <a:t>unmarked form </a:t>
            </a:r>
            <a:r>
              <a:rPr lang="en-GB" dirty="0"/>
              <a:t>is considered the </a:t>
            </a:r>
            <a:r>
              <a:rPr lang="en-GB" b="1" dirty="0"/>
              <a:t>norm </a:t>
            </a:r>
            <a:r>
              <a:rPr lang="en-GB" dirty="0"/>
              <a:t>and is nearly always the male term e.g. actor. </a:t>
            </a:r>
            <a:endParaRPr lang="en-GB" dirty="0" smtClean="0"/>
          </a:p>
          <a:p>
            <a:r>
              <a:rPr lang="en-GB" dirty="0" smtClean="0"/>
              <a:t>The </a:t>
            </a:r>
            <a:r>
              <a:rPr lang="en-GB" b="1" dirty="0"/>
              <a:t>marked form </a:t>
            </a:r>
            <a:r>
              <a:rPr lang="en-GB" dirty="0"/>
              <a:t>is different to the norm and is nearly always the female term e.g. </a:t>
            </a:r>
            <a:r>
              <a:rPr lang="en-GB" dirty="0" smtClean="0"/>
              <a:t>actress</a:t>
            </a:r>
            <a:endParaRPr lang="en-GB" dirty="0"/>
          </a:p>
        </p:txBody>
      </p:sp>
    </p:spTree>
    <p:extLst>
      <p:ext uri="{BB962C8B-B14F-4D97-AF65-F5344CB8AC3E}">
        <p14:creationId xmlns:p14="http://schemas.microsoft.com/office/powerpoint/2010/main" val="1699948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Masculine Generic</a:t>
            </a:r>
            <a:endParaRPr lang="en-GB" dirty="0"/>
          </a:p>
        </p:txBody>
      </p:sp>
      <p:sp>
        <p:nvSpPr>
          <p:cNvPr id="3" name="Content Placeholder 2"/>
          <p:cNvSpPr>
            <a:spLocks noGrp="1"/>
          </p:cNvSpPr>
          <p:nvPr>
            <p:ph idx="1"/>
          </p:nvPr>
        </p:nvSpPr>
        <p:spPr/>
        <p:txBody>
          <a:bodyPr/>
          <a:lstStyle/>
          <a:p>
            <a:r>
              <a:rPr lang="en-GB" dirty="0" smtClean="0"/>
              <a:t>The use of the </a:t>
            </a:r>
            <a:r>
              <a:rPr lang="en-GB" b="1" dirty="0" smtClean="0"/>
              <a:t>generic masculine pronoun </a:t>
            </a:r>
            <a:r>
              <a:rPr lang="en-GB" dirty="0" smtClean="0"/>
              <a:t>has been used to refer to </a:t>
            </a:r>
            <a:r>
              <a:rPr lang="en-GB" b="1" dirty="0" smtClean="0"/>
              <a:t>all genders </a:t>
            </a:r>
            <a:r>
              <a:rPr lang="en-GB" dirty="0" smtClean="0"/>
              <a:t>for centuries. This is especially the case in </a:t>
            </a:r>
            <a:r>
              <a:rPr lang="en-GB" b="1" dirty="0" smtClean="0"/>
              <a:t>law </a:t>
            </a:r>
            <a:r>
              <a:rPr lang="en-GB" dirty="0" smtClean="0"/>
              <a:t>where </a:t>
            </a:r>
            <a:r>
              <a:rPr lang="en-GB" i="1" dirty="0" smtClean="0"/>
              <a:t>he/his/him/man </a:t>
            </a:r>
            <a:r>
              <a:rPr lang="en-GB" dirty="0" smtClean="0"/>
              <a:t>refer to </a:t>
            </a:r>
            <a:r>
              <a:rPr lang="en-GB" b="1" dirty="0" smtClean="0"/>
              <a:t>all genders</a:t>
            </a:r>
            <a:r>
              <a:rPr lang="en-GB" dirty="0" smtClean="0"/>
              <a:t>. This is slowly being challenged by </a:t>
            </a:r>
            <a:r>
              <a:rPr lang="en-GB" b="1" dirty="0" smtClean="0"/>
              <a:t>feminists</a:t>
            </a:r>
            <a:r>
              <a:rPr lang="en-GB" dirty="0"/>
              <a:t> </a:t>
            </a:r>
            <a:r>
              <a:rPr lang="en-GB" dirty="0" smtClean="0"/>
              <a:t>with the use of the </a:t>
            </a:r>
            <a:r>
              <a:rPr lang="en-GB" b="1" dirty="0" smtClean="0"/>
              <a:t>feminine generic </a:t>
            </a:r>
            <a:r>
              <a:rPr lang="en-GB" dirty="0" smtClean="0"/>
              <a:t>(</a:t>
            </a:r>
            <a:r>
              <a:rPr lang="en-GB" i="1" dirty="0" smtClean="0"/>
              <a:t>she/her/woman</a:t>
            </a:r>
            <a:r>
              <a:rPr lang="en-GB" dirty="0" smtClean="0"/>
              <a:t>) or by </a:t>
            </a:r>
            <a:r>
              <a:rPr lang="en-GB" b="1" dirty="0" smtClean="0"/>
              <a:t>gender neutral generic </a:t>
            </a:r>
            <a:r>
              <a:rPr lang="en-GB" dirty="0" smtClean="0"/>
              <a:t>with the singular use of </a:t>
            </a:r>
            <a:r>
              <a:rPr lang="en-GB" i="1" dirty="0" smtClean="0"/>
              <a:t>they/their/them</a:t>
            </a:r>
            <a:r>
              <a:rPr lang="en-GB" dirty="0" smtClean="0"/>
              <a:t>. </a:t>
            </a:r>
            <a:endParaRPr lang="en-GB" dirty="0"/>
          </a:p>
        </p:txBody>
      </p:sp>
    </p:spTree>
    <p:extLst>
      <p:ext uri="{BB962C8B-B14F-4D97-AF65-F5344CB8AC3E}">
        <p14:creationId xmlns:p14="http://schemas.microsoft.com/office/powerpoint/2010/main" val="7482669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Semantic Derogation</a:t>
            </a:r>
            <a:endParaRPr lang="en-GB" dirty="0"/>
          </a:p>
        </p:txBody>
      </p:sp>
      <p:sp>
        <p:nvSpPr>
          <p:cNvPr id="3" name="Content Placeholder 2"/>
          <p:cNvSpPr>
            <a:spLocks noGrp="1"/>
          </p:cNvSpPr>
          <p:nvPr>
            <p:ph idx="1"/>
          </p:nvPr>
        </p:nvSpPr>
        <p:spPr/>
        <p:txBody>
          <a:bodyPr>
            <a:normAutofit lnSpcReduction="10000"/>
          </a:bodyPr>
          <a:lstStyle/>
          <a:p>
            <a:r>
              <a:rPr lang="en-GB" dirty="0" smtClean="0"/>
              <a:t>Negative connotations associated with overt marking of the female form (different to the male norm). Examples include </a:t>
            </a:r>
            <a:r>
              <a:rPr lang="en-GB" b="1" dirty="0" smtClean="0"/>
              <a:t>master </a:t>
            </a:r>
            <a:r>
              <a:rPr lang="en-GB" dirty="0" smtClean="0"/>
              <a:t>vs. </a:t>
            </a:r>
            <a:r>
              <a:rPr lang="en-GB" b="1" dirty="0" smtClean="0"/>
              <a:t>mistress</a:t>
            </a:r>
            <a:r>
              <a:rPr lang="en-GB" dirty="0" smtClean="0"/>
              <a:t>, </a:t>
            </a:r>
            <a:r>
              <a:rPr lang="en-GB" b="1" dirty="0" smtClean="0"/>
              <a:t>bachelor </a:t>
            </a:r>
            <a:r>
              <a:rPr lang="en-GB" dirty="0" smtClean="0"/>
              <a:t>vs. </a:t>
            </a:r>
            <a:r>
              <a:rPr lang="en-GB" b="1" dirty="0" smtClean="0"/>
              <a:t>spinster</a:t>
            </a:r>
            <a:r>
              <a:rPr lang="en-GB" dirty="0" smtClean="0"/>
              <a:t>, etc. Theorists who have studied </a:t>
            </a:r>
            <a:r>
              <a:rPr lang="en-GB" b="1" dirty="0" smtClean="0"/>
              <a:t>semantic derogation </a:t>
            </a:r>
            <a:r>
              <a:rPr lang="en-GB" dirty="0" smtClean="0"/>
              <a:t>include </a:t>
            </a:r>
            <a:r>
              <a:rPr lang="en-GB" b="1" dirty="0" smtClean="0"/>
              <a:t>Schulz (1975), Cameron (1990) </a:t>
            </a:r>
            <a:r>
              <a:rPr lang="en-GB" dirty="0" smtClean="0"/>
              <a:t>and </a:t>
            </a:r>
            <a:r>
              <a:rPr lang="en-GB" b="1" dirty="0" smtClean="0"/>
              <a:t>Mills (1995). </a:t>
            </a:r>
            <a:r>
              <a:rPr lang="en-GB" dirty="0" smtClean="0"/>
              <a:t>This is an example of </a:t>
            </a:r>
            <a:r>
              <a:rPr lang="en-GB" b="1" dirty="0" smtClean="0"/>
              <a:t>lexical asymmetry</a:t>
            </a:r>
            <a:r>
              <a:rPr lang="en-GB" dirty="0" smtClean="0"/>
              <a:t>. </a:t>
            </a:r>
            <a:endParaRPr lang="en-GB" b="1" dirty="0" smtClean="0"/>
          </a:p>
          <a:p>
            <a:r>
              <a:rPr lang="en-GB" b="1" u="sng" dirty="0" smtClean="0"/>
              <a:t>Mills (1995):</a:t>
            </a:r>
            <a:r>
              <a:rPr lang="en-GB" dirty="0" smtClean="0"/>
              <a:t> many of the female equivalents are marked as indicative of </a:t>
            </a:r>
            <a:r>
              <a:rPr lang="en-GB" b="1" dirty="0" smtClean="0"/>
              <a:t>sexual promiscuity </a:t>
            </a:r>
            <a:r>
              <a:rPr lang="en-GB" dirty="0" smtClean="0"/>
              <a:t>(‘courtesan’ and ‘adventuress’). Other pairs such as ‘lord’ and ‘lady’ have experienced dramatic shifts: whilst ‘lord’ still suggests </a:t>
            </a:r>
            <a:r>
              <a:rPr lang="en-GB" b="1" dirty="0" smtClean="0"/>
              <a:t>high status</a:t>
            </a:r>
            <a:r>
              <a:rPr lang="en-GB" dirty="0" smtClean="0"/>
              <a:t>, ‘lady’ is more widely used undergoing </a:t>
            </a:r>
            <a:r>
              <a:rPr lang="en-GB" b="1" dirty="0" smtClean="0"/>
              <a:t>semantic deterioration </a:t>
            </a:r>
            <a:r>
              <a:rPr lang="en-GB" dirty="0" smtClean="0"/>
              <a:t>shown in its use in terms such as ‘dinner lady’ but never ‘dinner lord’.</a:t>
            </a:r>
          </a:p>
          <a:p>
            <a:r>
              <a:rPr lang="en-GB" dirty="0" smtClean="0"/>
              <a:t>Consequently, through </a:t>
            </a:r>
            <a:r>
              <a:rPr lang="en-GB" b="1" dirty="0" smtClean="0"/>
              <a:t>political correctness </a:t>
            </a:r>
            <a:r>
              <a:rPr lang="en-GB" dirty="0" smtClean="0"/>
              <a:t>there has been a move towards </a:t>
            </a:r>
            <a:r>
              <a:rPr lang="en-GB" b="1" dirty="0" smtClean="0"/>
              <a:t>gender-neutral terms</a:t>
            </a:r>
            <a:r>
              <a:rPr lang="en-GB" dirty="0"/>
              <a:t> </a:t>
            </a:r>
            <a:r>
              <a:rPr lang="en-GB" dirty="0" smtClean="0"/>
              <a:t>such as </a:t>
            </a:r>
            <a:r>
              <a:rPr lang="en-GB" i="1" dirty="0" err="1" smtClean="0"/>
              <a:t>headteacher</a:t>
            </a:r>
            <a:r>
              <a:rPr lang="en-GB" i="1" dirty="0" smtClean="0"/>
              <a:t> </a:t>
            </a:r>
            <a:r>
              <a:rPr lang="en-GB" dirty="0" smtClean="0"/>
              <a:t>to replace </a:t>
            </a:r>
            <a:r>
              <a:rPr lang="en-GB" i="1" dirty="0" smtClean="0"/>
              <a:t>headmaster </a:t>
            </a:r>
            <a:r>
              <a:rPr lang="en-GB" dirty="0" smtClean="0"/>
              <a:t>or </a:t>
            </a:r>
            <a:r>
              <a:rPr lang="en-GB" i="1" dirty="0" smtClean="0"/>
              <a:t>headmistress</a:t>
            </a:r>
            <a:r>
              <a:rPr lang="en-GB" i="1" dirty="0"/>
              <a:t>.</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Order of Precedence</a:t>
            </a:r>
            <a:endParaRPr lang="en-GB" dirty="0"/>
          </a:p>
        </p:txBody>
      </p:sp>
      <p:sp>
        <p:nvSpPr>
          <p:cNvPr id="3" name="Content Placeholder 2"/>
          <p:cNvSpPr>
            <a:spLocks noGrp="1"/>
          </p:cNvSpPr>
          <p:nvPr>
            <p:ph idx="1"/>
          </p:nvPr>
        </p:nvSpPr>
        <p:spPr/>
        <p:txBody>
          <a:bodyPr/>
          <a:lstStyle/>
          <a:p>
            <a:r>
              <a:rPr lang="en-GB" dirty="0" smtClean="0"/>
              <a:t>In line with </a:t>
            </a:r>
            <a:r>
              <a:rPr lang="en-GB" b="1" dirty="0" smtClean="0"/>
              <a:t>patriarchal patterns</a:t>
            </a:r>
            <a:r>
              <a:rPr lang="en-GB" dirty="0" smtClean="0"/>
              <a:t>, in most circumstances the </a:t>
            </a:r>
            <a:r>
              <a:rPr lang="en-GB" b="1" dirty="0" smtClean="0"/>
              <a:t>man/male </a:t>
            </a:r>
            <a:r>
              <a:rPr lang="en-GB" dirty="0" smtClean="0"/>
              <a:t>comes before the </a:t>
            </a:r>
            <a:r>
              <a:rPr lang="en-GB" b="1" dirty="0" smtClean="0"/>
              <a:t>woman/female</a:t>
            </a:r>
            <a:r>
              <a:rPr lang="en-GB" dirty="0" smtClean="0"/>
              <a:t>. This can be found through the </a:t>
            </a:r>
            <a:r>
              <a:rPr lang="en-GB" b="1" dirty="0" smtClean="0"/>
              <a:t>pairings </a:t>
            </a:r>
            <a:r>
              <a:rPr lang="en-GB" i="1" dirty="0" smtClean="0"/>
              <a:t>man and woman, husband and wife, boys and girls</a:t>
            </a:r>
            <a:r>
              <a:rPr lang="en-GB" dirty="0" smtClean="0"/>
              <a:t>. This is particularly the case when addressing a heterosexual married couple (</a:t>
            </a:r>
            <a:r>
              <a:rPr lang="en-GB" i="1" dirty="0" smtClean="0"/>
              <a:t>Mr and Mrs J. Holmes</a:t>
            </a:r>
            <a:r>
              <a:rPr lang="en-GB" dirty="0" smtClean="0"/>
              <a:t>) with the initial referring to the male’s first name. </a:t>
            </a:r>
          </a:p>
          <a:p>
            <a:r>
              <a:rPr lang="en-GB" dirty="0" smtClean="0"/>
              <a:t>In some cases, however, there is a </a:t>
            </a:r>
            <a:r>
              <a:rPr lang="en-GB" b="1" dirty="0" smtClean="0"/>
              <a:t>rule of courtesy</a:t>
            </a:r>
            <a:r>
              <a:rPr lang="en-GB" dirty="0" smtClean="0"/>
              <a:t>. When addressing a group of people, often the addresser will begin with </a:t>
            </a:r>
            <a:r>
              <a:rPr lang="en-GB" i="1" dirty="0" smtClean="0"/>
              <a:t>Ladies and gentleman</a:t>
            </a:r>
            <a:r>
              <a:rPr lang="en-GB" dirty="0" smtClean="0"/>
              <a:t>. Similarly in the family unit, children will often utter a </a:t>
            </a:r>
            <a:r>
              <a:rPr lang="en-GB" b="1" dirty="0" smtClean="0"/>
              <a:t>reversed order of precedence </a:t>
            </a:r>
            <a:r>
              <a:rPr lang="en-GB" dirty="0" smtClean="0"/>
              <a:t>when referring to their parents, </a:t>
            </a:r>
            <a:r>
              <a:rPr lang="en-GB" i="1" dirty="0" smtClean="0"/>
              <a:t>Mum and Dad</a:t>
            </a:r>
            <a:r>
              <a:rPr lang="en-GB" dirty="0" smtClean="0"/>
              <a:t>. This is mainly due to the </a:t>
            </a:r>
            <a:r>
              <a:rPr lang="en-GB" b="1" dirty="0" smtClean="0"/>
              <a:t>mother </a:t>
            </a:r>
            <a:r>
              <a:rPr lang="en-GB" dirty="0" smtClean="0"/>
              <a:t>usually being the </a:t>
            </a:r>
            <a:r>
              <a:rPr lang="en-GB" b="1" dirty="0" smtClean="0"/>
              <a:t>primary care giver</a:t>
            </a:r>
            <a:r>
              <a:rPr lang="en-GB" dirty="0" smtClean="0"/>
              <a:t>. </a:t>
            </a:r>
            <a:endParaRPr lang="en-GB" dirty="0"/>
          </a:p>
        </p:txBody>
      </p:sp>
    </p:spTree>
    <p:extLst>
      <p:ext uri="{BB962C8B-B14F-4D97-AF65-F5344CB8AC3E}">
        <p14:creationId xmlns:p14="http://schemas.microsoft.com/office/powerpoint/2010/main" val="3452712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Language and gender: Speech</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42485724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Animalistic Language, Vocatives and Colloquial Terms: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A lot of </a:t>
            </a:r>
            <a:r>
              <a:rPr lang="en-GB" b="1" dirty="0" smtClean="0"/>
              <a:t>animalistic language </a:t>
            </a:r>
            <a:r>
              <a:rPr lang="en-GB" dirty="0" smtClean="0"/>
              <a:t>is used to refer to </a:t>
            </a:r>
            <a:r>
              <a:rPr lang="en-GB" b="1" dirty="0" smtClean="0"/>
              <a:t>women </a:t>
            </a:r>
            <a:r>
              <a:rPr lang="en-GB" dirty="0" smtClean="0"/>
              <a:t>in a </a:t>
            </a:r>
            <a:r>
              <a:rPr lang="en-GB" b="1" dirty="0" smtClean="0"/>
              <a:t>derogatory way </a:t>
            </a:r>
            <a:r>
              <a:rPr lang="en-GB" dirty="0" smtClean="0"/>
              <a:t>but used to refer to </a:t>
            </a:r>
            <a:r>
              <a:rPr lang="en-GB" b="1" dirty="0" smtClean="0"/>
              <a:t>men </a:t>
            </a:r>
            <a:r>
              <a:rPr lang="en-GB" dirty="0" smtClean="0"/>
              <a:t>in a </a:t>
            </a:r>
            <a:r>
              <a:rPr lang="en-GB" b="1" dirty="0" smtClean="0"/>
              <a:t>powerful way</a:t>
            </a:r>
            <a:r>
              <a:rPr lang="en-GB" dirty="0" smtClean="0"/>
              <a:t>. For example, women are often presented as </a:t>
            </a:r>
            <a:r>
              <a:rPr lang="en-GB" b="1" dirty="0" smtClean="0"/>
              <a:t>frail </a:t>
            </a:r>
            <a:r>
              <a:rPr lang="en-GB" dirty="0" smtClean="0"/>
              <a:t>and </a:t>
            </a:r>
            <a:r>
              <a:rPr lang="en-GB" b="1" dirty="0" smtClean="0"/>
              <a:t>disorganised </a:t>
            </a:r>
            <a:r>
              <a:rPr lang="en-GB" dirty="0" smtClean="0"/>
              <a:t>with references to </a:t>
            </a:r>
            <a:r>
              <a:rPr lang="en-GB" b="1" dirty="0" smtClean="0"/>
              <a:t>birds </a:t>
            </a:r>
            <a:r>
              <a:rPr lang="en-GB" dirty="0" smtClean="0"/>
              <a:t>such as </a:t>
            </a:r>
            <a:r>
              <a:rPr lang="en-GB" i="1" dirty="0" smtClean="0"/>
              <a:t>flapping about</a:t>
            </a:r>
            <a:r>
              <a:rPr lang="en-GB" dirty="0" smtClean="0"/>
              <a:t>, </a:t>
            </a:r>
            <a:r>
              <a:rPr lang="en-GB" i="1" dirty="0" smtClean="0"/>
              <a:t>twittering</a:t>
            </a:r>
            <a:r>
              <a:rPr lang="en-GB" dirty="0"/>
              <a:t> </a:t>
            </a:r>
            <a:r>
              <a:rPr lang="en-GB" dirty="0" smtClean="0"/>
              <a:t>and also as </a:t>
            </a:r>
            <a:r>
              <a:rPr lang="en-GB" i="1" dirty="0" smtClean="0"/>
              <a:t>birds </a:t>
            </a:r>
            <a:r>
              <a:rPr lang="en-GB" dirty="0" smtClean="0"/>
              <a:t>with women having </a:t>
            </a:r>
            <a:r>
              <a:rPr lang="en-GB" i="1" dirty="0" smtClean="0"/>
              <a:t>hen parties </a:t>
            </a:r>
            <a:r>
              <a:rPr lang="en-GB" dirty="0" smtClean="0"/>
              <a:t>before getting married. Conversely, men are often presented more powerfully through animalistic language such as </a:t>
            </a:r>
            <a:r>
              <a:rPr lang="en-GB" i="1" dirty="0" smtClean="0"/>
              <a:t>bears, bull in a china shop, rampaging </a:t>
            </a:r>
            <a:r>
              <a:rPr lang="en-GB" dirty="0" smtClean="0"/>
              <a:t>and men having </a:t>
            </a:r>
            <a:r>
              <a:rPr lang="en-GB" i="1" dirty="0" smtClean="0"/>
              <a:t>stag parties. </a:t>
            </a:r>
          </a:p>
          <a:p>
            <a:r>
              <a:rPr lang="en-GB" dirty="0" smtClean="0"/>
              <a:t>Equally </a:t>
            </a:r>
            <a:r>
              <a:rPr lang="en-GB" b="1" dirty="0" smtClean="0"/>
              <a:t>animalistic vocatives </a:t>
            </a:r>
            <a:r>
              <a:rPr lang="en-GB" dirty="0" smtClean="0"/>
              <a:t>can be equally </a:t>
            </a:r>
            <a:r>
              <a:rPr lang="en-GB" b="1" dirty="0" smtClean="0"/>
              <a:t>demeaning </a:t>
            </a:r>
            <a:r>
              <a:rPr lang="en-GB" dirty="0" smtClean="0"/>
              <a:t>e.g. </a:t>
            </a:r>
            <a:r>
              <a:rPr lang="en-GB" i="1" dirty="0" smtClean="0"/>
              <a:t>chick, duck, pet</a:t>
            </a:r>
            <a:r>
              <a:rPr lang="en-GB" dirty="0" smtClean="0"/>
              <a:t>. Other </a:t>
            </a:r>
            <a:r>
              <a:rPr lang="en-GB" b="1" dirty="0" smtClean="0"/>
              <a:t>vocatives </a:t>
            </a:r>
            <a:r>
              <a:rPr lang="en-GB" dirty="0" smtClean="0"/>
              <a:t>can be perceived as </a:t>
            </a:r>
            <a:r>
              <a:rPr lang="en-GB" b="1" dirty="0" smtClean="0"/>
              <a:t>patronising </a:t>
            </a:r>
            <a:r>
              <a:rPr lang="en-GB" dirty="0" smtClean="0"/>
              <a:t>e.g. </a:t>
            </a:r>
            <a:r>
              <a:rPr lang="en-GB" i="1" dirty="0" smtClean="0"/>
              <a:t>love, darling, sweetie</a:t>
            </a:r>
          </a:p>
          <a:p>
            <a:r>
              <a:rPr lang="en-GB" b="1" dirty="0" smtClean="0"/>
              <a:t>Colloquial terms </a:t>
            </a:r>
            <a:r>
              <a:rPr lang="en-GB" dirty="0" smtClean="0"/>
              <a:t>involving </a:t>
            </a:r>
            <a:r>
              <a:rPr lang="en-GB" b="1" dirty="0" smtClean="0"/>
              <a:t>male </a:t>
            </a:r>
            <a:r>
              <a:rPr lang="en-GB" dirty="0" smtClean="0"/>
              <a:t>and </a:t>
            </a:r>
            <a:r>
              <a:rPr lang="en-GB" b="1" dirty="0" smtClean="0"/>
              <a:t>female genitalia </a:t>
            </a:r>
            <a:r>
              <a:rPr lang="en-GB" dirty="0" smtClean="0"/>
              <a:t>are often used e.g. </a:t>
            </a:r>
            <a:r>
              <a:rPr lang="en-GB" i="1" dirty="0" smtClean="0"/>
              <a:t>grow a pair</a:t>
            </a:r>
            <a:r>
              <a:rPr lang="en-GB" dirty="0" smtClean="0"/>
              <a:t>, </a:t>
            </a:r>
            <a:r>
              <a:rPr lang="en-GB" i="1" dirty="0" smtClean="0"/>
              <a:t>you’ve got balls </a:t>
            </a:r>
            <a:r>
              <a:rPr lang="en-GB" dirty="0" smtClean="0"/>
              <a:t>(often masculine ones are associated with strength). They can be used as </a:t>
            </a:r>
            <a:r>
              <a:rPr lang="en-GB" b="1" dirty="0" smtClean="0"/>
              <a:t>insults </a:t>
            </a:r>
            <a:r>
              <a:rPr lang="en-GB" dirty="0" smtClean="0"/>
              <a:t>e.g. </a:t>
            </a:r>
            <a:r>
              <a:rPr lang="en-GB" i="1" dirty="0" smtClean="0"/>
              <a:t>cunt. </a:t>
            </a:r>
          </a:p>
          <a:p>
            <a:r>
              <a:rPr lang="en-GB" b="1" u="sng" dirty="0" smtClean="0"/>
              <a:t>Julia Stanley (1977):</a:t>
            </a:r>
            <a:r>
              <a:rPr lang="en-GB" b="1" dirty="0" smtClean="0"/>
              <a:t> </a:t>
            </a:r>
            <a:r>
              <a:rPr lang="en-GB" dirty="0" smtClean="0"/>
              <a:t>found that there were </a:t>
            </a:r>
            <a:r>
              <a:rPr lang="en-GB" b="1" dirty="0" smtClean="0"/>
              <a:t>220 words </a:t>
            </a:r>
            <a:r>
              <a:rPr lang="en-GB" dirty="0" smtClean="0"/>
              <a:t>for promiscuous women in the US e.g. </a:t>
            </a:r>
            <a:r>
              <a:rPr lang="en-GB" i="1" dirty="0" smtClean="0"/>
              <a:t>tart, slut</a:t>
            </a:r>
            <a:r>
              <a:rPr lang="en-GB" dirty="0" smtClean="0"/>
              <a:t>. There were only </a:t>
            </a:r>
            <a:r>
              <a:rPr lang="en-GB" b="1" dirty="0" smtClean="0"/>
              <a:t>20 words </a:t>
            </a:r>
            <a:r>
              <a:rPr lang="en-GB" dirty="0" smtClean="0"/>
              <a:t>for men e.g. </a:t>
            </a:r>
            <a:r>
              <a:rPr lang="en-GB" i="1" dirty="0" smtClean="0"/>
              <a:t>player</a:t>
            </a:r>
            <a:r>
              <a:rPr lang="en-GB" dirty="0" smtClean="0"/>
              <a:t>. Words for women all had </a:t>
            </a:r>
            <a:r>
              <a:rPr lang="en-GB" b="1" dirty="0" smtClean="0"/>
              <a:t>negative connotations</a:t>
            </a:r>
            <a:r>
              <a:rPr lang="en-GB" dirty="0" smtClean="0"/>
              <a:t>; most of the men’s were </a:t>
            </a:r>
            <a:r>
              <a:rPr lang="en-GB" b="1" dirty="0" smtClean="0"/>
              <a:t>positive</a:t>
            </a:r>
            <a:r>
              <a:rPr lang="en-GB" dirty="0" smtClean="0"/>
              <a:t>. </a:t>
            </a:r>
            <a:endParaRPr lang="en-GB" b="1" dirty="0"/>
          </a:p>
        </p:txBody>
      </p:sp>
    </p:spTree>
    <p:extLst>
      <p:ext uri="{BB962C8B-B14F-4D97-AF65-F5344CB8AC3E}">
        <p14:creationId xmlns:p14="http://schemas.microsoft.com/office/powerpoint/2010/main" val="1259478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Gender Representation in Non-Fiction:</a:t>
            </a:r>
            <a:endParaRPr lang="en-GB" dirty="0"/>
          </a:p>
        </p:txBody>
      </p:sp>
      <p:sp>
        <p:nvSpPr>
          <p:cNvPr id="3" name="Content Placeholder 2"/>
          <p:cNvSpPr>
            <a:spLocks noGrp="1"/>
          </p:cNvSpPr>
          <p:nvPr>
            <p:ph idx="1"/>
          </p:nvPr>
        </p:nvSpPr>
        <p:spPr/>
        <p:txBody>
          <a:bodyPr/>
          <a:lstStyle/>
          <a:p>
            <a:r>
              <a:rPr lang="en-GB" b="1" u="sng" dirty="0" smtClean="0"/>
              <a:t>Halliday:</a:t>
            </a:r>
            <a:r>
              <a:rPr lang="en-GB" dirty="0" smtClean="0"/>
              <a:t> maintains the </a:t>
            </a:r>
            <a:r>
              <a:rPr lang="en-GB" b="1" dirty="0" smtClean="0"/>
              <a:t>Ideational </a:t>
            </a:r>
            <a:r>
              <a:rPr lang="en-GB" b="1" dirty="0" err="1" smtClean="0"/>
              <a:t>Metafunction</a:t>
            </a:r>
            <a:r>
              <a:rPr lang="en-GB" dirty="0" smtClean="0"/>
              <a:t> which deconstructs how gender has been </a:t>
            </a:r>
            <a:r>
              <a:rPr lang="en-GB" b="1" dirty="0" smtClean="0"/>
              <a:t>constructed </a:t>
            </a:r>
            <a:r>
              <a:rPr lang="en-GB" dirty="0" smtClean="0"/>
              <a:t>through language. When you </a:t>
            </a:r>
            <a:r>
              <a:rPr lang="en-GB" b="1" dirty="0" smtClean="0"/>
              <a:t>analyse </a:t>
            </a:r>
            <a:r>
              <a:rPr lang="en-GB" dirty="0" smtClean="0"/>
              <a:t>the </a:t>
            </a:r>
            <a:r>
              <a:rPr lang="en-GB" dirty="0" err="1" smtClean="0"/>
              <a:t>metafunction</a:t>
            </a:r>
            <a:r>
              <a:rPr lang="en-GB" dirty="0" smtClean="0"/>
              <a:t> of a text, you can see who does what to whom, when, where and how:</a:t>
            </a:r>
            <a:endParaRPr lang="en-GB" u="sng" dirty="0" smtClean="0"/>
          </a:p>
          <a:p>
            <a:pPr lvl="1"/>
            <a:r>
              <a:rPr lang="en-GB" b="1" dirty="0" smtClean="0"/>
              <a:t>Who and whom </a:t>
            </a:r>
            <a:r>
              <a:rPr lang="en-GB" dirty="0" smtClean="0"/>
              <a:t>= </a:t>
            </a:r>
            <a:r>
              <a:rPr lang="en-GB" b="1" dirty="0" smtClean="0"/>
              <a:t>participants</a:t>
            </a:r>
            <a:r>
              <a:rPr lang="en-GB" dirty="0" smtClean="0"/>
              <a:t>, actors who do things or have things done to them (nouns/pronouns)</a:t>
            </a:r>
          </a:p>
          <a:p>
            <a:pPr lvl="1"/>
            <a:r>
              <a:rPr lang="en-GB" b="1" dirty="0" smtClean="0"/>
              <a:t>Is doing what </a:t>
            </a:r>
            <a:r>
              <a:rPr lang="en-GB" dirty="0" smtClean="0"/>
              <a:t>= </a:t>
            </a:r>
            <a:r>
              <a:rPr lang="en-GB" b="1" dirty="0" smtClean="0"/>
              <a:t>processes </a:t>
            </a:r>
            <a:r>
              <a:rPr lang="en-GB" dirty="0" smtClean="0"/>
              <a:t>(verbs of actions/states)</a:t>
            </a:r>
          </a:p>
          <a:p>
            <a:pPr lvl="1"/>
            <a:r>
              <a:rPr lang="en-GB" b="1" dirty="0" smtClean="0"/>
              <a:t>When, where and how </a:t>
            </a:r>
            <a:r>
              <a:rPr lang="en-GB" dirty="0" smtClean="0"/>
              <a:t>= </a:t>
            </a:r>
            <a:r>
              <a:rPr lang="en-GB" b="1" dirty="0" smtClean="0"/>
              <a:t>circumstances </a:t>
            </a:r>
            <a:r>
              <a:rPr lang="en-GB" dirty="0" smtClean="0"/>
              <a:t>(adverbs, prepositional and adverbial phrases)</a:t>
            </a:r>
          </a:p>
          <a:p>
            <a:r>
              <a:rPr lang="en-GB" b="1" u="sng" dirty="0" smtClean="0"/>
              <a:t>Kate Clark (1992):</a:t>
            </a:r>
            <a:r>
              <a:rPr lang="en-GB" dirty="0" smtClean="0"/>
              <a:t> covered </a:t>
            </a:r>
            <a:r>
              <a:rPr lang="en-GB" b="1" dirty="0" smtClean="0"/>
              <a:t>violent crimes against women </a:t>
            </a:r>
            <a:r>
              <a:rPr lang="en-GB" dirty="0" smtClean="0"/>
              <a:t>in </a:t>
            </a:r>
            <a:r>
              <a:rPr lang="en-GB" i="1" dirty="0" smtClean="0"/>
              <a:t>The Sun </a:t>
            </a:r>
            <a:r>
              <a:rPr lang="en-GB" dirty="0" smtClean="0"/>
              <a:t>newspaper in the </a:t>
            </a:r>
            <a:r>
              <a:rPr lang="en-GB" b="1" dirty="0" smtClean="0"/>
              <a:t>1980s </a:t>
            </a:r>
            <a:r>
              <a:rPr lang="en-GB" dirty="0" smtClean="0"/>
              <a:t>illustrating the ways in which </a:t>
            </a:r>
            <a:r>
              <a:rPr lang="en-GB" b="1" dirty="0" smtClean="0"/>
              <a:t>lexical </a:t>
            </a:r>
            <a:r>
              <a:rPr lang="en-GB" dirty="0" smtClean="0"/>
              <a:t>and </a:t>
            </a:r>
            <a:r>
              <a:rPr lang="en-GB" b="1" dirty="0" smtClean="0"/>
              <a:t>syntactical patterning </a:t>
            </a:r>
            <a:r>
              <a:rPr lang="en-GB" dirty="0" smtClean="0"/>
              <a:t>removed blame from the </a:t>
            </a:r>
            <a:r>
              <a:rPr lang="en-GB" b="1" dirty="0" smtClean="0"/>
              <a:t>perpetrator </a:t>
            </a:r>
            <a:r>
              <a:rPr lang="en-GB" dirty="0" smtClean="0"/>
              <a:t>to the </a:t>
            </a:r>
            <a:r>
              <a:rPr lang="en-GB" b="1" dirty="0" smtClean="0"/>
              <a:t>victim</a:t>
            </a:r>
            <a:r>
              <a:rPr lang="en-GB" dirty="0" smtClean="0"/>
              <a:t>.</a:t>
            </a:r>
            <a:endParaRPr lang="en-GB" b="1" u="sng" dirty="0" smtClean="0"/>
          </a:p>
        </p:txBody>
      </p:sp>
    </p:spTree>
    <p:extLst>
      <p:ext uri="{BB962C8B-B14F-4D97-AF65-F5344CB8AC3E}">
        <p14:creationId xmlns:p14="http://schemas.microsoft.com/office/powerpoint/2010/main" val="2216814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Gender Representation in Fiction: Verb Processes</a:t>
            </a:r>
            <a:endParaRPr lang="en-GB" dirty="0"/>
          </a:p>
        </p:txBody>
      </p:sp>
      <p:sp>
        <p:nvSpPr>
          <p:cNvPr id="3" name="Content Placeholder 2"/>
          <p:cNvSpPr>
            <a:spLocks noGrp="1"/>
          </p:cNvSpPr>
          <p:nvPr>
            <p:ph idx="1"/>
          </p:nvPr>
        </p:nvSpPr>
        <p:spPr/>
        <p:txBody>
          <a:bodyPr>
            <a:normAutofit/>
          </a:bodyPr>
          <a:lstStyle/>
          <a:p>
            <a:pPr marL="45720" indent="0">
              <a:buNone/>
            </a:pPr>
            <a:r>
              <a:rPr lang="en-GB" b="1" dirty="0" smtClean="0"/>
              <a:t>Verb processes </a:t>
            </a:r>
            <a:r>
              <a:rPr lang="en-GB" dirty="0" smtClean="0"/>
              <a:t>provide a way of highlighting how </a:t>
            </a:r>
            <a:r>
              <a:rPr lang="en-GB" b="1" dirty="0" smtClean="0"/>
              <a:t>actions </a:t>
            </a:r>
            <a:r>
              <a:rPr lang="en-GB" dirty="0" smtClean="0"/>
              <a:t>in a text are </a:t>
            </a:r>
            <a:r>
              <a:rPr lang="en-GB" b="1" dirty="0" smtClean="0"/>
              <a:t>represented </a:t>
            </a:r>
            <a:r>
              <a:rPr lang="en-GB" dirty="0" smtClean="0"/>
              <a:t>and identifying those </a:t>
            </a:r>
            <a:r>
              <a:rPr lang="en-GB" b="1" dirty="0" smtClean="0"/>
              <a:t>responsible </a:t>
            </a:r>
            <a:r>
              <a:rPr lang="en-GB" dirty="0" smtClean="0"/>
              <a:t>and those </a:t>
            </a:r>
            <a:r>
              <a:rPr lang="en-GB" b="1" dirty="0" smtClean="0"/>
              <a:t>affected </a:t>
            </a:r>
            <a:r>
              <a:rPr lang="en-GB" dirty="0" smtClean="0"/>
              <a:t>by the actions. A character whose behaviour is mostly represented through </a:t>
            </a:r>
            <a:r>
              <a:rPr lang="en-GB" b="1" dirty="0" smtClean="0"/>
              <a:t>material processes </a:t>
            </a:r>
            <a:r>
              <a:rPr lang="en-GB" dirty="0" smtClean="0"/>
              <a:t>as an actor might be said to have more </a:t>
            </a:r>
            <a:r>
              <a:rPr lang="en-GB" b="1" dirty="0" smtClean="0"/>
              <a:t>control </a:t>
            </a:r>
            <a:r>
              <a:rPr lang="en-GB" dirty="0" smtClean="0"/>
              <a:t>over their actions and ability to make </a:t>
            </a:r>
            <a:r>
              <a:rPr lang="en-GB" b="1" dirty="0" smtClean="0"/>
              <a:t>decisions </a:t>
            </a:r>
            <a:r>
              <a:rPr lang="en-GB" dirty="0" smtClean="0"/>
              <a:t>than one who is represented largely through </a:t>
            </a:r>
            <a:r>
              <a:rPr lang="en-GB" b="1" dirty="0" smtClean="0"/>
              <a:t>relational </a:t>
            </a:r>
            <a:r>
              <a:rPr lang="en-GB" dirty="0" smtClean="0"/>
              <a:t>or </a:t>
            </a:r>
            <a:r>
              <a:rPr lang="en-GB" b="1" dirty="0" smtClean="0"/>
              <a:t>mental processes</a:t>
            </a:r>
            <a:r>
              <a:rPr lang="en-GB" dirty="0" smtClean="0"/>
              <a:t>. Equally those characters who are </a:t>
            </a:r>
            <a:r>
              <a:rPr lang="en-GB" b="1" dirty="0" smtClean="0"/>
              <a:t>affected </a:t>
            </a:r>
            <a:r>
              <a:rPr lang="en-GB" dirty="0" smtClean="0"/>
              <a:t>by the verb processes, that is who act as </a:t>
            </a:r>
            <a:r>
              <a:rPr lang="en-GB" b="1" dirty="0" smtClean="0"/>
              <a:t>objects </a:t>
            </a:r>
            <a:r>
              <a:rPr lang="en-GB" dirty="0" smtClean="0"/>
              <a:t>rather than </a:t>
            </a:r>
            <a:r>
              <a:rPr lang="en-GB" b="1" dirty="0" smtClean="0"/>
              <a:t>subjects</a:t>
            </a:r>
            <a:r>
              <a:rPr lang="en-GB" dirty="0" smtClean="0"/>
              <a:t>, can be said to be </a:t>
            </a:r>
            <a:r>
              <a:rPr lang="en-GB" b="1" dirty="0" smtClean="0"/>
              <a:t>less powerful </a:t>
            </a:r>
            <a:r>
              <a:rPr lang="en-GB" dirty="0" smtClean="0"/>
              <a:t>in their ability to make decisions and therefore remain </a:t>
            </a:r>
            <a:r>
              <a:rPr lang="en-GB" b="1" dirty="0" smtClean="0"/>
              <a:t>less powerful characters </a:t>
            </a:r>
            <a:r>
              <a:rPr lang="en-GB" dirty="0" smtClean="0"/>
              <a:t>or </a:t>
            </a:r>
            <a:r>
              <a:rPr lang="en-GB" b="1" dirty="0" smtClean="0"/>
              <a:t>participants </a:t>
            </a:r>
            <a:r>
              <a:rPr lang="en-GB" dirty="0" smtClean="0"/>
              <a:t>in the narrative.</a:t>
            </a:r>
            <a:endParaRPr lang="en-GB" b="1" dirty="0"/>
          </a:p>
        </p:txBody>
      </p:sp>
    </p:spTree>
    <p:extLst>
      <p:ext uri="{BB962C8B-B14F-4D97-AF65-F5344CB8AC3E}">
        <p14:creationId xmlns:p14="http://schemas.microsoft.com/office/powerpoint/2010/main" val="42255583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Gender Representation in Fiction: Extract Analysis</a:t>
            </a:r>
            <a:endParaRPr lang="en-GB" dirty="0"/>
          </a:p>
        </p:txBody>
      </p:sp>
      <p:sp>
        <p:nvSpPr>
          <p:cNvPr id="3" name="Content Placeholder 2"/>
          <p:cNvSpPr>
            <a:spLocks noGrp="1"/>
          </p:cNvSpPr>
          <p:nvPr>
            <p:ph idx="1"/>
          </p:nvPr>
        </p:nvSpPr>
        <p:spPr/>
        <p:txBody>
          <a:bodyPr>
            <a:normAutofit/>
          </a:bodyPr>
          <a:lstStyle/>
          <a:p>
            <a:pPr marL="45720" indent="0">
              <a:buNone/>
            </a:pPr>
            <a:r>
              <a:rPr lang="en-GB" dirty="0"/>
              <a:t>Extract from </a:t>
            </a:r>
            <a:r>
              <a:rPr lang="en-GB" i="1" dirty="0"/>
              <a:t>Love in a Stranger’s Arms </a:t>
            </a:r>
            <a:r>
              <a:rPr lang="en-GB" dirty="0"/>
              <a:t>by Violent </a:t>
            </a:r>
            <a:r>
              <a:rPr lang="en-GB" dirty="0" err="1"/>
              <a:t>Winspear</a:t>
            </a:r>
            <a:r>
              <a:rPr lang="en-GB" dirty="0"/>
              <a:t> (1977):</a:t>
            </a:r>
          </a:p>
          <a:p>
            <a:pPr marL="45720" indent="0">
              <a:buNone/>
            </a:pPr>
            <a:r>
              <a:rPr lang="en-GB" i="1" dirty="0"/>
              <a:t>He leaned forward to where his jacket lay and took something from one of the inner pockets. There was a click as he opened a jewel case, a shimmer of gems, a waterfall of blue across the skirt of her dress as he reached for her right wrist and gripped it so she couldn’t pull away. In a kind of fascination she watched him, his smoking cigar clenched in his teeth, lean fingers locking about her wrist a bracelet of chain-linked sapphires that glowed against her skin like chinks of dazzling blue sky. </a:t>
            </a:r>
          </a:p>
        </p:txBody>
      </p:sp>
    </p:spTree>
    <p:extLst>
      <p:ext uri="{BB962C8B-B14F-4D97-AF65-F5344CB8AC3E}">
        <p14:creationId xmlns:p14="http://schemas.microsoft.com/office/powerpoint/2010/main" val="9005671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Gender Representation in Fiction: Male vs. Female</a:t>
            </a:r>
            <a:endParaRPr lang="en-GB" dirty="0"/>
          </a:p>
        </p:txBody>
      </p:sp>
      <p:sp>
        <p:nvSpPr>
          <p:cNvPr id="3" name="Content Placeholder 2"/>
          <p:cNvSpPr>
            <a:spLocks noGrp="1"/>
          </p:cNvSpPr>
          <p:nvPr>
            <p:ph idx="1"/>
          </p:nvPr>
        </p:nvSpPr>
        <p:spPr/>
        <p:txBody>
          <a:bodyPr/>
          <a:lstStyle/>
          <a:p>
            <a:r>
              <a:rPr lang="en-GB" dirty="0"/>
              <a:t>The majority of </a:t>
            </a:r>
            <a:r>
              <a:rPr lang="en-GB" b="1" dirty="0"/>
              <a:t>material processes </a:t>
            </a:r>
            <a:r>
              <a:rPr lang="en-GB" dirty="0"/>
              <a:t>are assigned to the male:</a:t>
            </a:r>
          </a:p>
          <a:p>
            <a:pPr marL="45720" indent="0">
              <a:buNone/>
            </a:pPr>
            <a:r>
              <a:rPr lang="en-GB" dirty="0"/>
              <a:t>	‘He leaned forward’</a:t>
            </a:r>
          </a:p>
          <a:p>
            <a:pPr marL="45720" indent="0">
              <a:buNone/>
            </a:pPr>
            <a:r>
              <a:rPr lang="en-GB" dirty="0"/>
              <a:t>	‘He opened’</a:t>
            </a:r>
          </a:p>
          <a:p>
            <a:pPr marL="45720" indent="0">
              <a:buNone/>
            </a:pPr>
            <a:r>
              <a:rPr lang="en-GB" dirty="0"/>
              <a:t>	‘He reached for her right wrist’</a:t>
            </a:r>
          </a:p>
          <a:p>
            <a:r>
              <a:rPr lang="en-GB" dirty="0" smtClean="0"/>
              <a:t>The female is represented by the </a:t>
            </a:r>
            <a:r>
              <a:rPr lang="en-GB" b="1" dirty="0" smtClean="0"/>
              <a:t>mental process</a:t>
            </a:r>
            <a:r>
              <a:rPr lang="en-GB" dirty="0" smtClean="0"/>
              <a:t>:</a:t>
            </a:r>
          </a:p>
          <a:p>
            <a:pPr marL="45720" indent="0">
              <a:buNone/>
            </a:pPr>
            <a:r>
              <a:rPr lang="en-GB" dirty="0"/>
              <a:t>	</a:t>
            </a:r>
            <a:r>
              <a:rPr lang="en-GB" dirty="0" smtClean="0"/>
              <a:t>‘she watched him’</a:t>
            </a:r>
          </a:p>
          <a:p>
            <a:pPr marL="45720" indent="0">
              <a:buNone/>
            </a:pPr>
            <a:r>
              <a:rPr lang="en-GB" dirty="0"/>
              <a:t>	</a:t>
            </a:r>
            <a:r>
              <a:rPr lang="en-GB" dirty="0" smtClean="0"/>
              <a:t>‘she couldn’t pull away’</a:t>
            </a:r>
            <a:endParaRPr lang="en-GB" dirty="0"/>
          </a:p>
        </p:txBody>
      </p:sp>
    </p:spTree>
    <p:extLst>
      <p:ext uri="{BB962C8B-B14F-4D97-AF65-F5344CB8AC3E}">
        <p14:creationId xmlns:p14="http://schemas.microsoft.com/office/powerpoint/2010/main" val="180513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anim calcmode="lin" valueType="num">
                                      <p:cBhvr>
                                        <p:cTn id="13"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4" dur="2000" fill="hold"/>
                                        <p:tgtEl>
                                          <p:spTgt spid="3">
                                            <p:txEl>
                                              <p:pRg st="1" end="1"/>
                                            </p:txEl>
                                          </p:spTgt>
                                        </p:tgtEl>
                                        <p:attrNameLst>
                                          <p:attrName>ppt_h</p:attrName>
                                        </p:attrNameLst>
                                      </p:cBhvr>
                                      <p:tavLst>
                                        <p:tav tm="0">
                                          <p:val>
                                            <p:strVal val="#ppt_h"/>
                                          </p:val>
                                        </p:tav>
                                        <p:tav tm="100000">
                                          <p:val>
                                            <p:strVal val="#ppt_h"/>
                                          </p:val>
                                        </p:tav>
                                      </p:tavLst>
                                    </p:anim>
                                  </p:childTnLst>
                                </p:cTn>
                              </p:par>
                              <p:par>
                                <p:cTn id="15" presetID="45"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anim calcmode="lin" valueType="num">
                                      <p:cBhvr>
                                        <p:cTn id="18"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19" dur="2000" fill="hold"/>
                                        <p:tgtEl>
                                          <p:spTgt spid="3">
                                            <p:txEl>
                                              <p:pRg st="2" end="2"/>
                                            </p:txEl>
                                          </p:spTgt>
                                        </p:tgtEl>
                                        <p:attrNameLst>
                                          <p:attrName>ppt_h</p:attrName>
                                        </p:attrNameLst>
                                      </p:cBhvr>
                                      <p:tavLst>
                                        <p:tav tm="0">
                                          <p:val>
                                            <p:strVal val="#ppt_h"/>
                                          </p:val>
                                        </p:tav>
                                        <p:tav tm="100000">
                                          <p:val>
                                            <p:strVal val="#ppt_h"/>
                                          </p:val>
                                        </p:tav>
                                      </p:tavLst>
                                    </p:anim>
                                  </p:childTnLst>
                                </p:cTn>
                              </p:par>
                              <p:par>
                                <p:cTn id="20" presetID="45"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anim calcmode="lin" valueType="num">
                                      <p:cBhvr>
                                        <p:cTn id="23"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24"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45"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2000"/>
                                        <p:tgtEl>
                                          <p:spTgt spid="3">
                                            <p:txEl>
                                              <p:pRg st="4" end="4"/>
                                            </p:txEl>
                                          </p:spTgt>
                                        </p:tgtEl>
                                      </p:cBhvr>
                                    </p:animEffect>
                                    <p:anim calcmode="lin" valueType="num">
                                      <p:cBhvr>
                                        <p:cTn id="30"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31" dur="2000" fill="hold"/>
                                        <p:tgtEl>
                                          <p:spTgt spid="3">
                                            <p:txEl>
                                              <p:pRg st="4" end="4"/>
                                            </p:txEl>
                                          </p:spTgt>
                                        </p:tgtEl>
                                        <p:attrNameLst>
                                          <p:attrName>ppt_h</p:attrName>
                                        </p:attrNameLst>
                                      </p:cBhvr>
                                      <p:tavLst>
                                        <p:tav tm="0">
                                          <p:val>
                                            <p:strVal val="#ppt_h"/>
                                          </p:val>
                                        </p:tav>
                                        <p:tav tm="100000">
                                          <p:val>
                                            <p:strVal val="#ppt_h"/>
                                          </p:val>
                                        </p:tav>
                                      </p:tavLst>
                                    </p:anim>
                                  </p:childTnLst>
                                </p:cTn>
                              </p:par>
                              <p:par>
                                <p:cTn id="32" presetID="45" presetClass="entr" presetSubtype="0"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2000"/>
                                        <p:tgtEl>
                                          <p:spTgt spid="3">
                                            <p:txEl>
                                              <p:pRg st="5" end="5"/>
                                            </p:txEl>
                                          </p:spTgt>
                                        </p:tgtEl>
                                      </p:cBhvr>
                                    </p:animEffect>
                                    <p:anim calcmode="lin" valueType="num">
                                      <p:cBhvr>
                                        <p:cTn id="35"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36" dur="2000" fill="hold"/>
                                        <p:tgtEl>
                                          <p:spTgt spid="3">
                                            <p:txEl>
                                              <p:pRg st="5" end="5"/>
                                            </p:txEl>
                                          </p:spTgt>
                                        </p:tgtEl>
                                        <p:attrNameLst>
                                          <p:attrName>ppt_h</p:attrName>
                                        </p:attrNameLst>
                                      </p:cBhvr>
                                      <p:tavLst>
                                        <p:tav tm="0">
                                          <p:val>
                                            <p:strVal val="#ppt_h"/>
                                          </p:val>
                                        </p:tav>
                                        <p:tav tm="100000">
                                          <p:val>
                                            <p:strVal val="#ppt_h"/>
                                          </p:val>
                                        </p:tav>
                                      </p:tavLst>
                                    </p:anim>
                                  </p:childTnLst>
                                </p:cTn>
                              </p:par>
                              <p:par>
                                <p:cTn id="37" presetID="45" presetClass="entr" presetSubtype="0"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2000"/>
                                        <p:tgtEl>
                                          <p:spTgt spid="3">
                                            <p:txEl>
                                              <p:pRg st="6" end="6"/>
                                            </p:txEl>
                                          </p:spTgt>
                                        </p:tgtEl>
                                      </p:cBhvr>
                                    </p:animEffect>
                                    <p:anim calcmode="lin" valueType="num">
                                      <p:cBhvr>
                                        <p:cTn id="40"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41" dur="2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Deficit Approach: Robin Lakoff (1975)</a:t>
            </a:r>
            <a:endParaRPr lang="en-GB" dirty="0"/>
          </a:p>
        </p:txBody>
      </p:sp>
      <p:sp>
        <p:nvSpPr>
          <p:cNvPr id="3" name="Content Placeholder 2"/>
          <p:cNvSpPr>
            <a:spLocks noGrp="1"/>
          </p:cNvSpPr>
          <p:nvPr>
            <p:ph idx="1"/>
          </p:nvPr>
        </p:nvSpPr>
        <p:spPr/>
        <p:txBody>
          <a:bodyPr>
            <a:normAutofit fontScale="70000" lnSpcReduction="20000"/>
          </a:bodyPr>
          <a:lstStyle/>
          <a:p>
            <a:pPr>
              <a:buNone/>
            </a:pPr>
            <a:r>
              <a:rPr lang="en-GB" dirty="0" smtClean="0"/>
              <a:t>	Women seen as </a:t>
            </a:r>
            <a:r>
              <a:rPr lang="en-GB" b="1" dirty="0" smtClean="0"/>
              <a:t>deficient </a:t>
            </a:r>
            <a:r>
              <a:rPr lang="en-GB" dirty="0" smtClean="0"/>
              <a:t>or </a:t>
            </a:r>
            <a:r>
              <a:rPr lang="en-GB" b="1" dirty="0" smtClean="0"/>
              <a:t>inferior </a:t>
            </a:r>
            <a:r>
              <a:rPr lang="en-GB" dirty="0" smtClean="0"/>
              <a:t>in terms of their use of language. Study not particularly valid due to </a:t>
            </a:r>
            <a:r>
              <a:rPr lang="en-GB" dirty="0" err="1" smtClean="0"/>
              <a:t>Lakoff’s</a:t>
            </a:r>
            <a:r>
              <a:rPr lang="en-GB" dirty="0" smtClean="0"/>
              <a:t> findings based on observations of her friends and based on generalisations. </a:t>
            </a:r>
          </a:p>
          <a:p>
            <a:pPr>
              <a:buNone/>
            </a:pPr>
            <a:r>
              <a:rPr lang="en-GB" dirty="0" smtClean="0"/>
              <a:t>	She theorised </a:t>
            </a:r>
            <a:r>
              <a:rPr lang="en-GB" b="1" dirty="0" smtClean="0"/>
              <a:t>Female Talk Features:</a:t>
            </a:r>
          </a:p>
          <a:p>
            <a:r>
              <a:rPr lang="en-GB" sz="2000" b="1" dirty="0" smtClean="0"/>
              <a:t>Tag questions </a:t>
            </a:r>
            <a:r>
              <a:rPr lang="en-GB" sz="2000" dirty="0" smtClean="0"/>
              <a:t>(to show uncertainty)</a:t>
            </a:r>
          </a:p>
          <a:p>
            <a:r>
              <a:rPr lang="en-GB" sz="2000" b="1" dirty="0" smtClean="0"/>
              <a:t>Hedges/Fillers</a:t>
            </a:r>
            <a:r>
              <a:rPr lang="en-GB" sz="2000" dirty="0" smtClean="0"/>
              <a:t> e.g. ‘you see’, ‘well’</a:t>
            </a:r>
          </a:p>
          <a:p>
            <a:r>
              <a:rPr lang="en-GB" sz="2000" b="1" dirty="0" smtClean="0"/>
              <a:t>Empty adjectives</a:t>
            </a:r>
            <a:r>
              <a:rPr lang="en-GB" sz="2000" dirty="0" smtClean="0"/>
              <a:t> e.g. ‘amazing’, ‘lovely’</a:t>
            </a:r>
          </a:p>
          <a:p>
            <a:r>
              <a:rPr lang="en-GB" sz="2000" b="1" dirty="0" smtClean="0"/>
              <a:t>Intensifiers</a:t>
            </a:r>
            <a:r>
              <a:rPr lang="en-GB" sz="2000" dirty="0" smtClean="0"/>
              <a:t> e.g. ‘so’, ‘really’</a:t>
            </a:r>
          </a:p>
          <a:p>
            <a:r>
              <a:rPr lang="en-GB" sz="2000" b="1" dirty="0" smtClean="0"/>
              <a:t>Precise colour terms </a:t>
            </a:r>
            <a:r>
              <a:rPr lang="en-GB" sz="2000" dirty="0" smtClean="0"/>
              <a:t>e.g. ‘magenta’, ‘mauve’</a:t>
            </a:r>
          </a:p>
          <a:p>
            <a:r>
              <a:rPr lang="en-GB" sz="2000" b="1" dirty="0" smtClean="0"/>
              <a:t>Standard grammar</a:t>
            </a:r>
          </a:p>
          <a:p>
            <a:r>
              <a:rPr lang="en-GB" sz="2000" b="1" dirty="0" smtClean="0"/>
              <a:t>More polite forms </a:t>
            </a:r>
            <a:r>
              <a:rPr lang="en-GB" sz="2000" dirty="0" smtClean="0"/>
              <a:t>e.g. euphemisms such as ‘spend a penny’</a:t>
            </a:r>
          </a:p>
          <a:p>
            <a:r>
              <a:rPr lang="en-GB" sz="2000" b="1" dirty="0" smtClean="0"/>
              <a:t>Avoidance of taboo lexis</a:t>
            </a:r>
            <a:r>
              <a:rPr lang="en-GB" sz="2000" dirty="0" smtClean="0"/>
              <a:t> opting for weak expletives e.g. ‘Oh, sugar!’</a:t>
            </a:r>
          </a:p>
          <a:p>
            <a:r>
              <a:rPr lang="en-GB" sz="2000" b="1" dirty="0" smtClean="0"/>
              <a:t>Rising intonation on declaratives </a:t>
            </a:r>
            <a:r>
              <a:rPr lang="en-GB" sz="2000" dirty="0" smtClean="0"/>
              <a:t>e.g. ‘It’s really amazing!’</a:t>
            </a:r>
          </a:p>
          <a:p>
            <a:r>
              <a:rPr lang="en-GB" sz="2000" b="1" dirty="0" smtClean="0"/>
              <a:t>Emphatic stress on specific words </a:t>
            </a:r>
            <a:r>
              <a:rPr lang="en-GB" sz="2000" dirty="0" smtClean="0"/>
              <a:t>e.g. ‘That’s a GORGEOUS dress!’</a:t>
            </a:r>
          </a:p>
          <a:p>
            <a:endParaRPr lang="en-GB" dirty="0"/>
          </a:p>
        </p:txBody>
      </p:sp>
    </p:spTree>
    <p:extLst>
      <p:ext uri="{BB962C8B-B14F-4D97-AF65-F5344CB8AC3E}">
        <p14:creationId xmlns:p14="http://schemas.microsoft.com/office/powerpoint/2010/main" val="1803951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 calcmode="lin" valueType="num">
                                      <p:cBhvr additive="base">
                                        <p:cTn id="5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3">
                                            <p:txEl>
                                              <p:pRg st="9" end="9"/>
                                            </p:txEl>
                                          </p:spTgt>
                                        </p:tgtEl>
                                        <p:attrNameLst>
                                          <p:attrName>style.visibility</p:attrName>
                                        </p:attrNameLst>
                                      </p:cBhvr>
                                      <p:to>
                                        <p:strVal val="visible"/>
                                      </p:to>
                                    </p:set>
                                    <p:anim calcmode="lin" valueType="num">
                                      <p:cBhvr additive="base">
                                        <p:cTn id="5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3">
                                            <p:txEl>
                                              <p:pRg st="10" end="10"/>
                                            </p:txEl>
                                          </p:spTgt>
                                        </p:tgtEl>
                                        <p:attrNameLst>
                                          <p:attrName>style.visibility</p:attrName>
                                        </p:attrNameLst>
                                      </p:cBhvr>
                                      <p:to>
                                        <p:strVal val="visible"/>
                                      </p:to>
                                    </p:set>
                                    <p:anim calcmode="lin" valueType="num">
                                      <p:cBhvr additive="base">
                                        <p:cTn id="6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3">
                                            <p:txEl>
                                              <p:pRg st="11" end="11"/>
                                            </p:txEl>
                                          </p:spTgt>
                                        </p:tgtEl>
                                        <p:attrNameLst>
                                          <p:attrName>style.visibility</p:attrName>
                                        </p:attrNameLst>
                                      </p:cBhvr>
                                      <p:to>
                                        <p:strVal val="visible"/>
                                      </p:to>
                                    </p:set>
                                    <p:anim calcmode="lin" valueType="num">
                                      <p:cBhvr additive="base">
                                        <p:cTn id="7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Critics of the Deficit Approach:</a:t>
            </a:r>
            <a:endParaRPr lang="en-GB" dirty="0"/>
          </a:p>
        </p:txBody>
      </p:sp>
      <p:sp>
        <p:nvSpPr>
          <p:cNvPr id="3" name="Content Placeholder 2"/>
          <p:cNvSpPr>
            <a:spLocks noGrp="1"/>
          </p:cNvSpPr>
          <p:nvPr>
            <p:ph idx="1"/>
          </p:nvPr>
        </p:nvSpPr>
        <p:spPr/>
        <p:txBody>
          <a:bodyPr>
            <a:normAutofit lnSpcReduction="10000"/>
          </a:bodyPr>
          <a:lstStyle/>
          <a:p>
            <a:r>
              <a:rPr lang="en-GB" sz="2400" b="1" u="sng" dirty="0" smtClean="0"/>
              <a:t>Dubois and Crouch (1975):</a:t>
            </a:r>
            <a:r>
              <a:rPr lang="en-GB" sz="2400" dirty="0" smtClean="0"/>
              <a:t> found that in their data men used </a:t>
            </a:r>
            <a:r>
              <a:rPr lang="en-GB" sz="2400" b="1" dirty="0" smtClean="0"/>
              <a:t>more tag questions </a:t>
            </a:r>
            <a:r>
              <a:rPr lang="en-GB" sz="2400" dirty="0" smtClean="0"/>
              <a:t>than women although it was not suggested that they were less confident speakers as a consequence of these findings</a:t>
            </a:r>
            <a:endParaRPr lang="en-GB" sz="2400" b="1" dirty="0" smtClean="0"/>
          </a:p>
          <a:p>
            <a:r>
              <a:rPr lang="en-GB" sz="2400" b="1" u="sng" dirty="0" err="1" smtClean="0"/>
              <a:t>O’Barr</a:t>
            </a:r>
            <a:r>
              <a:rPr lang="en-GB" sz="2400" b="1" u="sng" dirty="0" smtClean="0"/>
              <a:t> and Atkins (1980):</a:t>
            </a:r>
            <a:r>
              <a:rPr lang="en-GB" sz="2400" dirty="0" smtClean="0"/>
              <a:t> discovered through their analysis of </a:t>
            </a:r>
            <a:r>
              <a:rPr lang="en-GB" sz="2400" b="1" dirty="0" smtClean="0"/>
              <a:t>language in the courtroom </a:t>
            </a:r>
            <a:r>
              <a:rPr lang="en-GB" sz="2400" dirty="0" smtClean="0"/>
              <a:t>that many of </a:t>
            </a:r>
            <a:r>
              <a:rPr lang="en-GB" sz="2400" dirty="0" err="1" smtClean="0"/>
              <a:t>Lakoff’s</a:t>
            </a:r>
            <a:r>
              <a:rPr lang="en-GB" sz="2400" dirty="0" smtClean="0"/>
              <a:t> suggested features did actually occur in women’s speech but also in men’s from lower class backgrounds. The term </a:t>
            </a:r>
            <a:r>
              <a:rPr lang="en-GB" sz="2400" b="1" dirty="0" smtClean="0"/>
              <a:t>powerless language </a:t>
            </a:r>
            <a:r>
              <a:rPr lang="en-GB" sz="2400" dirty="0" smtClean="0"/>
              <a:t>was more useful than </a:t>
            </a:r>
            <a:r>
              <a:rPr lang="en-GB" sz="2400" b="1" dirty="0" smtClean="0"/>
              <a:t>women’s language.</a:t>
            </a:r>
          </a:p>
          <a:p>
            <a:r>
              <a:rPr lang="en-GB" sz="2400" b="1" u="sng" dirty="0" smtClean="0"/>
              <a:t>Holmes (1992):</a:t>
            </a:r>
            <a:r>
              <a:rPr lang="en-GB" sz="2400" dirty="0" smtClean="0"/>
              <a:t> suggests that </a:t>
            </a:r>
            <a:r>
              <a:rPr lang="en-GB" sz="2400" b="1" dirty="0" smtClean="0"/>
              <a:t>tag questions</a:t>
            </a:r>
            <a:r>
              <a:rPr lang="en-GB" sz="2400" dirty="0" smtClean="0"/>
              <a:t>, rather than being simply a sign of uncertainty in a speaker, may also function as a device to help </a:t>
            </a:r>
            <a:r>
              <a:rPr lang="en-GB" sz="2400" b="1" dirty="0" smtClean="0"/>
              <a:t>maintain discussion </a:t>
            </a:r>
            <a:r>
              <a:rPr lang="en-GB" sz="2400" dirty="0" smtClean="0"/>
              <a:t>or to </a:t>
            </a:r>
            <a:r>
              <a:rPr lang="en-GB" sz="2400" b="1" dirty="0" smtClean="0"/>
              <a:t>be polite</a:t>
            </a:r>
            <a:r>
              <a:rPr lang="en-GB" sz="2400" dirty="0" smtClean="0"/>
              <a:t>. Tag questions are </a:t>
            </a:r>
            <a:r>
              <a:rPr lang="en-GB" sz="2400" b="1" dirty="0" smtClean="0"/>
              <a:t>multi-functional</a:t>
            </a:r>
            <a:r>
              <a:rPr lang="en-GB" sz="2400" dirty="0" smtClean="0"/>
              <a:t>. To suggest that </a:t>
            </a:r>
            <a:r>
              <a:rPr lang="en-GB" sz="2400" b="1" dirty="0" smtClean="0"/>
              <a:t>hedges </a:t>
            </a:r>
            <a:r>
              <a:rPr lang="en-GB" sz="2400" dirty="0" smtClean="0"/>
              <a:t>and </a:t>
            </a:r>
            <a:r>
              <a:rPr lang="en-GB" sz="2400" b="1" dirty="0" smtClean="0"/>
              <a:t>fillers </a:t>
            </a:r>
            <a:r>
              <a:rPr lang="en-GB" sz="2400" dirty="0" smtClean="0"/>
              <a:t>are simply markers of </a:t>
            </a:r>
            <a:r>
              <a:rPr lang="en-GB" sz="2400" b="1" dirty="0" smtClean="0"/>
              <a:t>indecision </a:t>
            </a:r>
            <a:r>
              <a:rPr lang="en-GB" sz="2400" dirty="0" smtClean="0"/>
              <a:t>is </a:t>
            </a:r>
            <a:r>
              <a:rPr lang="en-GB" sz="2400" b="1" dirty="0" smtClean="0"/>
              <a:t>grossly misleading</a:t>
            </a:r>
          </a:p>
          <a:p>
            <a:endParaRPr lang="en-GB" dirty="0"/>
          </a:p>
        </p:txBody>
      </p:sp>
    </p:spTree>
    <p:extLst>
      <p:ext uri="{BB962C8B-B14F-4D97-AF65-F5344CB8AC3E}">
        <p14:creationId xmlns:p14="http://schemas.microsoft.com/office/powerpoint/2010/main" val="3377262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800" decel="100000"/>
                                        <p:tgtEl>
                                          <p:spTgt spid="3">
                                            <p:txEl>
                                              <p:pRg st="0" end="0"/>
                                            </p:txEl>
                                          </p:spTgt>
                                        </p:tgtEl>
                                      </p:cBhvr>
                                    </p:animEffect>
                                    <p:anim calcmode="lin" valueType="num">
                                      <p:cBhvr>
                                        <p:cTn id="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800" decel="100000"/>
                                        <p:tgtEl>
                                          <p:spTgt spid="3">
                                            <p:txEl>
                                              <p:pRg st="1" end="1"/>
                                            </p:txEl>
                                          </p:spTgt>
                                        </p:tgtEl>
                                      </p:cBhvr>
                                    </p:animEffect>
                                    <p:anim calcmode="lin" valueType="num">
                                      <p:cBhvr>
                                        <p:cTn id="18"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800" decel="100000"/>
                                        <p:tgtEl>
                                          <p:spTgt spid="3">
                                            <p:txEl>
                                              <p:pRg st="2" end="2"/>
                                            </p:txEl>
                                          </p:spTgt>
                                        </p:tgtEl>
                                      </p:cBhvr>
                                    </p:animEffect>
                                    <p:anim calcmode="lin" valueType="num">
                                      <p:cBhvr>
                                        <p:cTn id="28"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Dominance Approach:</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The underlying view of the </a:t>
            </a:r>
            <a:r>
              <a:rPr lang="en-GB" b="1" dirty="0" smtClean="0"/>
              <a:t>Dominance Approach </a:t>
            </a:r>
            <a:r>
              <a:rPr lang="en-GB" dirty="0" smtClean="0"/>
              <a:t>is that men were viewed as controlling and commanding in mixed-sex conversations.</a:t>
            </a:r>
          </a:p>
          <a:p>
            <a:r>
              <a:rPr lang="en-GB" b="1" u="sng" dirty="0" smtClean="0"/>
              <a:t>Zimmerman and West (1975):</a:t>
            </a:r>
            <a:r>
              <a:rPr lang="en-GB" b="1" dirty="0" smtClean="0"/>
              <a:t> </a:t>
            </a:r>
            <a:r>
              <a:rPr lang="en-GB" dirty="0" smtClean="0"/>
              <a:t>Concluded that 96% of interruptions in mixed-sex conversations were made by males. This was seen as the </a:t>
            </a:r>
            <a:r>
              <a:rPr lang="en-GB" b="1" dirty="0" smtClean="0"/>
              <a:t>restricted linguistic freedom</a:t>
            </a:r>
            <a:r>
              <a:rPr lang="en-GB" dirty="0" smtClean="0"/>
              <a:t> of women compared to men. Specific language features did not belong to a specific gender, rather to those with power and those without power.</a:t>
            </a:r>
          </a:p>
          <a:p>
            <a:r>
              <a:rPr lang="en-GB" b="1" u="sng" dirty="0" smtClean="0"/>
              <a:t>Dale Spender (1980):</a:t>
            </a:r>
            <a:r>
              <a:rPr lang="en-GB" b="1" dirty="0" smtClean="0"/>
              <a:t> </a:t>
            </a:r>
            <a:r>
              <a:rPr lang="en-GB" dirty="0" smtClean="0"/>
              <a:t>Men talk more than women but women are </a:t>
            </a:r>
            <a:r>
              <a:rPr lang="en-GB" b="1" dirty="0" smtClean="0"/>
              <a:t>perceived </a:t>
            </a:r>
            <a:r>
              <a:rPr lang="en-GB" dirty="0" smtClean="0"/>
              <a:t>as talking more because of the view that they should be </a:t>
            </a:r>
            <a:r>
              <a:rPr lang="en-GB" b="1" dirty="0" smtClean="0"/>
              <a:t>silent </a:t>
            </a:r>
            <a:r>
              <a:rPr lang="en-GB" dirty="0" smtClean="0"/>
              <a:t>and they only discuss </a:t>
            </a:r>
            <a:r>
              <a:rPr lang="en-GB" b="1" dirty="0" smtClean="0"/>
              <a:t>trivial matters</a:t>
            </a:r>
            <a:r>
              <a:rPr lang="en-GB" dirty="0" smtClean="0"/>
              <a:t>. Spender studied electronic discourse in the U.S. and found that when women dominated the conversation (which was seldom as men contributed </a:t>
            </a:r>
            <a:r>
              <a:rPr lang="en-GB" b="1" dirty="0" smtClean="0"/>
              <a:t>70% </a:t>
            </a:r>
            <a:r>
              <a:rPr lang="en-GB" dirty="0" smtClean="0"/>
              <a:t>of words), men felt that they were being ‘silenced’.</a:t>
            </a:r>
          </a:p>
          <a:p>
            <a:r>
              <a:rPr lang="en-GB" b="1" u="sng" dirty="0" smtClean="0"/>
              <a:t>Pamela Fishman (1980):</a:t>
            </a:r>
            <a:r>
              <a:rPr lang="en-GB" dirty="0" smtClean="0"/>
              <a:t> Women use three times more </a:t>
            </a:r>
            <a:r>
              <a:rPr lang="en-GB" b="1" dirty="0" smtClean="0"/>
              <a:t>yes/no questions </a:t>
            </a:r>
            <a:r>
              <a:rPr lang="en-GB" dirty="0" smtClean="0"/>
              <a:t>and tags than men. Fishman analysed couples and argued that questions could be considered a feature of </a:t>
            </a:r>
            <a:r>
              <a:rPr lang="en-GB" b="1" dirty="0" smtClean="0"/>
              <a:t>strength </a:t>
            </a:r>
            <a:r>
              <a:rPr lang="en-GB" dirty="0" smtClean="0"/>
              <a:t>because they force the listener to give </a:t>
            </a:r>
            <a:r>
              <a:rPr lang="en-GB" b="1" dirty="0" smtClean="0"/>
              <a:t>feedback</a:t>
            </a:r>
            <a:r>
              <a:rPr lang="en-GB" dirty="0" smtClean="0"/>
              <a:t>.</a:t>
            </a:r>
            <a:endParaRPr lang="en-GB" b="1" u="sng" dirty="0" smtClean="0"/>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70" decel="100000"/>
                                        <p:tgtEl>
                                          <p:spTgt spid="3">
                                            <p:txEl>
                                              <p:pRg st="0" end="0"/>
                                            </p:txEl>
                                          </p:spTgt>
                                        </p:tgtEl>
                                      </p:cBhvr>
                                    </p:animEffect>
                                    <p:animScale>
                                      <p:cBhvr>
                                        <p:cTn id="8" dur="770" decel="100000"/>
                                        <p:tgtEl>
                                          <p:spTgt spid="3">
                                            <p:txEl>
                                              <p:pRg st="0" end="0"/>
                                            </p:txEl>
                                          </p:spTgt>
                                        </p:tgtEl>
                                      </p:cBhvr>
                                      <p:from x="10000" y="10000"/>
                                      <p:to x="200000" y="450000"/>
                                    </p:animScale>
                                    <p:animScale>
                                      <p:cBhvr>
                                        <p:cTn id="9" dur="1230" accel="100000" fill="hold">
                                          <p:stCondLst>
                                            <p:cond delay="770"/>
                                          </p:stCondLst>
                                        </p:cTn>
                                        <p:tgtEl>
                                          <p:spTgt spid="3">
                                            <p:txEl>
                                              <p:pRg st="0" end="0"/>
                                            </p:txEl>
                                          </p:spTgt>
                                        </p:tgtEl>
                                      </p:cBhvr>
                                      <p:from x="200000" y="450000"/>
                                      <p:to x="100000" y="100000"/>
                                    </p:animScale>
                                    <p:set>
                                      <p:cBhvr>
                                        <p:cTn id="10" dur="770" fill="hold"/>
                                        <p:tgtEl>
                                          <p:spTgt spid="3">
                                            <p:txEl>
                                              <p:pRg st="0" end="0"/>
                                            </p:txEl>
                                          </p:spTgt>
                                        </p:tgtEl>
                                        <p:attrNameLst>
                                          <p:attrName>ppt_x</p:attrName>
                                        </p:attrNameLst>
                                      </p:cBhvr>
                                      <p:to>
                                        <p:strVal val="(0.5)"/>
                                      </p:to>
                                    </p:set>
                                    <p:anim from="(0.5)" to="(#ppt_x)" calcmode="lin" valueType="num">
                                      <p:cBhvr>
                                        <p:cTn id="11" dur="1230" accel="100000" fill="hold">
                                          <p:stCondLst>
                                            <p:cond delay="770"/>
                                          </p:stCondLst>
                                        </p:cTn>
                                        <p:tgtEl>
                                          <p:spTgt spid="3">
                                            <p:txEl>
                                              <p:pRg st="0" end="0"/>
                                            </p:txEl>
                                          </p:spTgt>
                                        </p:tgtEl>
                                        <p:attrNameLst>
                                          <p:attrName>ppt_x</p:attrName>
                                        </p:attrNameLst>
                                      </p:cBhvr>
                                    </p:anim>
                                    <p:set>
                                      <p:cBhvr>
                                        <p:cTn id="12" dur="770" fill="hold"/>
                                        <p:tgtEl>
                                          <p:spTgt spid="3">
                                            <p:txEl>
                                              <p:pRg st="0" end="0"/>
                                            </p:txEl>
                                          </p:spTgt>
                                        </p:tgtEl>
                                        <p:attrNameLst>
                                          <p:attrName>ppt_y</p:attrName>
                                        </p:attrNameLst>
                                      </p:cBhvr>
                                      <p:to>
                                        <p:strVal val="(#ppt_y+0.4)"/>
                                      </p:to>
                                    </p:set>
                                    <p:anim from="(#ppt_y+0.4)" to="(#ppt_y)" calcmode="lin" valueType="num">
                                      <p:cBhvr>
                                        <p:cTn id="13" dur="1230" accel="100000" fill="hold">
                                          <p:stCondLst>
                                            <p:cond delay="770"/>
                                          </p:stCondLst>
                                        </p:cTn>
                                        <p:tgtEl>
                                          <p:spTgt spid="3">
                                            <p:txEl>
                                              <p:pRg st="0" end="0"/>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770" decel="100000"/>
                                        <p:tgtEl>
                                          <p:spTgt spid="3">
                                            <p:txEl>
                                              <p:pRg st="1" end="1"/>
                                            </p:txEl>
                                          </p:spTgt>
                                        </p:tgtEl>
                                      </p:cBhvr>
                                    </p:animEffect>
                                    <p:animScale>
                                      <p:cBhvr>
                                        <p:cTn id="19" dur="770" decel="100000"/>
                                        <p:tgtEl>
                                          <p:spTgt spid="3">
                                            <p:txEl>
                                              <p:pRg st="1" end="1"/>
                                            </p:txEl>
                                          </p:spTgt>
                                        </p:tgtEl>
                                      </p:cBhvr>
                                      <p:from x="10000" y="10000"/>
                                      <p:to x="200000" y="450000"/>
                                    </p:animScale>
                                    <p:animScale>
                                      <p:cBhvr>
                                        <p:cTn id="20" dur="1230" accel="100000" fill="hold">
                                          <p:stCondLst>
                                            <p:cond delay="770"/>
                                          </p:stCondLst>
                                        </p:cTn>
                                        <p:tgtEl>
                                          <p:spTgt spid="3">
                                            <p:txEl>
                                              <p:pRg st="1" end="1"/>
                                            </p:txEl>
                                          </p:spTgt>
                                        </p:tgtEl>
                                      </p:cBhvr>
                                      <p:from x="200000" y="450000"/>
                                      <p:to x="100000" y="100000"/>
                                    </p:animScale>
                                    <p:set>
                                      <p:cBhvr>
                                        <p:cTn id="21" dur="770" fill="hold"/>
                                        <p:tgtEl>
                                          <p:spTgt spid="3">
                                            <p:txEl>
                                              <p:pRg st="1" end="1"/>
                                            </p:txEl>
                                          </p:spTgt>
                                        </p:tgtEl>
                                        <p:attrNameLst>
                                          <p:attrName>ppt_x</p:attrName>
                                        </p:attrNameLst>
                                      </p:cBhvr>
                                      <p:to>
                                        <p:strVal val="(0.5)"/>
                                      </p:to>
                                    </p:set>
                                    <p:anim from="(0.5)" to="(#ppt_x)" calcmode="lin" valueType="num">
                                      <p:cBhvr>
                                        <p:cTn id="22" dur="1230" accel="100000" fill="hold">
                                          <p:stCondLst>
                                            <p:cond delay="770"/>
                                          </p:stCondLst>
                                        </p:cTn>
                                        <p:tgtEl>
                                          <p:spTgt spid="3">
                                            <p:txEl>
                                              <p:pRg st="1" end="1"/>
                                            </p:txEl>
                                          </p:spTgt>
                                        </p:tgtEl>
                                        <p:attrNameLst>
                                          <p:attrName>ppt_x</p:attrName>
                                        </p:attrNameLst>
                                      </p:cBhvr>
                                    </p:anim>
                                    <p:set>
                                      <p:cBhvr>
                                        <p:cTn id="23" dur="770" fill="hold"/>
                                        <p:tgtEl>
                                          <p:spTgt spid="3">
                                            <p:txEl>
                                              <p:pRg st="1" end="1"/>
                                            </p:txEl>
                                          </p:spTgt>
                                        </p:tgtEl>
                                        <p:attrNameLst>
                                          <p:attrName>ppt_y</p:attrName>
                                        </p:attrNameLst>
                                      </p:cBhvr>
                                      <p:to>
                                        <p:strVal val="(#ppt_y+0.4)"/>
                                      </p:to>
                                    </p:set>
                                    <p:anim from="(#ppt_y+0.4)" to="(#ppt_y)" calcmode="lin" valueType="num">
                                      <p:cBhvr>
                                        <p:cTn id="24" dur="1230" accel="100000" fill="hold">
                                          <p:stCondLst>
                                            <p:cond delay="770"/>
                                          </p:stCondLst>
                                        </p:cTn>
                                        <p:tgtEl>
                                          <p:spTgt spid="3">
                                            <p:txEl>
                                              <p:pRg st="1" end="1"/>
                                            </p:txEl>
                                          </p:spTgt>
                                        </p:tgtEl>
                                        <p:attrNameLst>
                                          <p:attrName>ppt_y</p:attrName>
                                        </p:attrNameLst>
                                      </p:cBhvr>
                                    </p:anim>
                                  </p:childTnLst>
                                </p:cTn>
                              </p:par>
                            </p:childTnLst>
                          </p:cTn>
                        </p:par>
                      </p:childTnLst>
                    </p:cTn>
                  </p:par>
                  <p:par>
                    <p:cTn id="25" fill="hold">
                      <p:stCondLst>
                        <p:cond delay="indefinite"/>
                      </p:stCondLst>
                      <p:childTnLst>
                        <p:par>
                          <p:cTn id="26" fill="hold">
                            <p:stCondLst>
                              <p:cond delay="0"/>
                            </p:stCondLst>
                            <p:childTnLst>
                              <p:par>
                                <p:cTn id="27" presetID="51" presetClass="entr" presetSubtype="0"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770" decel="100000"/>
                                        <p:tgtEl>
                                          <p:spTgt spid="3">
                                            <p:txEl>
                                              <p:pRg st="2" end="2"/>
                                            </p:txEl>
                                          </p:spTgt>
                                        </p:tgtEl>
                                      </p:cBhvr>
                                    </p:animEffect>
                                    <p:animScale>
                                      <p:cBhvr>
                                        <p:cTn id="30" dur="770" decel="100000"/>
                                        <p:tgtEl>
                                          <p:spTgt spid="3">
                                            <p:txEl>
                                              <p:pRg st="2" end="2"/>
                                            </p:txEl>
                                          </p:spTgt>
                                        </p:tgtEl>
                                      </p:cBhvr>
                                      <p:from x="10000" y="10000"/>
                                      <p:to x="200000" y="450000"/>
                                    </p:animScale>
                                    <p:animScale>
                                      <p:cBhvr>
                                        <p:cTn id="31" dur="1230" accel="100000" fill="hold">
                                          <p:stCondLst>
                                            <p:cond delay="770"/>
                                          </p:stCondLst>
                                        </p:cTn>
                                        <p:tgtEl>
                                          <p:spTgt spid="3">
                                            <p:txEl>
                                              <p:pRg st="2" end="2"/>
                                            </p:txEl>
                                          </p:spTgt>
                                        </p:tgtEl>
                                      </p:cBhvr>
                                      <p:from x="200000" y="450000"/>
                                      <p:to x="100000" y="100000"/>
                                    </p:animScale>
                                    <p:set>
                                      <p:cBhvr>
                                        <p:cTn id="32" dur="770" fill="hold"/>
                                        <p:tgtEl>
                                          <p:spTgt spid="3">
                                            <p:txEl>
                                              <p:pRg st="2" end="2"/>
                                            </p:txEl>
                                          </p:spTgt>
                                        </p:tgtEl>
                                        <p:attrNameLst>
                                          <p:attrName>ppt_x</p:attrName>
                                        </p:attrNameLst>
                                      </p:cBhvr>
                                      <p:to>
                                        <p:strVal val="(0.5)"/>
                                      </p:to>
                                    </p:set>
                                    <p:anim from="(0.5)" to="(#ppt_x)" calcmode="lin" valueType="num">
                                      <p:cBhvr>
                                        <p:cTn id="33" dur="1230" accel="100000" fill="hold">
                                          <p:stCondLst>
                                            <p:cond delay="770"/>
                                          </p:stCondLst>
                                        </p:cTn>
                                        <p:tgtEl>
                                          <p:spTgt spid="3">
                                            <p:txEl>
                                              <p:pRg st="2" end="2"/>
                                            </p:txEl>
                                          </p:spTgt>
                                        </p:tgtEl>
                                        <p:attrNameLst>
                                          <p:attrName>ppt_x</p:attrName>
                                        </p:attrNameLst>
                                      </p:cBhvr>
                                    </p:anim>
                                    <p:set>
                                      <p:cBhvr>
                                        <p:cTn id="34" dur="770" fill="hold"/>
                                        <p:tgtEl>
                                          <p:spTgt spid="3">
                                            <p:txEl>
                                              <p:pRg st="2" end="2"/>
                                            </p:txEl>
                                          </p:spTgt>
                                        </p:tgtEl>
                                        <p:attrNameLst>
                                          <p:attrName>ppt_y</p:attrName>
                                        </p:attrNameLst>
                                      </p:cBhvr>
                                      <p:to>
                                        <p:strVal val="(#ppt_y+0.4)"/>
                                      </p:to>
                                    </p:set>
                                    <p:anim from="(#ppt_y+0.4)" to="(#ppt_y)" calcmode="lin" valueType="num">
                                      <p:cBhvr>
                                        <p:cTn id="35" dur="1230" accel="100000" fill="hold">
                                          <p:stCondLst>
                                            <p:cond delay="770"/>
                                          </p:stCondLst>
                                        </p:cTn>
                                        <p:tgtEl>
                                          <p:spTgt spid="3">
                                            <p:txEl>
                                              <p:pRg st="2" end="2"/>
                                            </p:txEl>
                                          </p:spTgt>
                                        </p:tgtEl>
                                        <p:attrNameLst>
                                          <p:attrName>ppt_y</p:attrName>
                                        </p:attrNameLst>
                                      </p:cBhvr>
                                    </p:anim>
                                  </p:childTnLst>
                                </p:cTn>
                              </p:par>
                            </p:childTnLst>
                          </p:cTn>
                        </p:par>
                      </p:childTnLst>
                    </p:cTn>
                  </p:par>
                  <p:par>
                    <p:cTn id="36" fill="hold">
                      <p:stCondLst>
                        <p:cond delay="indefinite"/>
                      </p:stCondLst>
                      <p:childTnLst>
                        <p:par>
                          <p:cTn id="37" fill="hold">
                            <p:stCondLst>
                              <p:cond delay="0"/>
                            </p:stCondLst>
                            <p:childTnLst>
                              <p:par>
                                <p:cTn id="38" presetID="51" presetClass="entr" presetSubtype="0" fill="hold"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fade">
                                      <p:cBhvr>
                                        <p:cTn id="40" dur="770" decel="100000"/>
                                        <p:tgtEl>
                                          <p:spTgt spid="3">
                                            <p:txEl>
                                              <p:pRg st="3" end="3"/>
                                            </p:txEl>
                                          </p:spTgt>
                                        </p:tgtEl>
                                      </p:cBhvr>
                                    </p:animEffect>
                                    <p:animScale>
                                      <p:cBhvr>
                                        <p:cTn id="41" dur="770" decel="100000"/>
                                        <p:tgtEl>
                                          <p:spTgt spid="3">
                                            <p:txEl>
                                              <p:pRg st="3" end="3"/>
                                            </p:txEl>
                                          </p:spTgt>
                                        </p:tgtEl>
                                      </p:cBhvr>
                                      <p:from x="10000" y="10000"/>
                                      <p:to x="200000" y="450000"/>
                                    </p:animScale>
                                    <p:animScale>
                                      <p:cBhvr>
                                        <p:cTn id="42" dur="1230" accel="100000" fill="hold">
                                          <p:stCondLst>
                                            <p:cond delay="770"/>
                                          </p:stCondLst>
                                        </p:cTn>
                                        <p:tgtEl>
                                          <p:spTgt spid="3">
                                            <p:txEl>
                                              <p:pRg st="3" end="3"/>
                                            </p:txEl>
                                          </p:spTgt>
                                        </p:tgtEl>
                                      </p:cBhvr>
                                      <p:from x="200000" y="450000"/>
                                      <p:to x="100000" y="100000"/>
                                    </p:animScale>
                                    <p:set>
                                      <p:cBhvr>
                                        <p:cTn id="43" dur="770" fill="hold"/>
                                        <p:tgtEl>
                                          <p:spTgt spid="3">
                                            <p:txEl>
                                              <p:pRg st="3" end="3"/>
                                            </p:txEl>
                                          </p:spTgt>
                                        </p:tgtEl>
                                        <p:attrNameLst>
                                          <p:attrName>ppt_x</p:attrName>
                                        </p:attrNameLst>
                                      </p:cBhvr>
                                      <p:to>
                                        <p:strVal val="(0.5)"/>
                                      </p:to>
                                    </p:set>
                                    <p:anim from="(0.5)" to="(#ppt_x)" calcmode="lin" valueType="num">
                                      <p:cBhvr>
                                        <p:cTn id="44" dur="1230" accel="100000" fill="hold">
                                          <p:stCondLst>
                                            <p:cond delay="770"/>
                                          </p:stCondLst>
                                        </p:cTn>
                                        <p:tgtEl>
                                          <p:spTgt spid="3">
                                            <p:txEl>
                                              <p:pRg st="3" end="3"/>
                                            </p:txEl>
                                          </p:spTgt>
                                        </p:tgtEl>
                                        <p:attrNameLst>
                                          <p:attrName>ppt_x</p:attrName>
                                        </p:attrNameLst>
                                      </p:cBhvr>
                                    </p:anim>
                                    <p:set>
                                      <p:cBhvr>
                                        <p:cTn id="45" dur="770" fill="hold"/>
                                        <p:tgtEl>
                                          <p:spTgt spid="3">
                                            <p:txEl>
                                              <p:pRg st="3" end="3"/>
                                            </p:txEl>
                                          </p:spTgt>
                                        </p:tgtEl>
                                        <p:attrNameLst>
                                          <p:attrName>ppt_y</p:attrName>
                                        </p:attrNameLst>
                                      </p:cBhvr>
                                      <p:to>
                                        <p:strVal val="(#ppt_y+0.4)"/>
                                      </p:to>
                                    </p:set>
                                    <p:anim from="(#ppt_y+0.4)" to="(#ppt_y)" calcmode="lin" valueType="num">
                                      <p:cBhvr>
                                        <p:cTn id="46" dur="1230" accel="100000" fill="hold">
                                          <p:stCondLst>
                                            <p:cond delay="770"/>
                                          </p:stCondLst>
                                        </p:cTn>
                                        <p:tgtEl>
                                          <p:spTgt spid="3">
                                            <p:txEl>
                                              <p:pRg st="3" end="3"/>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Difference Approach:</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The </a:t>
            </a:r>
            <a:r>
              <a:rPr lang="en-GB" b="1" dirty="0" smtClean="0"/>
              <a:t>Difference Approach </a:t>
            </a:r>
            <a:r>
              <a:rPr lang="en-GB" dirty="0" smtClean="0"/>
              <a:t>views men and women as belonging to different sub-cultures with separate attitudes to, and preferences for, types of talk as a result of cultural contrasts and pressures</a:t>
            </a:r>
            <a:r>
              <a:rPr lang="en-GB" dirty="0" smtClean="0"/>
              <a:t>.</a:t>
            </a:r>
          </a:p>
          <a:p>
            <a:r>
              <a:rPr lang="en-GB" b="1" u="sng" dirty="0" smtClean="0"/>
              <a:t>Goodwin (1980):</a:t>
            </a:r>
            <a:r>
              <a:rPr lang="en-GB" dirty="0" smtClean="0"/>
              <a:t> Observed group play of girls and boys in Philadelphia. Boys used </a:t>
            </a:r>
            <a:r>
              <a:rPr lang="en-GB" b="1" dirty="0" smtClean="0"/>
              <a:t>explicit commands </a:t>
            </a:r>
            <a:r>
              <a:rPr lang="en-GB" dirty="0" smtClean="0"/>
              <a:t>such as “</a:t>
            </a:r>
            <a:r>
              <a:rPr lang="en-GB" dirty="0" err="1" smtClean="0"/>
              <a:t>Gimme</a:t>
            </a:r>
            <a:r>
              <a:rPr lang="en-GB" dirty="0" smtClean="0"/>
              <a:t> the pliers” and girls used more </a:t>
            </a:r>
            <a:r>
              <a:rPr lang="en-GB" b="1" dirty="0" smtClean="0"/>
              <a:t>mitigated directives </a:t>
            </a:r>
            <a:r>
              <a:rPr lang="en-GB" dirty="0" smtClean="0"/>
              <a:t>such as “Let’s use these first”.</a:t>
            </a:r>
            <a:endParaRPr lang="en-GB" b="1" u="sng" dirty="0" smtClean="0"/>
          </a:p>
          <a:p>
            <a:r>
              <a:rPr lang="en-GB" b="1" u="sng" dirty="0" err="1" smtClean="0"/>
              <a:t>Maltz</a:t>
            </a:r>
            <a:r>
              <a:rPr lang="en-GB" b="1" u="sng" dirty="0" smtClean="0"/>
              <a:t> and </a:t>
            </a:r>
            <a:r>
              <a:rPr lang="en-GB" b="1" u="sng" dirty="0" err="1" smtClean="0"/>
              <a:t>Borker</a:t>
            </a:r>
            <a:r>
              <a:rPr lang="en-GB" b="1" u="sng" dirty="0" smtClean="0"/>
              <a:t> (1982):</a:t>
            </a:r>
            <a:r>
              <a:rPr lang="en-GB" dirty="0" smtClean="0"/>
              <a:t> </a:t>
            </a:r>
            <a:r>
              <a:rPr lang="en-GB" b="1" dirty="0" smtClean="0"/>
              <a:t>Cultural differences </a:t>
            </a:r>
            <a:r>
              <a:rPr lang="en-GB" dirty="0" smtClean="0"/>
              <a:t>between men and women. Women view </a:t>
            </a:r>
            <a:r>
              <a:rPr lang="en-GB" b="1" dirty="0" smtClean="0"/>
              <a:t>minimal responses </a:t>
            </a:r>
            <a:r>
              <a:rPr lang="en-GB" dirty="0" smtClean="0"/>
              <a:t>as demonstrations of </a:t>
            </a:r>
            <a:r>
              <a:rPr lang="en-GB" b="1" dirty="0" smtClean="0"/>
              <a:t>active listening </a:t>
            </a:r>
            <a:r>
              <a:rPr lang="en-GB" dirty="0" smtClean="0"/>
              <a:t>whereas men view them as indications of </a:t>
            </a:r>
            <a:r>
              <a:rPr lang="en-GB" b="1" dirty="0" smtClean="0"/>
              <a:t>agreement</a:t>
            </a:r>
            <a:r>
              <a:rPr lang="en-GB" dirty="0" smtClean="0"/>
              <a:t>. Rules for </a:t>
            </a:r>
            <a:r>
              <a:rPr lang="en-GB" b="1" dirty="0" smtClean="0"/>
              <a:t>interacting </a:t>
            </a:r>
            <a:r>
              <a:rPr lang="en-GB" dirty="0" smtClean="0"/>
              <a:t>are learned between the ages of 5 and 15 when </a:t>
            </a:r>
            <a:r>
              <a:rPr lang="en-GB" b="1" dirty="0" smtClean="0"/>
              <a:t>socialisation </a:t>
            </a:r>
            <a:r>
              <a:rPr lang="en-GB" dirty="0" smtClean="0"/>
              <a:t>is mainly between members of the same sex. </a:t>
            </a:r>
            <a:endParaRPr lang="en-GB" b="1" u="sng" dirty="0" smtClean="0"/>
          </a:p>
          <a:p>
            <a:r>
              <a:rPr lang="en-GB" b="1" u="sng" dirty="0" smtClean="0"/>
              <a:t>Jennifer Coates (1989):</a:t>
            </a:r>
            <a:r>
              <a:rPr lang="en-GB" b="1" dirty="0" smtClean="0"/>
              <a:t> </a:t>
            </a:r>
            <a:r>
              <a:rPr lang="en-GB" dirty="0" smtClean="0"/>
              <a:t>Girls and boys develop </a:t>
            </a:r>
            <a:r>
              <a:rPr lang="en-GB" b="1" dirty="0" smtClean="0"/>
              <a:t>different styles </a:t>
            </a:r>
            <a:r>
              <a:rPr lang="en-GB" dirty="0" smtClean="0"/>
              <a:t>of speaking due to their different </a:t>
            </a:r>
            <a:r>
              <a:rPr lang="en-GB" b="1" dirty="0" smtClean="0"/>
              <a:t>interactions</a:t>
            </a:r>
            <a:r>
              <a:rPr lang="en-GB" dirty="0" smtClean="0"/>
              <a:t> in their all boys and all girls friendship groups. All-female talk/relationships are </a:t>
            </a:r>
            <a:r>
              <a:rPr lang="en-GB" b="1" dirty="0" smtClean="0"/>
              <a:t>cooperative </a:t>
            </a:r>
            <a:r>
              <a:rPr lang="en-GB" dirty="0" smtClean="0"/>
              <a:t>based on </a:t>
            </a:r>
            <a:r>
              <a:rPr lang="en-GB" b="1" dirty="0" smtClean="0"/>
              <a:t>negotiation </a:t>
            </a:r>
            <a:r>
              <a:rPr lang="en-GB" dirty="0" smtClean="0"/>
              <a:t>and </a:t>
            </a:r>
            <a:r>
              <a:rPr lang="en-GB" b="1" dirty="0" smtClean="0"/>
              <a:t>support</a:t>
            </a:r>
            <a:r>
              <a:rPr lang="en-GB" dirty="0" smtClean="0"/>
              <a:t>. Male talk, however, is more </a:t>
            </a:r>
            <a:r>
              <a:rPr lang="en-GB" b="1" dirty="0" smtClean="0"/>
              <a:t>competitive </a:t>
            </a:r>
            <a:r>
              <a:rPr lang="en-GB" dirty="0" smtClean="0"/>
              <a:t>and based on a </a:t>
            </a:r>
            <a:r>
              <a:rPr lang="en-GB" b="1" dirty="0" smtClean="0"/>
              <a:t>common interest </a:t>
            </a:r>
            <a:r>
              <a:rPr lang="en-GB" dirty="0" smtClean="0"/>
              <a:t>e.g. sport. Men socialised into </a:t>
            </a:r>
            <a:r>
              <a:rPr lang="en-GB" b="1" dirty="0" smtClean="0"/>
              <a:t>public discourse</a:t>
            </a:r>
            <a:r>
              <a:rPr lang="en-GB" dirty="0" smtClean="0"/>
              <a:t>, women socialised into </a:t>
            </a:r>
            <a:r>
              <a:rPr lang="en-GB" b="1" dirty="0" smtClean="0"/>
              <a:t>private discourse</a:t>
            </a:r>
            <a:r>
              <a:rPr lang="en-GB" dirty="0" smtClean="0"/>
              <a:t>.</a:t>
            </a:r>
          </a:p>
          <a:p>
            <a:endParaRPr lang="en-GB" dirty="0" smtClean="0"/>
          </a:p>
          <a:p>
            <a:endParaRPr lang="en-GB" b="1"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8" presetClass="entr" presetSubtype="0" accel="5000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17"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8" presetClass="entr" presetSubtype="0" accel="5000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4" dur="1000" fill="hold"/>
                                        <p:tgtEl>
                                          <p:spTgt spid="3">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8" presetClass="entr" presetSubtype="0" accel="5000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2" dur="1000" fill="hold"/>
                                        <p:tgtEl>
                                          <p:spTgt spid="3">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3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Difference Approach (cont):</a:t>
            </a:r>
            <a:endParaRPr lang="en-GB" dirty="0"/>
          </a:p>
        </p:txBody>
      </p:sp>
      <p:sp>
        <p:nvSpPr>
          <p:cNvPr id="3" name="Content Placeholder 2"/>
          <p:cNvSpPr>
            <a:spLocks noGrp="1"/>
          </p:cNvSpPr>
          <p:nvPr>
            <p:ph idx="1"/>
          </p:nvPr>
        </p:nvSpPr>
        <p:spPr/>
        <p:txBody>
          <a:bodyPr>
            <a:normAutofit fontScale="92500"/>
          </a:bodyPr>
          <a:lstStyle/>
          <a:p>
            <a:r>
              <a:rPr lang="en-GB" b="1" u="sng" dirty="0" err="1" smtClean="0"/>
              <a:t>Koenraad</a:t>
            </a:r>
            <a:r>
              <a:rPr lang="en-GB" b="1" u="sng" dirty="0" smtClean="0"/>
              <a:t> </a:t>
            </a:r>
            <a:r>
              <a:rPr lang="en-GB" b="1" u="sng" dirty="0" err="1" smtClean="0"/>
              <a:t>Kuiper</a:t>
            </a:r>
            <a:r>
              <a:rPr lang="en-GB" b="1" u="sng" dirty="0" smtClean="0"/>
              <a:t> (1991):</a:t>
            </a:r>
            <a:r>
              <a:rPr lang="en-GB" dirty="0" smtClean="0"/>
              <a:t> Found that men use </a:t>
            </a:r>
            <a:r>
              <a:rPr lang="en-GB" b="1" dirty="0" smtClean="0"/>
              <a:t>insults</a:t>
            </a:r>
            <a:r>
              <a:rPr lang="en-GB" dirty="0" smtClean="0"/>
              <a:t> to express </a:t>
            </a:r>
            <a:r>
              <a:rPr lang="en-GB" b="1" dirty="0" smtClean="0"/>
              <a:t>solidarity</a:t>
            </a:r>
            <a:r>
              <a:rPr lang="en-GB" dirty="0" smtClean="0"/>
              <a:t> and are less likely to pay attention to the need to save face. Examined a rugby team and saw that even with united interests men were not interested in saving face.</a:t>
            </a:r>
            <a:endParaRPr lang="en-GB" b="1" u="sng" dirty="0" smtClean="0"/>
          </a:p>
          <a:p>
            <a:r>
              <a:rPr lang="en-GB" b="1" u="sng" dirty="0" smtClean="0"/>
              <a:t>Deborah </a:t>
            </a:r>
            <a:r>
              <a:rPr lang="en-GB" b="1" u="sng" dirty="0" err="1" smtClean="0"/>
              <a:t>Tannen</a:t>
            </a:r>
            <a:r>
              <a:rPr lang="en-GB" b="1" u="sng" dirty="0" smtClean="0"/>
              <a:t> (1992):</a:t>
            </a:r>
            <a:r>
              <a:rPr lang="en-GB" dirty="0" smtClean="0"/>
              <a:t> Male-female communication is always </a:t>
            </a:r>
            <a:r>
              <a:rPr lang="en-GB" b="1" dirty="0" smtClean="0"/>
              <a:t>cross-cultural communication</a:t>
            </a:r>
            <a:r>
              <a:rPr lang="en-GB" dirty="0" smtClean="0"/>
              <a:t>. Men and women are treated differently and spoken to differently since birth. </a:t>
            </a:r>
            <a:endParaRPr lang="en-GB" b="1" u="sng" dirty="0" smtClean="0"/>
          </a:p>
          <a:p>
            <a:pPr>
              <a:buFont typeface="Arial" panose="020B0604020202020204" pitchFamily="34" charset="0"/>
              <a:buChar char="•"/>
            </a:pPr>
            <a:r>
              <a:rPr lang="en-GB" b="1" u="sng" dirty="0" smtClean="0"/>
              <a:t>Jane Pilkington (1992):</a:t>
            </a:r>
            <a:r>
              <a:rPr lang="en-GB" dirty="0" smtClean="0"/>
              <a:t> Differences in language are </a:t>
            </a:r>
            <a:r>
              <a:rPr lang="en-GB" b="1" dirty="0" smtClean="0"/>
              <a:t>biological</a:t>
            </a:r>
            <a:r>
              <a:rPr lang="en-GB" dirty="0" smtClean="0"/>
              <a:t>. Women in same-sex conversations are more </a:t>
            </a:r>
            <a:r>
              <a:rPr lang="en-GB" b="1" dirty="0" smtClean="0"/>
              <a:t>collaborative </a:t>
            </a:r>
            <a:r>
              <a:rPr lang="en-GB" dirty="0" smtClean="0"/>
              <a:t>than men were in all-male talk. Women talk to affirm </a:t>
            </a:r>
            <a:r>
              <a:rPr lang="en-GB" b="1" dirty="0" smtClean="0"/>
              <a:t>solidarity</a:t>
            </a:r>
            <a:r>
              <a:rPr lang="en-GB" dirty="0" smtClean="0"/>
              <a:t> and maintain </a:t>
            </a:r>
            <a:r>
              <a:rPr lang="en-GB" b="1" dirty="0" smtClean="0"/>
              <a:t>social relationships</a:t>
            </a:r>
            <a:r>
              <a:rPr lang="en-GB" dirty="0" smtClean="0"/>
              <a:t>. They focus on </a:t>
            </a:r>
            <a:r>
              <a:rPr lang="en-GB" b="1" dirty="0" smtClean="0"/>
              <a:t>feelings, personal anecdotes and relationships</a:t>
            </a:r>
            <a:r>
              <a:rPr lang="en-GB" dirty="0" smtClean="0"/>
              <a:t>. Women </a:t>
            </a:r>
            <a:r>
              <a:rPr lang="en-GB" b="1" dirty="0" smtClean="0"/>
              <a:t>support</a:t>
            </a:r>
            <a:r>
              <a:rPr lang="en-GB" dirty="0" smtClean="0"/>
              <a:t>, build on each others' points and complete others' utterances and agree frequently. Men find </a:t>
            </a:r>
            <a:r>
              <a:rPr lang="en-GB" b="1" dirty="0" smtClean="0"/>
              <a:t>long pauses </a:t>
            </a:r>
            <a:r>
              <a:rPr lang="en-GB" dirty="0" smtClean="0"/>
              <a:t>(thinking time) acceptable. They frequently </a:t>
            </a:r>
            <a:r>
              <a:rPr lang="en-GB" b="1" dirty="0" smtClean="0"/>
              <a:t>disagree and challenge </a:t>
            </a:r>
            <a:r>
              <a:rPr lang="en-GB" dirty="0" smtClean="0"/>
              <a:t>others' points. Their conversation is </a:t>
            </a:r>
            <a:r>
              <a:rPr lang="en-GB" b="1" dirty="0" smtClean="0"/>
              <a:t>competitive</a:t>
            </a:r>
            <a:r>
              <a:rPr lang="en-GB" dirty="0" smtClean="0"/>
              <a:t> to a point of verbal abuse. They take part in verbal sparring, often using mock insults.</a:t>
            </a:r>
          </a:p>
          <a:p>
            <a:endParaRPr lang="en-GB" b="1"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Difference Approach (cont):</a:t>
            </a:r>
            <a:endParaRPr lang="en-GB" dirty="0"/>
          </a:p>
        </p:txBody>
      </p:sp>
      <p:sp>
        <p:nvSpPr>
          <p:cNvPr id="3" name="Content Placeholder 2"/>
          <p:cNvSpPr>
            <a:spLocks noGrp="1"/>
          </p:cNvSpPr>
          <p:nvPr>
            <p:ph idx="1"/>
          </p:nvPr>
        </p:nvSpPr>
        <p:spPr/>
        <p:txBody>
          <a:bodyPr>
            <a:normAutofit lnSpcReduction="10000"/>
          </a:bodyPr>
          <a:lstStyle/>
          <a:p>
            <a:r>
              <a:rPr lang="en-GB" b="1" u="sng" dirty="0" smtClean="0"/>
              <a:t>James and </a:t>
            </a:r>
            <a:r>
              <a:rPr lang="en-GB" b="1" u="sng" dirty="0" err="1" smtClean="0"/>
              <a:t>Drakich</a:t>
            </a:r>
            <a:r>
              <a:rPr lang="en-GB" b="1" u="sng" dirty="0" smtClean="0"/>
              <a:t> (1993):</a:t>
            </a:r>
            <a:r>
              <a:rPr lang="en-GB" dirty="0" smtClean="0"/>
              <a:t> men share activities, women share feelings</a:t>
            </a:r>
            <a:endParaRPr lang="en-GB" b="1" u="sng" dirty="0" smtClean="0"/>
          </a:p>
          <a:p>
            <a:r>
              <a:rPr lang="en-GB" b="1" u="sng" dirty="0" smtClean="0"/>
              <a:t>Janet </a:t>
            </a:r>
            <a:r>
              <a:rPr lang="en-GB" b="1" u="sng" dirty="0" smtClean="0"/>
              <a:t>Holmes (1994):</a:t>
            </a:r>
            <a:r>
              <a:rPr lang="en-GB" b="1" dirty="0" smtClean="0"/>
              <a:t> Men</a:t>
            </a:r>
            <a:r>
              <a:rPr lang="en-GB" dirty="0" smtClean="0"/>
              <a:t> use language as a tool to give and obtain </a:t>
            </a:r>
            <a:r>
              <a:rPr lang="en-GB" b="1" dirty="0" smtClean="0"/>
              <a:t>information</a:t>
            </a:r>
            <a:r>
              <a:rPr lang="en-GB" dirty="0" smtClean="0"/>
              <a:t> (the </a:t>
            </a:r>
            <a:r>
              <a:rPr lang="en-GB" b="1" dirty="0" smtClean="0"/>
              <a:t>referential function </a:t>
            </a:r>
            <a:r>
              <a:rPr lang="en-GB" dirty="0" smtClean="0"/>
              <a:t>of language). They tend to consider compliments as less positive than women do often viewing them as </a:t>
            </a:r>
            <a:r>
              <a:rPr lang="en-GB" b="1" dirty="0" smtClean="0"/>
              <a:t>face threatening</a:t>
            </a:r>
            <a:r>
              <a:rPr lang="en-GB" dirty="0" smtClean="0"/>
              <a:t>. </a:t>
            </a:r>
            <a:r>
              <a:rPr lang="en-GB" b="1" dirty="0" smtClean="0"/>
              <a:t>Women</a:t>
            </a:r>
            <a:r>
              <a:rPr lang="en-GB" dirty="0" smtClean="0"/>
              <a:t> use language as a means of keeping in touch (the </a:t>
            </a:r>
            <a:r>
              <a:rPr lang="en-GB" b="1" dirty="0" smtClean="0"/>
              <a:t>social function </a:t>
            </a:r>
            <a:r>
              <a:rPr lang="en-GB" dirty="0" smtClean="0"/>
              <a:t>of language). They pay and receive more </a:t>
            </a:r>
            <a:r>
              <a:rPr lang="en-GB" b="1" dirty="0" smtClean="0"/>
              <a:t>compliments</a:t>
            </a:r>
            <a:r>
              <a:rPr lang="en-GB" dirty="0" smtClean="0"/>
              <a:t> and regard compliments as positive and effective politeness devices.</a:t>
            </a:r>
          </a:p>
          <a:p>
            <a:r>
              <a:rPr lang="en-GB" b="1" u="sng" dirty="0" err="1" smtClean="0"/>
              <a:t>Weatherall</a:t>
            </a:r>
            <a:r>
              <a:rPr lang="en-GB" b="1" u="sng" dirty="0" smtClean="0"/>
              <a:t> (2005):</a:t>
            </a:r>
            <a:r>
              <a:rPr lang="en-GB" dirty="0" smtClean="0"/>
              <a:t> women use more </a:t>
            </a:r>
            <a:r>
              <a:rPr lang="en-GB" b="1" dirty="0" smtClean="0"/>
              <a:t>tag questions </a:t>
            </a:r>
            <a:r>
              <a:rPr lang="en-GB" dirty="0" smtClean="0"/>
              <a:t>and </a:t>
            </a:r>
            <a:r>
              <a:rPr lang="en-GB" b="1" dirty="0" smtClean="0"/>
              <a:t>hedging </a:t>
            </a:r>
            <a:r>
              <a:rPr lang="en-GB" dirty="0" smtClean="0"/>
              <a:t>to </a:t>
            </a:r>
            <a:r>
              <a:rPr lang="en-GB" b="1" dirty="0" smtClean="0"/>
              <a:t>support </a:t>
            </a:r>
            <a:r>
              <a:rPr lang="en-GB" dirty="0" smtClean="0"/>
              <a:t>other speakers. </a:t>
            </a:r>
            <a:endParaRPr lang="en-GB" b="1" u="sng" dirty="0" smtClean="0"/>
          </a:p>
          <a:p>
            <a:r>
              <a:rPr lang="en-GB" b="1" u="sng" dirty="0" smtClean="0"/>
              <a:t>Howe (2013):</a:t>
            </a:r>
            <a:r>
              <a:rPr lang="en-GB" b="1" dirty="0" smtClean="0"/>
              <a:t> </a:t>
            </a:r>
            <a:r>
              <a:rPr lang="en-GB" dirty="0" smtClean="0"/>
              <a:t>men </a:t>
            </a:r>
            <a:r>
              <a:rPr lang="en-GB" dirty="0"/>
              <a:t>have </a:t>
            </a:r>
            <a:r>
              <a:rPr lang="en-GB" b="1" dirty="0"/>
              <a:t>linguistic strategies </a:t>
            </a:r>
            <a:r>
              <a:rPr lang="en-GB" dirty="0"/>
              <a:t>for gaining power and are more likely to </a:t>
            </a:r>
            <a:r>
              <a:rPr lang="en-GB" b="1" dirty="0"/>
              <a:t>respond </a:t>
            </a:r>
            <a:r>
              <a:rPr lang="en-GB" dirty="0"/>
              <a:t>than to provide </a:t>
            </a:r>
            <a:r>
              <a:rPr lang="en-GB" b="1" dirty="0" err="1"/>
              <a:t>backchannelling</a:t>
            </a:r>
            <a:r>
              <a:rPr lang="en-GB" dirty="0"/>
              <a:t> such as ‘uh huh’ and ‘oh really’ like women.</a:t>
            </a:r>
            <a:endParaRPr lang="en-GB" b="1" u="sng" dirty="0"/>
          </a:p>
          <a:p>
            <a:endParaRPr lang="en-GB" dirty="0" smtClean="0"/>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Dynamic/Diversity Approach: </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The </a:t>
            </a:r>
            <a:r>
              <a:rPr lang="en-GB" b="1" dirty="0" smtClean="0"/>
              <a:t>Dynamic Approach </a:t>
            </a:r>
            <a:r>
              <a:rPr lang="en-GB" dirty="0" smtClean="0"/>
              <a:t>endorses the view that men and women use </a:t>
            </a:r>
            <a:r>
              <a:rPr lang="en-GB" b="1" dirty="0" smtClean="0"/>
              <a:t>both styles of interaction </a:t>
            </a:r>
            <a:r>
              <a:rPr lang="en-GB" dirty="0" smtClean="0"/>
              <a:t>interchangeably depending on the </a:t>
            </a:r>
            <a:r>
              <a:rPr lang="en-GB" b="1" dirty="0" smtClean="0"/>
              <a:t>situation</a:t>
            </a:r>
            <a:r>
              <a:rPr lang="en-GB" dirty="0" smtClean="0"/>
              <a:t>. </a:t>
            </a:r>
            <a:r>
              <a:rPr lang="en-US" dirty="0" smtClean="0"/>
              <a:t>It is viewed as the most current approach to language and gender. Instead of speech falling into a natural gendered category, the </a:t>
            </a:r>
            <a:r>
              <a:rPr lang="en-US" b="1" dirty="0" smtClean="0"/>
              <a:t>dynamic nature </a:t>
            </a:r>
            <a:r>
              <a:rPr lang="en-US" dirty="0" smtClean="0"/>
              <a:t>and </a:t>
            </a:r>
            <a:r>
              <a:rPr lang="en-US" b="1" dirty="0" smtClean="0"/>
              <a:t>multiple factors </a:t>
            </a:r>
            <a:r>
              <a:rPr lang="en-US" dirty="0" smtClean="0"/>
              <a:t>of an interaction help a socially appropriate gendered construct</a:t>
            </a:r>
            <a:r>
              <a:rPr lang="en-US" dirty="0" smtClean="0"/>
              <a:t>.</a:t>
            </a:r>
          </a:p>
          <a:p>
            <a:r>
              <a:rPr lang="en-US" b="1" u="sng" dirty="0" smtClean="0"/>
              <a:t>Byng and </a:t>
            </a:r>
            <a:r>
              <a:rPr lang="en-US" b="1" u="sng" dirty="0" err="1" smtClean="0"/>
              <a:t>Bergwall</a:t>
            </a:r>
            <a:r>
              <a:rPr lang="en-US" b="1" u="sng" dirty="0" smtClean="0"/>
              <a:t> (1996):</a:t>
            </a:r>
            <a:r>
              <a:rPr lang="en-US" dirty="0" smtClean="0"/>
              <a:t> believed that gender wasn’t polarized and </a:t>
            </a:r>
            <a:r>
              <a:rPr lang="en-US" dirty="0" err="1" smtClean="0"/>
              <a:t>recognised</a:t>
            </a:r>
            <a:r>
              <a:rPr lang="en-US" dirty="0" smtClean="0"/>
              <a:t> individual differences. It is social context that is important, not simply biological difference. </a:t>
            </a:r>
          </a:p>
          <a:p>
            <a:r>
              <a:rPr lang="en-US" b="1" u="sng" dirty="0" smtClean="0"/>
              <a:t>Freed and Greenwood (1996):</a:t>
            </a:r>
            <a:r>
              <a:rPr lang="en-US" dirty="0" smtClean="0"/>
              <a:t> challenged Tannen’s view of men and women belonging to different sub-cultures. They recorded same sex conversations, focusing on ‘you know’ and questions. They found the usage in all groups identical and concluded that task determines use, not gender. </a:t>
            </a:r>
            <a:endParaRPr lang="en-US" b="1" u="sng" dirty="0" smtClean="0"/>
          </a:p>
          <a:p>
            <a:r>
              <a:rPr lang="en-US" b="1" u="sng" dirty="0" smtClean="0"/>
              <a:t>De Clerk (1997):</a:t>
            </a:r>
            <a:r>
              <a:rPr lang="en-US" dirty="0" smtClean="0"/>
              <a:t> links male expletive use with issues of masculine identity. She suggests that the increase of female swearing is challenging for men, that the gap in taboo usage between men and women is closing and that expletive use is associated more with power than gender issues. </a:t>
            </a:r>
            <a:endParaRPr lang="en-US" b="1" u="sng" dirty="0" smtClean="0"/>
          </a:p>
          <a:p>
            <a:r>
              <a:rPr lang="en-US" b="1" u="sng" dirty="0" smtClean="0"/>
              <a:t>Deborah Cameron (1997):</a:t>
            </a:r>
            <a:r>
              <a:rPr lang="en-US" dirty="0" smtClean="0"/>
              <a:t> </a:t>
            </a:r>
            <a:r>
              <a:rPr lang="en-GB" dirty="0" smtClean="0"/>
              <a:t>heterosexual men used both report talk (masculine) and rapport talk (feminine)</a:t>
            </a:r>
            <a:endParaRPr lang="en-GB" b="1" u="sng" dirty="0" smtClean="0"/>
          </a:p>
          <a:p>
            <a:r>
              <a:rPr lang="en-GB" b="1" u="sng" dirty="0" smtClean="0"/>
              <a:t>Susan </a:t>
            </a:r>
            <a:r>
              <a:rPr lang="en-GB" b="1" u="sng" dirty="0" err="1" smtClean="0"/>
              <a:t>Cockroft</a:t>
            </a:r>
            <a:r>
              <a:rPr lang="en-GB" b="1" u="sng" dirty="0" smtClean="0"/>
              <a:t> (2001):</a:t>
            </a:r>
            <a:r>
              <a:rPr lang="en-GB" b="1" dirty="0" smtClean="0"/>
              <a:t> </a:t>
            </a:r>
            <a:r>
              <a:rPr lang="en-GB" dirty="0" smtClean="0"/>
              <a:t>s</a:t>
            </a:r>
            <a:r>
              <a:rPr lang="en-GB" dirty="0" smtClean="0"/>
              <a:t>ocial </a:t>
            </a:r>
            <a:r>
              <a:rPr lang="en-GB" dirty="0" smtClean="0"/>
              <a:t>context determines language behaviour, not simply biological difference </a:t>
            </a:r>
            <a:endParaRPr lang="en-GB" b="1"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 calcmode="lin" valueType="num">
                                      <p:cBhvr>
                                        <p:cTn id="43"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46"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3">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5" presetClass="entr" presetSubtype="0" fill="hold"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 calcmode="lin" valueType="num">
                                      <p:cBhvr>
                                        <p:cTn id="55"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58"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3">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5" presetClass="entr" presetSubtype="0" fill="hold" nodeType="clickEffect">
                                  <p:stCondLst>
                                    <p:cond delay="0"/>
                                  </p:stCondLst>
                                  <p:childTnLst>
                                    <p:set>
                                      <p:cBhvr>
                                        <p:cTn id="66" dur="1" fill="hold">
                                          <p:stCondLst>
                                            <p:cond delay="0"/>
                                          </p:stCondLst>
                                        </p:cTn>
                                        <p:tgtEl>
                                          <p:spTgt spid="3">
                                            <p:txEl>
                                              <p:pRg st="5" end="5"/>
                                            </p:txEl>
                                          </p:spTgt>
                                        </p:tgtEl>
                                        <p:attrNameLst>
                                          <p:attrName>style.visibility</p:attrName>
                                        </p:attrNameLst>
                                      </p:cBhvr>
                                      <p:to>
                                        <p:strVal val="visible"/>
                                      </p:to>
                                    </p:set>
                                    <p:anim calcmode="lin" valueType="num">
                                      <p:cBhvr>
                                        <p:cTn id="67" dur="5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68" dur="5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69" dur="500" accel="50000" fill="hold">
                                          <p:stCondLst>
                                            <p:cond delay="5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70" dur="1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71" dur="5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72" dur="5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73" dur="500" accel="50000" fill="hold">
                                          <p:stCondLst>
                                            <p:cond delay="5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74" dur="1000" decel="50000">
                                          <p:stCondLst>
                                            <p:cond delay="0"/>
                                          </p:stCondLst>
                                        </p:cTn>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Basis</Template>
  <TotalTime>299</TotalTime>
  <Words>2808</Words>
  <Application>Microsoft Office PowerPoint</Application>
  <PresentationFormat>Widescreen</PresentationFormat>
  <Paragraphs>114</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Corbel</vt:lpstr>
      <vt:lpstr>Basis</vt:lpstr>
      <vt:lpstr>Language and Gender</vt:lpstr>
      <vt:lpstr>Language and gender: Speech</vt:lpstr>
      <vt:lpstr>Deficit Approach: Robin Lakoff (1975)</vt:lpstr>
      <vt:lpstr>Critics of the Deficit Approach:</vt:lpstr>
      <vt:lpstr>Dominance Approach:</vt:lpstr>
      <vt:lpstr>Difference Approach:</vt:lpstr>
      <vt:lpstr>Difference Approach (cont):</vt:lpstr>
      <vt:lpstr>Difference Approach (cont):</vt:lpstr>
      <vt:lpstr>Dynamic/Diversity Approach: </vt:lpstr>
      <vt:lpstr>C0vert vs. Overt Prestige</vt:lpstr>
      <vt:lpstr>Queer Linguistics:</vt:lpstr>
      <vt:lpstr>Queer Linguistics: Polari</vt:lpstr>
      <vt:lpstr>Queer Linguistics: Gay Male Talk</vt:lpstr>
      <vt:lpstr>Critics of Queer Linguistics:</vt:lpstr>
      <vt:lpstr>Gender representation</vt:lpstr>
      <vt:lpstr>Unmarked vs. Marked Forms</vt:lpstr>
      <vt:lpstr>Masculine Generic</vt:lpstr>
      <vt:lpstr>Semantic Derogation</vt:lpstr>
      <vt:lpstr>Order of Precedence</vt:lpstr>
      <vt:lpstr>Animalistic Language, Vocatives and Colloquial Terms:</vt:lpstr>
      <vt:lpstr>Gender Representation in Non-Fiction:</vt:lpstr>
      <vt:lpstr>Gender Representation in Fiction: Verb Processes</vt:lpstr>
      <vt:lpstr>Gender Representation in Fiction: Extract Analysis</vt:lpstr>
      <vt:lpstr>Gender Representation in Fiction: Male vs. Female</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on a topical language issue</dc:title>
  <dc:creator>Adam Duce</dc:creator>
  <cp:lastModifiedBy>Adam Duce</cp:lastModifiedBy>
  <cp:revision>49</cp:revision>
  <dcterms:created xsi:type="dcterms:W3CDTF">2016-05-19T14:42:23Z</dcterms:created>
  <dcterms:modified xsi:type="dcterms:W3CDTF">2016-09-02T15:07:00Z</dcterms:modified>
</cp:coreProperties>
</file>