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58" r:id="rId7"/>
    <p:sldId id="271" r:id="rId8"/>
    <p:sldId id="272" r:id="rId9"/>
    <p:sldId id="273" r:id="rId10"/>
    <p:sldId id="259" r:id="rId11"/>
    <p:sldId id="268" r:id="rId12"/>
    <p:sldId id="269" r:id="rId13"/>
    <p:sldId id="270" r:id="rId14"/>
    <p:sldId id="260" r:id="rId15"/>
    <p:sldId id="261" r:id="rId16"/>
    <p:sldId id="265" r:id="rId17"/>
    <p:sldId id="266" r:id="rId18"/>
    <p:sldId id="267"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D9FBADB3-47CF-49E0-B033-D68786418D96}" type="datetimeFigureOut">
              <a:rPr lang="en-GB" smtClean="0"/>
              <a:t>21/03/2014</a:t>
            </a:fld>
            <a:endParaRPr lang="en-GB"/>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GB"/>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92D802CC-CEC3-4915-AE48-E81C3778D8F1}" type="slidenum">
              <a:rPr lang="en-GB" smtClean="0"/>
              <a:t>‹#›</a:t>
            </a:fld>
            <a:endParaRPr lang="en-GB"/>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BADB3-47CF-49E0-B033-D68786418D96}" type="datetimeFigureOut">
              <a:rPr lang="en-GB" smtClean="0"/>
              <a:t>21/03/2014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802CC-CEC3-4915-AE48-E81C3778D8F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BADB3-47CF-49E0-B033-D68786418D96}" type="datetimeFigureOut">
              <a:rPr lang="en-GB" smtClean="0"/>
              <a:t>21/03/2014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802CC-CEC3-4915-AE48-E81C3778D8F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BADB3-47CF-49E0-B033-D68786418D96}" type="datetimeFigureOut">
              <a:rPr lang="en-GB" smtClean="0"/>
              <a:t>21/03/2014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802CC-CEC3-4915-AE48-E81C3778D8F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FBADB3-47CF-49E0-B033-D68786418D96}" type="datetimeFigureOut">
              <a:rPr lang="en-GB" smtClean="0"/>
              <a:t>21/03/2014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802CC-CEC3-4915-AE48-E81C3778D8F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9FBADB3-47CF-49E0-B033-D68786418D96}" type="datetimeFigureOut">
              <a:rPr lang="en-GB" smtClean="0"/>
              <a:t>21/03/2014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802CC-CEC3-4915-AE48-E81C3778D8F1}" type="slidenum">
              <a:rPr lang="en-GB" smtClean="0"/>
              <a:t>‹#›</a:t>
            </a:fld>
            <a:endParaRPr lang="en-GB"/>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9FBADB3-47CF-49E0-B033-D68786418D96}" type="datetimeFigureOut">
              <a:rPr lang="en-GB" smtClean="0"/>
              <a:t>21/03/2014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D802CC-CEC3-4915-AE48-E81C3778D8F1}" type="slidenum">
              <a:rPr lang="en-GB" smtClean="0"/>
              <a:t>‹#›</a:t>
            </a:fld>
            <a:endParaRPr lang="en-GB"/>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FBADB3-47CF-49E0-B033-D68786418D96}" type="datetimeFigureOut">
              <a:rPr lang="en-GB" smtClean="0"/>
              <a:t>21/03/2014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D802CC-CEC3-4915-AE48-E81C3778D8F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BADB3-47CF-49E0-B033-D68786418D96}" type="datetimeFigureOut">
              <a:rPr lang="en-GB" smtClean="0"/>
              <a:t>21/03/2014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D802CC-CEC3-4915-AE48-E81C3778D8F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BADB3-47CF-49E0-B033-D68786418D96}" type="datetimeFigureOut">
              <a:rPr lang="en-GB" smtClean="0"/>
              <a:t>21/03/2014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802CC-CEC3-4915-AE48-E81C3778D8F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BADB3-47CF-49E0-B033-D68786418D96}" type="datetimeFigureOut">
              <a:rPr lang="en-GB" smtClean="0"/>
              <a:t>21/03/2014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802CC-CEC3-4915-AE48-E81C3778D8F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9FBADB3-47CF-49E0-B033-D68786418D96}" type="datetimeFigureOut">
              <a:rPr lang="en-GB" smtClean="0"/>
              <a:t>21/03/2014</a:t>
            </a:fld>
            <a:endParaRPr lang="en-GB"/>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92D802CC-CEC3-4915-AE48-E81C3778D8F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Language and Technology</a:t>
            </a:r>
            <a:endParaRPr lang="en-GB" dirty="0"/>
          </a:p>
        </p:txBody>
      </p:sp>
      <p:sp>
        <p:nvSpPr>
          <p:cNvPr id="3" name="Subtitle 2"/>
          <p:cNvSpPr>
            <a:spLocks noGrp="1"/>
          </p:cNvSpPr>
          <p:nvPr>
            <p:ph type="subTitle" idx="1"/>
          </p:nvPr>
        </p:nvSpPr>
        <p:spPr/>
        <p:txBody>
          <a:bodyPr/>
          <a:lstStyle/>
          <a:p>
            <a:r>
              <a:rPr lang="en-GB" dirty="0" smtClean="0"/>
              <a:t>What are the features?</a:t>
            </a:r>
            <a:endParaRPr lang="en-GB" dirty="0"/>
          </a:p>
        </p:txBody>
      </p:sp>
    </p:spTree>
    <p:extLst>
      <p:ext uri="{BB962C8B-B14F-4D97-AF65-F5344CB8AC3E}">
        <p14:creationId xmlns:p14="http://schemas.microsoft.com/office/powerpoint/2010/main" val="117246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Networking</a:t>
            </a:r>
            <a:endParaRPr lang="en-GB" dirty="0"/>
          </a:p>
        </p:txBody>
      </p:sp>
      <p:pic>
        <p:nvPicPr>
          <p:cNvPr id="4" name="Content Placeholder 3" descr="http://0.tqn.com/d/im/1/0/E/I/-/-/facebook-chat.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2050862"/>
            <a:ext cx="7467600" cy="3926263"/>
          </a:xfrm>
          <a:prstGeom prst="rect">
            <a:avLst/>
          </a:prstGeom>
          <a:noFill/>
          <a:ln>
            <a:noFill/>
          </a:ln>
        </p:spPr>
      </p:pic>
    </p:spTree>
    <p:extLst>
      <p:ext uri="{BB962C8B-B14F-4D97-AF65-F5344CB8AC3E}">
        <p14:creationId xmlns:p14="http://schemas.microsoft.com/office/powerpoint/2010/main" val="286930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AO2</a:t>
            </a:r>
            <a:endParaRPr lang="en-GB" dirty="0"/>
          </a:p>
        </p:txBody>
      </p:sp>
      <p:sp>
        <p:nvSpPr>
          <p:cNvPr id="3" name="Content Placeholder 2"/>
          <p:cNvSpPr>
            <a:spLocks noGrp="1"/>
          </p:cNvSpPr>
          <p:nvPr>
            <p:ph idx="1"/>
          </p:nvPr>
        </p:nvSpPr>
        <p:spPr/>
        <p:txBody>
          <a:bodyPr/>
          <a:lstStyle/>
          <a:p>
            <a:r>
              <a:rPr lang="en-GB" dirty="0"/>
              <a:t>It uses links and hyperlinks which are a feature that would be expected on many websites, especially social networks as they are used to access other sites.</a:t>
            </a:r>
          </a:p>
          <a:p>
            <a:r>
              <a:rPr lang="en-GB" dirty="0"/>
              <a:t>There are also lots of headings on each side of the page such as “events” and “requests”.</a:t>
            </a:r>
          </a:p>
          <a:p>
            <a:r>
              <a:rPr lang="en-GB" dirty="0" err="1"/>
              <a:t>Werry</a:t>
            </a:r>
            <a:r>
              <a:rPr lang="en-GB" dirty="0"/>
              <a:t> said there was ‘an almost manic tendency to produce auditory and visual effects in writing to imitate speech’ which can be seen in Steve’s overuse of exclamation marks. This also links to his idea that it is more emotional/aggressive.</a:t>
            </a:r>
          </a:p>
          <a:p>
            <a:endParaRPr lang="en-GB" dirty="0"/>
          </a:p>
        </p:txBody>
      </p:sp>
    </p:spTree>
    <p:extLst>
      <p:ext uri="{BB962C8B-B14F-4D97-AF65-F5344CB8AC3E}">
        <p14:creationId xmlns:p14="http://schemas.microsoft.com/office/powerpoint/2010/main" val="1580209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AO3</a:t>
            </a:r>
            <a:endParaRPr lang="en-GB" dirty="0"/>
          </a:p>
        </p:txBody>
      </p:sp>
      <p:sp>
        <p:nvSpPr>
          <p:cNvPr id="3" name="Content Placeholder 2"/>
          <p:cNvSpPr>
            <a:spLocks noGrp="1"/>
          </p:cNvSpPr>
          <p:nvPr>
            <p:ph idx="1"/>
          </p:nvPr>
        </p:nvSpPr>
        <p:spPr/>
        <p:txBody>
          <a:bodyPr>
            <a:normAutofit fontScale="92500" lnSpcReduction="20000"/>
          </a:bodyPr>
          <a:lstStyle/>
          <a:p>
            <a:r>
              <a:rPr lang="en-GB" dirty="0"/>
              <a:t>“lmao” – </a:t>
            </a:r>
            <a:r>
              <a:rPr lang="en-GB" dirty="0" err="1"/>
              <a:t>Dia</a:t>
            </a:r>
            <a:r>
              <a:rPr lang="en-GB" dirty="0"/>
              <a:t> uses </a:t>
            </a:r>
            <a:r>
              <a:rPr lang="en-GB" dirty="0" err="1"/>
              <a:t>initialisms</a:t>
            </a:r>
            <a:r>
              <a:rPr lang="en-GB" dirty="0"/>
              <a:t> in the comment on her status which are an example of text talk.</a:t>
            </a:r>
          </a:p>
          <a:p>
            <a:r>
              <a:rPr lang="en-GB" dirty="0"/>
              <a:t>“A girl </a:t>
            </a:r>
            <a:r>
              <a:rPr lang="en-GB" dirty="0" err="1"/>
              <a:t>gotta</a:t>
            </a:r>
            <a:r>
              <a:rPr lang="en-GB" dirty="0"/>
              <a:t> save…” – she also talks about herself in third person and says “</a:t>
            </a:r>
            <a:r>
              <a:rPr lang="en-GB" dirty="0" err="1"/>
              <a:t>gotta</a:t>
            </a:r>
            <a:r>
              <a:rPr lang="en-GB" dirty="0"/>
              <a:t>” which is a representation of how people speak.</a:t>
            </a:r>
          </a:p>
          <a:p>
            <a:r>
              <a:rPr lang="en-GB" dirty="0"/>
              <a:t>“Can I get an Amen!” – she uses Americanisms and doesn’t use a question mark as she is attempting to add enthusiasm to her status.</a:t>
            </a:r>
          </a:p>
          <a:p>
            <a:r>
              <a:rPr lang="en-GB" dirty="0"/>
              <a:t>“Poke Back” – imperatives</a:t>
            </a:r>
          </a:p>
          <a:p>
            <a:r>
              <a:rPr lang="en-GB" dirty="0"/>
              <a:t>“Who’s on Facebook?” and “What’s on your mind?” – interrogatives</a:t>
            </a:r>
          </a:p>
          <a:p>
            <a:r>
              <a:rPr lang="en-GB" dirty="0"/>
              <a:t>Excessive use of exclamation marks- “</a:t>
            </a:r>
            <a:r>
              <a:rPr lang="en-GB" dirty="0" err="1"/>
              <a:t>im</a:t>
            </a:r>
            <a:r>
              <a:rPr lang="en-GB" dirty="0"/>
              <a:t> good just stressed major!!!” and “nursing school sucks!!!”</a:t>
            </a:r>
          </a:p>
          <a:p>
            <a:endParaRPr lang="en-GB" dirty="0"/>
          </a:p>
        </p:txBody>
      </p:sp>
    </p:spTree>
    <p:extLst>
      <p:ext uri="{BB962C8B-B14F-4D97-AF65-F5344CB8AC3E}">
        <p14:creationId xmlns:p14="http://schemas.microsoft.com/office/powerpoint/2010/main" val="30467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Box 1"/>
          <p:cNvSpPr txBox="1">
            <a:spLocks noGrp="1"/>
          </p:cNvSpPr>
          <p:nvPr>
            <p:ph idx="1"/>
          </p:nvPr>
        </p:nvSpPr>
        <p:spPr>
          <a:xfrm>
            <a:off x="838200" y="836712"/>
            <a:ext cx="7467600" cy="515301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a:effectLst/>
                <a:ea typeface="Calibri"/>
                <a:cs typeface="Times New Roman"/>
              </a:rPr>
              <a:t>Jacob: Hey B, how r u?</a:t>
            </a:r>
          </a:p>
          <a:p>
            <a:pPr>
              <a:lnSpc>
                <a:spcPct val="115000"/>
              </a:lnSpc>
              <a:spcAft>
                <a:spcPts val="1000"/>
              </a:spcAft>
            </a:pPr>
            <a:r>
              <a:rPr lang="en-GB" sz="1100" dirty="0">
                <a:effectLst/>
                <a:ea typeface="Calibri"/>
                <a:cs typeface="Times New Roman"/>
              </a:rPr>
              <a:t>Bella: </a:t>
            </a:r>
            <a:r>
              <a:rPr lang="en-GB" sz="1100" dirty="0" err="1">
                <a:effectLst/>
                <a:ea typeface="Calibri"/>
                <a:cs typeface="Times New Roman"/>
              </a:rPr>
              <a:t>Gd</a:t>
            </a:r>
            <a:r>
              <a:rPr lang="en-GB" sz="1100" dirty="0">
                <a:effectLst/>
                <a:ea typeface="Calibri"/>
                <a:cs typeface="Times New Roman"/>
              </a:rPr>
              <a:t> </a:t>
            </a:r>
            <a:r>
              <a:rPr lang="en-GB" sz="1100" dirty="0" err="1">
                <a:effectLst/>
                <a:ea typeface="Calibri"/>
                <a:cs typeface="Times New Roman"/>
              </a:rPr>
              <a:t>gd</a:t>
            </a:r>
            <a:r>
              <a:rPr lang="en-GB" sz="1100" dirty="0">
                <a:effectLst/>
                <a:ea typeface="Calibri"/>
                <a:cs typeface="Times New Roman"/>
              </a:rPr>
              <a:t> </a:t>
            </a:r>
            <a:r>
              <a:rPr lang="en-GB" sz="1100" dirty="0" err="1">
                <a:effectLst/>
                <a:ea typeface="Calibri"/>
                <a:cs typeface="Times New Roman"/>
              </a:rPr>
              <a:t>ty</a:t>
            </a:r>
            <a:r>
              <a:rPr lang="en-GB" sz="1100" dirty="0">
                <a:effectLst/>
                <a:ea typeface="Calibri"/>
                <a:cs typeface="Times New Roman"/>
              </a:rPr>
              <a:t>, </a:t>
            </a:r>
            <a:r>
              <a:rPr lang="en-GB" sz="1100" dirty="0" err="1">
                <a:effectLst/>
                <a:ea typeface="Calibri"/>
                <a:cs typeface="Times New Roman"/>
              </a:rPr>
              <a:t>wbu</a:t>
            </a:r>
            <a:r>
              <a:rPr lang="en-GB" sz="1100" dirty="0">
                <a:effectLst/>
                <a:ea typeface="Calibri"/>
                <a:cs typeface="Times New Roman"/>
              </a:rPr>
              <a:t>? </a:t>
            </a:r>
            <a:br>
              <a:rPr lang="en-GB" sz="1100" dirty="0">
                <a:effectLst/>
                <a:ea typeface="Calibri"/>
                <a:cs typeface="Times New Roman"/>
              </a:rPr>
            </a:br>
            <a:r>
              <a:rPr lang="en-GB" sz="1100" dirty="0">
                <a:effectLst/>
                <a:ea typeface="Calibri"/>
                <a:cs typeface="Times New Roman"/>
              </a:rPr>
              <a:t/>
            </a:r>
            <a:br>
              <a:rPr lang="en-GB" sz="1100" dirty="0">
                <a:effectLst/>
                <a:ea typeface="Calibri"/>
                <a:cs typeface="Times New Roman"/>
              </a:rPr>
            </a:br>
            <a:r>
              <a:rPr lang="en-GB" sz="1100" dirty="0">
                <a:effectLst/>
                <a:ea typeface="Calibri"/>
                <a:cs typeface="Times New Roman"/>
              </a:rPr>
              <a:t>Jacob: </a:t>
            </a:r>
            <a:r>
              <a:rPr lang="en-GB" sz="1100" dirty="0" err="1">
                <a:effectLst/>
                <a:ea typeface="Calibri"/>
                <a:cs typeface="Times New Roman"/>
              </a:rPr>
              <a:t>Yh</a:t>
            </a:r>
            <a:r>
              <a:rPr lang="en-GB" sz="1100" dirty="0">
                <a:effectLst/>
                <a:ea typeface="Calibri"/>
                <a:cs typeface="Times New Roman"/>
              </a:rPr>
              <a:t>, </a:t>
            </a:r>
            <a:r>
              <a:rPr lang="en-GB" sz="1100" dirty="0" err="1">
                <a:effectLst/>
                <a:ea typeface="Calibri"/>
                <a:cs typeface="Times New Roman"/>
              </a:rPr>
              <a:t>im</a:t>
            </a:r>
            <a:r>
              <a:rPr lang="en-GB" sz="1100" dirty="0">
                <a:effectLst/>
                <a:ea typeface="Calibri"/>
                <a:cs typeface="Times New Roman"/>
              </a:rPr>
              <a:t> good. So wuu2? </a:t>
            </a:r>
            <a:br>
              <a:rPr lang="en-GB" sz="1100" dirty="0">
                <a:effectLst/>
                <a:ea typeface="Calibri"/>
                <a:cs typeface="Times New Roman"/>
              </a:rPr>
            </a:br>
            <a:r>
              <a:rPr lang="en-GB" sz="1100" dirty="0">
                <a:effectLst/>
                <a:ea typeface="Calibri"/>
                <a:cs typeface="Times New Roman"/>
              </a:rPr>
              <a:t/>
            </a:r>
            <a:br>
              <a:rPr lang="en-GB" sz="1100" dirty="0">
                <a:effectLst/>
                <a:ea typeface="Calibri"/>
                <a:cs typeface="Times New Roman"/>
              </a:rPr>
            </a:br>
            <a:r>
              <a:rPr lang="en-GB" sz="1100" dirty="0">
                <a:effectLst/>
                <a:ea typeface="Calibri"/>
                <a:cs typeface="Times New Roman"/>
              </a:rPr>
              <a:t>Bella: Nm just </a:t>
            </a:r>
            <a:r>
              <a:rPr lang="en-GB" sz="1100" dirty="0" err="1">
                <a:effectLst/>
                <a:ea typeface="Calibri"/>
                <a:cs typeface="Times New Roman"/>
              </a:rPr>
              <a:t>chillin</a:t>
            </a:r>
            <a:r>
              <a:rPr lang="en-GB" sz="1100" dirty="0">
                <a:effectLst/>
                <a:ea typeface="Calibri"/>
                <a:cs typeface="Times New Roman"/>
              </a:rPr>
              <a:t> </a:t>
            </a:r>
            <a:r>
              <a:rPr lang="en-GB" sz="1100" dirty="0">
                <a:effectLst/>
                <a:ea typeface="Calibri"/>
                <a:cs typeface="Times New Roman"/>
                <a:sym typeface="Wingdings"/>
              </a:rPr>
              <a:t></a:t>
            </a:r>
            <a:endParaRPr lang="en-GB" sz="1100" dirty="0">
              <a:effectLst/>
              <a:ea typeface="Calibri"/>
              <a:cs typeface="Times New Roman"/>
            </a:endParaRPr>
          </a:p>
          <a:p>
            <a:pPr>
              <a:lnSpc>
                <a:spcPct val="115000"/>
              </a:lnSpc>
              <a:spcAft>
                <a:spcPts val="1000"/>
              </a:spcAft>
            </a:pPr>
            <a:r>
              <a:rPr lang="en-GB" sz="1100" dirty="0">
                <a:effectLst/>
                <a:ea typeface="Calibri"/>
                <a:cs typeface="Times New Roman"/>
              </a:rPr>
              <a:t>Jacob: Cool </a:t>
            </a:r>
            <a:r>
              <a:rPr lang="en-GB" sz="1100" dirty="0">
                <a:effectLst/>
                <a:ea typeface="Calibri"/>
                <a:cs typeface="Times New Roman"/>
                <a:sym typeface="Wingdings"/>
              </a:rPr>
              <a:t></a:t>
            </a:r>
            <a:r>
              <a:rPr lang="en-GB" sz="1100" dirty="0">
                <a:effectLst/>
                <a:ea typeface="Calibri"/>
                <a:cs typeface="Times New Roman"/>
              </a:rPr>
              <a:t/>
            </a:r>
            <a:br>
              <a:rPr lang="en-GB" sz="1100" dirty="0">
                <a:effectLst/>
                <a:ea typeface="Calibri"/>
                <a:cs typeface="Times New Roman"/>
              </a:rPr>
            </a:br>
            <a:r>
              <a:rPr lang="en-GB" sz="1100" dirty="0">
                <a:effectLst/>
                <a:ea typeface="Calibri"/>
                <a:cs typeface="Times New Roman"/>
              </a:rPr>
              <a:t/>
            </a:r>
            <a:br>
              <a:rPr lang="en-GB" sz="1100" dirty="0">
                <a:effectLst/>
                <a:ea typeface="Calibri"/>
                <a:cs typeface="Times New Roman"/>
              </a:rPr>
            </a:br>
            <a:r>
              <a:rPr lang="en-GB" sz="1100" dirty="0">
                <a:effectLst/>
                <a:ea typeface="Calibri"/>
                <a:cs typeface="Times New Roman"/>
              </a:rPr>
              <a:t>Bella: </a:t>
            </a:r>
            <a:r>
              <a:rPr lang="en-GB" sz="1100" dirty="0" err="1">
                <a:effectLst/>
                <a:ea typeface="Calibri"/>
                <a:cs typeface="Times New Roman"/>
              </a:rPr>
              <a:t>Wbu</a:t>
            </a:r>
            <a:r>
              <a:rPr lang="en-GB" sz="1100" dirty="0">
                <a:effectLst/>
                <a:ea typeface="Calibri"/>
                <a:cs typeface="Times New Roman"/>
              </a:rPr>
              <a:t>?</a:t>
            </a:r>
            <a:br>
              <a:rPr lang="en-GB" sz="1100" dirty="0">
                <a:effectLst/>
                <a:ea typeface="Calibri"/>
                <a:cs typeface="Times New Roman"/>
              </a:rPr>
            </a:br>
            <a:r>
              <a:rPr lang="en-GB" sz="1100" dirty="0">
                <a:effectLst/>
                <a:ea typeface="Calibri"/>
                <a:cs typeface="Times New Roman"/>
              </a:rPr>
              <a:t/>
            </a:r>
            <a:br>
              <a:rPr lang="en-GB" sz="1100" dirty="0">
                <a:effectLst/>
                <a:ea typeface="Calibri"/>
                <a:cs typeface="Times New Roman"/>
              </a:rPr>
            </a:br>
            <a:r>
              <a:rPr lang="en-GB" sz="1100" dirty="0">
                <a:effectLst/>
                <a:ea typeface="Calibri"/>
                <a:cs typeface="Times New Roman"/>
              </a:rPr>
              <a:t>Jacob: Just </a:t>
            </a:r>
            <a:r>
              <a:rPr lang="en-GB" sz="1100" dirty="0" err="1">
                <a:effectLst/>
                <a:ea typeface="Calibri"/>
                <a:cs typeface="Times New Roman"/>
              </a:rPr>
              <a:t>thinkin</a:t>
            </a:r>
            <a:r>
              <a:rPr lang="en-GB" sz="1100" dirty="0">
                <a:effectLst/>
                <a:ea typeface="Calibri"/>
                <a:cs typeface="Times New Roman"/>
              </a:rPr>
              <a:t> ;)</a:t>
            </a:r>
            <a:br>
              <a:rPr lang="en-GB" sz="1100" dirty="0">
                <a:effectLst/>
                <a:ea typeface="Calibri"/>
                <a:cs typeface="Times New Roman"/>
              </a:rPr>
            </a:br>
            <a:r>
              <a:rPr lang="en-GB" sz="1100" dirty="0">
                <a:effectLst/>
                <a:ea typeface="Calibri"/>
                <a:cs typeface="Times New Roman"/>
              </a:rPr>
              <a:t/>
            </a:r>
            <a:br>
              <a:rPr lang="en-GB" sz="1100" dirty="0">
                <a:effectLst/>
                <a:ea typeface="Calibri"/>
                <a:cs typeface="Times New Roman"/>
              </a:rPr>
            </a:br>
            <a:r>
              <a:rPr lang="en-GB" sz="1100" dirty="0">
                <a:effectLst/>
                <a:ea typeface="Calibri"/>
                <a:cs typeface="Times New Roman"/>
              </a:rPr>
              <a:t>Bella: What about? :3 </a:t>
            </a:r>
            <a:br>
              <a:rPr lang="en-GB" sz="1100" dirty="0">
                <a:effectLst/>
                <a:ea typeface="Calibri"/>
                <a:cs typeface="Times New Roman"/>
              </a:rPr>
            </a:br>
            <a:r>
              <a:rPr lang="en-GB" sz="1100" dirty="0">
                <a:effectLst/>
                <a:ea typeface="Calibri"/>
                <a:cs typeface="Times New Roman"/>
              </a:rPr>
              <a:t/>
            </a:r>
            <a:br>
              <a:rPr lang="en-GB" sz="1100" dirty="0">
                <a:effectLst/>
                <a:ea typeface="Calibri"/>
                <a:cs typeface="Times New Roman"/>
              </a:rPr>
            </a:br>
            <a:r>
              <a:rPr lang="en-GB" sz="1100" dirty="0">
                <a:effectLst/>
                <a:ea typeface="Calibri"/>
                <a:cs typeface="Times New Roman"/>
              </a:rPr>
              <a:t>Jacob: </a:t>
            </a:r>
            <a:r>
              <a:rPr lang="en-GB" sz="1100" dirty="0" err="1">
                <a:effectLst/>
                <a:ea typeface="Calibri"/>
                <a:cs typeface="Times New Roman"/>
              </a:rPr>
              <a:t>Stuffz</a:t>
            </a:r>
            <a:r>
              <a:rPr lang="en-GB" sz="1100" dirty="0">
                <a:effectLst/>
                <a:ea typeface="Calibri"/>
                <a:cs typeface="Times New Roman"/>
              </a:rPr>
              <a:t> ;) </a:t>
            </a:r>
            <a:br>
              <a:rPr lang="en-GB" sz="1100" dirty="0">
                <a:effectLst/>
                <a:ea typeface="Calibri"/>
                <a:cs typeface="Times New Roman"/>
              </a:rPr>
            </a:br>
            <a:r>
              <a:rPr lang="en-GB" sz="1100" dirty="0">
                <a:effectLst/>
                <a:ea typeface="Calibri"/>
                <a:cs typeface="Times New Roman"/>
              </a:rPr>
              <a:t>	U </a:t>
            </a:r>
            <a:r>
              <a:rPr lang="en-GB" sz="1100" dirty="0" err="1">
                <a:effectLst/>
                <a:ea typeface="Calibri"/>
                <a:cs typeface="Times New Roman"/>
              </a:rPr>
              <a:t>goin</a:t>
            </a:r>
            <a:r>
              <a:rPr lang="en-GB" sz="1100" dirty="0">
                <a:effectLst/>
                <a:ea typeface="Calibri"/>
                <a:cs typeface="Times New Roman"/>
              </a:rPr>
              <a:t> to </a:t>
            </a:r>
            <a:r>
              <a:rPr lang="en-GB" sz="1100" dirty="0" err="1">
                <a:effectLst/>
                <a:ea typeface="Calibri"/>
                <a:cs typeface="Times New Roman"/>
              </a:rPr>
              <a:t>Dannys</a:t>
            </a:r>
            <a:r>
              <a:rPr lang="en-GB" sz="1100" dirty="0">
                <a:effectLst/>
                <a:ea typeface="Calibri"/>
                <a:cs typeface="Times New Roman"/>
              </a:rPr>
              <a:t> party </a:t>
            </a:r>
            <a:r>
              <a:rPr lang="en-GB" sz="1100" dirty="0" err="1">
                <a:effectLst/>
                <a:ea typeface="Calibri"/>
                <a:cs typeface="Times New Roman"/>
              </a:rPr>
              <a:t>tomoz</a:t>
            </a:r>
            <a:r>
              <a:rPr lang="en-GB" sz="1100" dirty="0">
                <a:effectLst/>
                <a:ea typeface="Calibri"/>
                <a:cs typeface="Times New Roman"/>
              </a:rPr>
              <a:t>?</a:t>
            </a:r>
            <a:br>
              <a:rPr lang="en-GB" sz="1100" dirty="0">
                <a:effectLst/>
                <a:ea typeface="Calibri"/>
                <a:cs typeface="Times New Roman"/>
              </a:rPr>
            </a:br>
            <a:r>
              <a:rPr lang="en-GB" sz="1100" dirty="0">
                <a:effectLst/>
                <a:ea typeface="Calibri"/>
                <a:cs typeface="Times New Roman"/>
              </a:rPr>
              <a:t/>
            </a:r>
            <a:br>
              <a:rPr lang="en-GB" sz="1100" dirty="0">
                <a:effectLst/>
                <a:ea typeface="Calibri"/>
                <a:cs typeface="Times New Roman"/>
              </a:rPr>
            </a:br>
            <a:r>
              <a:rPr lang="en-GB" sz="1100" dirty="0">
                <a:effectLst/>
                <a:ea typeface="Calibri"/>
                <a:cs typeface="Times New Roman"/>
              </a:rPr>
              <a:t>Bella: Nah, the she rent won’t let me out!!! :,( </a:t>
            </a:r>
            <a:br>
              <a:rPr lang="en-GB" sz="1100" dirty="0">
                <a:effectLst/>
                <a:ea typeface="Calibri"/>
                <a:cs typeface="Times New Roman"/>
              </a:rPr>
            </a:br>
            <a:r>
              <a:rPr lang="en-GB" sz="1100" dirty="0">
                <a:effectLst/>
                <a:ea typeface="Calibri"/>
                <a:cs typeface="Times New Roman"/>
              </a:rPr>
              <a:t/>
            </a:r>
            <a:br>
              <a:rPr lang="en-GB" sz="1100" dirty="0">
                <a:effectLst/>
                <a:ea typeface="Calibri"/>
                <a:cs typeface="Times New Roman"/>
              </a:rPr>
            </a:br>
            <a:r>
              <a:rPr lang="en-GB" sz="1100" dirty="0">
                <a:effectLst/>
                <a:ea typeface="Calibri"/>
                <a:cs typeface="Times New Roman"/>
              </a:rPr>
              <a:t>Jacob: </a:t>
            </a:r>
            <a:r>
              <a:rPr lang="en-GB" sz="1100" dirty="0" err="1">
                <a:effectLst/>
                <a:ea typeface="Calibri"/>
                <a:cs typeface="Times New Roman"/>
              </a:rPr>
              <a:t>Aww</a:t>
            </a:r>
            <a:r>
              <a:rPr lang="en-GB" sz="1100" dirty="0">
                <a:effectLst/>
                <a:ea typeface="Calibri"/>
                <a:cs typeface="Times New Roman"/>
              </a:rPr>
              <a:t>, sucks. Why not? </a:t>
            </a:r>
            <a:br>
              <a:rPr lang="en-GB" sz="1100" dirty="0">
                <a:effectLst/>
                <a:ea typeface="Calibri"/>
                <a:cs typeface="Times New Roman"/>
              </a:rPr>
            </a:br>
            <a:r>
              <a:rPr lang="en-GB" sz="1100" dirty="0">
                <a:effectLst/>
                <a:ea typeface="Calibri"/>
                <a:cs typeface="Times New Roman"/>
              </a:rPr>
              <a:t/>
            </a:r>
            <a:br>
              <a:rPr lang="en-GB" sz="1100" dirty="0">
                <a:effectLst/>
                <a:ea typeface="Calibri"/>
                <a:cs typeface="Times New Roman"/>
              </a:rPr>
            </a:br>
            <a:r>
              <a:rPr lang="en-GB" sz="1100" dirty="0">
                <a:effectLst/>
                <a:ea typeface="Calibri"/>
                <a:cs typeface="Times New Roman"/>
              </a:rPr>
              <a:t>Bella: I failed my mock yesterday, she’s </a:t>
            </a:r>
            <a:r>
              <a:rPr lang="en-GB" sz="1100" dirty="0" err="1">
                <a:effectLst/>
                <a:ea typeface="Calibri"/>
                <a:cs typeface="Times New Roman"/>
              </a:rPr>
              <a:t>makin</a:t>
            </a:r>
            <a:r>
              <a:rPr lang="en-GB" sz="1100" dirty="0">
                <a:effectLst/>
                <a:ea typeface="Calibri"/>
                <a:cs typeface="Times New Roman"/>
              </a:rPr>
              <a:t> me revise all day D: </a:t>
            </a:r>
            <a:br>
              <a:rPr lang="en-GB" sz="1100" dirty="0">
                <a:effectLst/>
                <a:ea typeface="Calibri"/>
                <a:cs typeface="Times New Roman"/>
              </a:rPr>
            </a:br>
            <a:r>
              <a:rPr lang="en-GB" sz="1100" dirty="0">
                <a:effectLst/>
                <a:ea typeface="Calibri"/>
                <a:cs typeface="Times New Roman"/>
              </a:rPr>
              <a:t/>
            </a:r>
            <a:br>
              <a:rPr lang="en-GB" sz="1100" dirty="0">
                <a:effectLst/>
                <a:ea typeface="Calibri"/>
                <a:cs typeface="Times New Roman"/>
              </a:rPr>
            </a:br>
            <a:r>
              <a:rPr lang="en-GB" sz="1100" dirty="0">
                <a:effectLst/>
                <a:ea typeface="Calibri"/>
                <a:cs typeface="Times New Roman"/>
              </a:rPr>
              <a:t>Jacob: </a:t>
            </a:r>
            <a:r>
              <a:rPr lang="en-GB" sz="1100" dirty="0" err="1">
                <a:effectLst/>
                <a:ea typeface="Calibri"/>
                <a:cs typeface="Times New Roman"/>
              </a:rPr>
              <a:t>Aww</a:t>
            </a:r>
            <a:r>
              <a:rPr lang="en-GB" sz="1100" dirty="0">
                <a:effectLst/>
                <a:ea typeface="Calibri"/>
                <a:cs typeface="Times New Roman"/>
              </a:rPr>
              <a:t>, well that sucks. Anyway, g2g. Food time ^.^ </a:t>
            </a:r>
            <a:r>
              <a:rPr lang="en-GB" sz="1100" dirty="0" err="1">
                <a:effectLst/>
                <a:ea typeface="Calibri"/>
                <a:cs typeface="Times New Roman"/>
              </a:rPr>
              <a:t>Byeeeeeee</a:t>
            </a:r>
            <a:r>
              <a:rPr lang="en-GB" sz="1100" dirty="0">
                <a:effectLst/>
                <a:ea typeface="Calibri"/>
                <a:cs typeface="Times New Roman"/>
              </a:rPr>
              <a:t> </a:t>
            </a:r>
            <a:r>
              <a:rPr lang="en-GB" sz="1100" dirty="0" err="1">
                <a:effectLst/>
                <a:ea typeface="Calibri"/>
                <a:cs typeface="Times New Roman"/>
              </a:rPr>
              <a:t>xxxxx</a:t>
            </a:r>
            <a:r>
              <a:rPr lang="en-GB" sz="1100" dirty="0">
                <a:effectLst/>
                <a:ea typeface="Calibri"/>
                <a:cs typeface="Times New Roman"/>
              </a:rPr>
              <a:t> &lt;3 </a:t>
            </a:r>
          </a:p>
          <a:p>
            <a:pPr>
              <a:lnSpc>
                <a:spcPct val="115000"/>
              </a:lnSpc>
              <a:spcAft>
                <a:spcPts val="1000"/>
              </a:spcAft>
            </a:pPr>
            <a:r>
              <a:rPr lang="en-GB" sz="1100" dirty="0">
                <a:effectLst/>
                <a:ea typeface="Calibri"/>
                <a:cs typeface="Times New Roman"/>
              </a:rPr>
              <a:t>Bella: </a:t>
            </a:r>
            <a:r>
              <a:rPr lang="en-GB" sz="1100" dirty="0" err="1">
                <a:effectLst/>
                <a:ea typeface="Calibri"/>
                <a:cs typeface="Times New Roman"/>
              </a:rPr>
              <a:t>Haha</a:t>
            </a:r>
            <a:r>
              <a:rPr lang="en-GB" sz="1100" dirty="0">
                <a:effectLst/>
                <a:ea typeface="Calibri"/>
                <a:cs typeface="Times New Roman"/>
              </a:rPr>
              <a:t>, bye x</a:t>
            </a:r>
          </a:p>
          <a:p>
            <a:pPr>
              <a:lnSpc>
                <a:spcPct val="115000"/>
              </a:lnSpc>
              <a:spcAft>
                <a:spcPts val="1000"/>
              </a:spcAft>
            </a:pPr>
            <a:r>
              <a:rPr lang="en-GB" sz="1100" dirty="0">
                <a:effectLst/>
                <a:ea typeface="Calibri"/>
                <a:cs typeface="Times New Roman"/>
              </a:rPr>
              <a:t> </a:t>
            </a:r>
          </a:p>
          <a:p>
            <a:pPr>
              <a:lnSpc>
                <a:spcPct val="115000"/>
              </a:lnSpc>
              <a:spcAft>
                <a:spcPts val="1000"/>
              </a:spcAft>
            </a:pPr>
            <a:r>
              <a:rPr lang="en-GB" sz="1100" dirty="0">
                <a:effectLst/>
                <a:ea typeface="Calibri"/>
                <a:cs typeface="Times New Roman"/>
              </a:rPr>
              <a:t> </a:t>
            </a:r>
          </a:p>
        </p:txBody>
      </p:sp>
    </p:spTree>
    <p:extLst>
      <p:ext uri="{BB962C8B-B14F-4D97-AF65-F5344CB8AC3E}">
        <p14:creationId xmlns:p14="http://schemas.microsoft.com/office/powerpoint/2010/main" val="411686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Web</a:t>
            </a:r>
            <a:endParaRPr lang="en-GB" dirty="0"/>
          </a:p>
        </p:txBody>
      </p:sp>
      <p:pic>
        <p:nvPicPr>
          <p:cNvPr id="4" name="Content Placeholder 3" descr="http://jordanhall.co.uk/wp-content/uploads/2010/03/Screenshot-BBC-Homepage-Google-Chrome.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123217" y="2038350"/>
            <a:ext cx="4897566" cy="3951288"/>
          </a:xfrm>
          <a:prstGeom prst="rect">
            <a:avLst/>
          </a:prstGeom>
          <a:noFill/>
          <a:ln>
            <a:noFill/>
          </a:ln>
        </p:spPr>
      </p:pic>
    </p:spTree>
    <p:extLst>
      <p:ext uri="{BB962C8B-B14F-4D97-AF65-F5344CB8AC3E}">
        <p14:creationId xmlns:p14="http://schemas.microsoft.com/office/powerpoint/2010/main" val="3243747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171400"/>
            <a:ext cx="16020256" cy="901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311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AO2</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a:t>Affordances:</a:t>
            </a:r>
          </a:p>
          <a:p>
            <a:r>
              <a:rPr lang="en-GB" dirty="0"/>
              <a:t>Hyperlinks and imperatives allow it to be interactive</a:t>
            </a:r>
          </a:p>
          <a:p>
            <a:r>
              <a:rPr lang="en-GB" dirty="0"/>
              <a:t>Simple layout which is free to customise for individuals</a:t>
            </a:r>
          </a:p>
          <a:p>
            <a:r>
              <a:rPr lang="en-GB" dirty="0"/>
              <a:t>News is always up to date</a:t>
            </a:r>
            <a:br>
              <a:rPr lang="en-GB" dirty="0"/>
            </a:br>
            <a:endParaRPr lang="en-GB" dirty="0"/>
          </a:p>
          <a:p>
            <a:pPr marL="0" indent="0">
              <a:buNone/>
            </a:pPr>
            <a:r>
              <a:rPr lang="en-GB" dirty="0"/>
              <a:t>Constraints:</a:t>
            </a:r>
          </a:p>
          <a:p>
            <a:r>
              <a:rPr lang="en-GB" dirty="0"/>
              <a:t>Not portable</a:t>
            </a:r>
          </a:p>
          <a:p>
            <a:pPr marL="0" indent="0">
              <a:buNone/>
            </a:pPr>
            <a:endParaRPr lang="en-GB" dirty="0"/>
          </a:p>
          <a:p>
            <a:pPr marL="0" indent="0">
              <a:buNone/>
            </a:pPr>
            <a:r>
              <a:rPr lang="en-GB" dirty="0"/>
              <a:t>Genre is newspaper, it has evolved to be online  however content is still the same. </a:t>
            </a:r>
          </a:p>
          <a:p>
            <a:endParaRPr lang="en-GB" dirty="0"/>
          </a:p>
        </p:txBody>
      </p:sp>
    </p:spTree>
    <p:extLst>
      <p:ext uri="{BB962C8B-B14F-4D97-AF65-F5344CB8AC3E}">
        <p14:creationId xmlns:p14="http://schemas.microsoft.com/office/powerpoint/2010/main" val="841167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AO3</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a:t>Hyperlinks</a:t>
            </a:r>
          </a:p>
          <a:p>
            <a:pPr marL="285750" indent="-285750">
              <a:buFont typeface="Arial" panose="020B0604020202020204" pitchFamily="34" charset="0"/>
              <a:buChar char="•"/>
            </a:pPr>
            <a:r>
              <a:rPr lang="en-GB" dirty="0"/>
              <a:t>Imperatives “Search” “Track”</a:t>
            </a:r>
          </a:p>
          <a:p>
            <a:pPr marL="285750" indent="-285750">
              <a:buFont typeface="Arial" panose="020B0604020202020204" pitchFamily="34" charset="0"/>
              <a:buChar char="•"/>
            </a:pPr>
            <a:r>
              <a:rPr lang="en-GB" dirty="0"/>
              <a:t>Headings</a:t>
            </a:r>
          </a:p>
          <a:p>
            <a:pPr marL="285750" indent="-285750">
              <a:buFont typeface="Arial" panose="020B0604020202020204" pitchFamily="34" charset="0"/>
              <a:buChar char="•"/>
            </a:pPr>
            <a:r>
              <a:rPr lang="en-GB" dirty="0"/>
              <a:t>Dynamic weather news</a:t>
            </a:r>
          </a:p>
          <a:p>
            <a:pPr marL="285750" indent="-285750">
              <a:buFont typeface="Arial" panose="020B0604020202020204" pitchFamily="34" charset="0"/>
              <a:buChar char="•"/>
            </a:pPr>
            <a:r>
              <a:rPr lang="en-GB" dirty="0" err="1"/>
              <a:t>Hyphenisation</a:t>
            </a:r>
            <a:r>
              <a:rPr lang="en-GB" dirty="0"/>
              <a:t> “Self-harming” </a:t>
            </a:r>
          </a:p>
          <a:p>
            <a:endParaRPr lang="en-GB" dirty="0"/>
          </a:p>
        </p:txBody>
      </p:sp>
    </p:spTree>
    <p:extLst>
      <p:ext uri="{BB962C8B-B14F-4D97-AF65-F5344CB8AC3E}">
        <p14:creationId xmlns:p14="http://schemas.microsoft.com/office/powerpoint/2010/main" val="1038751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72800"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54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SMS</a:t>
            </a:r>
            <a:endParaRPr lang="en-GB" dirty="0"/>
          </a:p>
        </p:txBody>
      </p:sp>
      <p:pic>
        <p:nvPicPr>
          <p:cNvPr id="4" name="Content Placeholder 3" descr="http://glpiggy.files.wordpress.com/2011/06/simon-tamra-barney-text-messagesa1.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051787" y="2038350"/>
            <a:ext cx="5040425" cy="3951288"/>
          </a:xfrm>
          <a:prstGeom prst="rect">
            <a:avLst/>
          </a:prstGeom>
          <a:noFill/>
          <a:ln>
            <a:noFill/>
          </a:ln>
        </p:spPr>
      </p:pic>
    </p:spTree>
    <p:extLst>
      <p:ext uri="{BB962C8B-B14F-4D97-AF65-F5344CB8AC3E}">
        <p14:creationId xmlns:p14="http://schemas.microsoft.com/office/powerpoint/2010/main" val="145295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AO2</a:t>
            </a:r>
            <a:endParaRPr lang="en-GB" dirty="0"/>
          </a:p>
        </p:txBody>
      </p:sp>
      <p:sp>
        <p:nvSpPr>
          <p:cNvPr id="3" name="Content Placeholder 2"/>
          <p:cNvSpPr>
            <a:spLocks noGrp="1"/>
          </p:cNvSpPr>
          <p:nvPr>
            <p:ph idx="1"/>
          </p:nvPr>
        </p:nvSpPr>
        <p:spPr/>
        <p:txBody>
          <a:bodyPr/>
          <a:lstStyle/>
          <a:p>
            <a:pPr marL="0" indent="0">
              <a:buNone/>
            </a:pPr>
            <a:r>
              <a:rPr lang="en-GB" dirty="0"/>
              <a:t>Affordances -  abbreviations are used to get information across more quickly. </a:t>
            </a:r>
          </a:p>
          <a:p>
            <a:pPr marL="0" indent="0">
              <a:buNone/>
            </a:pPr>
            <a:r>
              <a:rPr lang="en-GB" dirty="0"/>
              <a:t>Constraints – have to turn take, so not like a real argument when people speak over and overlap</a:t>
            </a:r>
          </a:p>
          <a:p>
            <a:pPr marL="0" indent="0">
              <a:buNone/>
            </a:pPr>
            <a:r>
              <a:rPr lang="en-GB" dirty="0"/>
              <a:t>Tones can’t be shown, use punctuation instead.</a:t>
            </a:r>
          </a:p>
          <a:p>
            <a:endParaRPr lang="en-GB" dirty="0"/>
          </a:p>
        </p:txBody>
      </p:sp>
    </p:spTree>
    <p:extLst>
      <p:ext uri="{BB962C8B-B14F-4D97-AF65-F5344CB8AC3E}">
        <p14:creationId xmlns:p14="http://schemas.microsoft.com/office/powerpoint/2010/main" val="186130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AO3</a:t>
            </a:r>
            <a:endParaRPr lang="en-GB" dirty="0"/>
          </a:p>
        </p:txBody>
      </p:sp>
      <p:sp>
        <p:nvSpPr>
          <p:cNvPr id="3" name="Content Placeholder 2"/>
          <p:cNvSpPr>
            <a:spLocks noGrp="1"/>
          </p:cNvSpPr>
          <p:nvPr>
            <p:ph idx="1"/>
          </p:nvPr>
        </p:nvSpPr>
        <p:spPr/>
        <p:txBody>
          <a:bodyPr>
            <a:normAutofit fontScale="62500" lnSpcReduction="20000"/>
          </a:bodyPr>
          <a:lstStyle/>
          <a:p>
            <a:r>
              <a:rPr lang="en-GB" dirty="0"/>
              <a:t>Text language/abbreviations </a:t>
            </a:r>
          </a:p>
          <a:p>
            <a:pPr marL="285750" indent="-285750">
              <a:buFont typeface="Arial" panose="020B0604020202020204" pitchFamily="34" charset="0"/>
              <a:buChar char="•"/>
            </a:pPr>
            <a:r>
              <a:rPr lang="en-GB" dirty="0"/>
              <a:t>FYI – for your information</a:t>
            </a:r>
          </a:p>
          <a:p>
            <a:pPr marL="285750" indent="-285750">
              <a:buFont typeface="Arial" panose="020B0604020202020204" pitchFamily="34" charset="0"/>
              <a:buChar char="•"/>
            </a:pPr>
            <a:r>
              <a:rPr lang="en-GB" dirty="0" err="1"/>
              <a:t>Plz</a:t>
            </a:r>
            <a:r>
              <a:rPr lang="en-GB" dirty="0"/>
              <a:t> - please</a:t>
            </a:r>
          </a:p>
          <a:p>
            <a:pPr marL="285750" indent="-285750">
              <a:buFont typeface="Arial" panose="020B0604020202020204" pitchFamily="34" charset="0"/>
              <a:buChar char="•"/>
            </a:pPr>
            <a:r>
              <a:rPr lang="en-GB" dirty="0"/>
              <a:t>U - you</a:t>
            </a:r>
          </a:p>
          <a:p>
            <a:pPr marL="285750" indent="-285750">
              <a:buFont typeface="Arial" panose="020B0604020202020204" pitchFamily="34" charset="0"/>
              <a:buChar char="•"/>
            </a:pPr>
            <a:r>
              <a:rPr lang="en-GB" dirty="0"/>
              <a:t>W - with</a:t>
            </a:r>
          </a:p>
          <a:p>
            <a:pPr marL="285750" indent="-285750">
              <a:buFont typeface="Arial" panose="020B0604020202020204" pitchFamily="34" charset="0"/>
              <a:buChar char="•"/>
            </a:pPr>
            <a:r>
              <a:rPr lang="en-GB" dirty="0"/>
              <a:t>Y – you</a:t>
            </a:r>
          </a:p>
          <a:p>
            <a:endParaRPr lang="en-GB" dirty="0"/>
          </a:p>
          <a:p>
            <a:r>
              <a:rPr lang="en-GB" dirty="0"/>
              <a:t>Language that represents the semantic field of a heated discussion</a:t>
            </a:r>
          </a:p>
          <a:p>
            <a:pPr marL="342900" indent="-342900">
              <a:buFont typeface="Arial" panose="020B0604020202020204" pitchFamily="34" charset="0"/>
              <a:buChar char="•"/>
            </a:pPr>
            <a:r>
              <a:rPr lang="en-GB" dirty="0"/>
              <a:t>‘I understand u picked up the kids?’</a:t>
            </a:r>
          </a:p>
          <a:p>
            <a:pPr marL="342900" indent="-342900">
              <a:buFont typeface="Arial" panose="020B0604020202020204" pitchFamily="34" charset="0"/>
              <a:buChar char="•"/>
            </a:pPr>
            <a:r>
              <a:rPr lang="en-GB" dirty="0"/>
              <a:t>‘Next time tell me when you leave the country for 5 days’</a:t>
            </a:r>
          </a:p>
          <a:p>
            <a:pPr marL="342900" indent="-342900">
              <a:buFont typeface="Arial" panose="020B0604020202020204" pitchFamily="34" charset="0"/>
              <a:buChar char="•"/>
            </a:pPr>
            <a:r>
              <a:rPr lang="en-GB" dirty="0"/>
              <a:t>‘If you were normal we would not have issues’</a:t>
            </a:r>
          </a:p>
          <a:p>
            <a:endParaRPr lang="en-GB" dirty="0"/>
          </a:p>
          <a:p>
            <a:pPr marL="342900" indent="-342900">
              <a:buFont typeface="Arial" panose="020B0604020202020204" pitchFamily="34" charset="0"/>
              <a:buChar char="•"/>
            </a:pPr>
            <a:r>
              <a:rPr lang="en-GB" dirty="0"/>
              <a:t>‘…’ used as sarcasm ‘ </a:t>
            </a:r>
            <a:r>
              <a:rPr lang="en-GB" dirty="0" err="1"/>
              <a:t>ya</a:t>
            </a:r>
            <a:r>
              <a:rPr lang="en-GB" dirty="0"/>
              <a:t> okay…’ </a:t>
            </a:r>
          </a:p>
          <a:p>
            <a:pPr marL="342900" indent="-342900">
              <a:buFont typeface="Arial" panose="020B0604020202020204" pitchFamily="34" charset="0"/>
              <a:buChar char="•"/>
            </a:pPr>
            <a:r>
              <a:rPr lang="en-GB" dirty="0"/>
              <a:t>Full stops shows anger as if she is sending short burst ‘read my email.’ ‘doesn’t matter.’ </a:t>
            </a:r>
          </a:p>
          <a:p>
            <a:pPr marL="342900" indent="-342900">
              <a:buFont typeface="Arial" panose="020B0604020202020204" pitchFamily="34" charset="0"/>
              <a:buChar char="•"/>
            </a:pPr>
            <a:r>
              <a:rPr lang="en-GB" dirty="0"/>
              <a:t>Multiple use of question marks showing anger/agitation/annoyance ‘do I need to cancel Maddie?????’ </a:t>
            </a:r>
          </a:p>
          <a:p>
            <a:endParaRPr lang="en-GB" dirty="0"/>
          </a:p>
        </p:txBody>
      </p:sp>
    </p:spTree>
    <p:extLst>
      <p:ext uri="{BB962C8B-B14F-4D97-AF65-F5344CB8AC3E}">
        <p14:creationId xmlns:p14="http://schemas.microsoft.com/office/powerpoint/2010/main" val="3073178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a:t>
            </a:r>
            <a:endParaRPr lang="en-GB" dirty="0"/>
          </a:p>
        </p:txBody>
      </p:sp>
      <p:sp>
        <p:nvSpPr>
          <p:cNvPr id="3" name="Content Placeholder 2"/>
          <p:cNvSpPr>
            <a:spLocks noGrp="1"/>
          </p:cNvSpPr>
          <p:nvPr>
            <p:ph idx="1"/>
          </p:nvPr>
        </p:nvSpPr>
        <p:spPr/>
        <p:txBody>
          <a:bodyPr>
            <a:normAutofit fontScale="92500" lnSpcReduction="10000"/>
          </a:bodyPr>
          <a:lstStyle/>
          <a:p>
            <a:pPr marL="342900" lvl="0" indent="-342900" defTabSz="914400">
              <a:buClrTx/>
              <a:buSzTx/>
              <a:buFont typeface="Arial" pitchFamily="34" charset="0"/>
              <a:buChar char="•"/>
            </a:pPr>
            <a:r>
              <a:rPr lang="en-GB" sz="3000" dirty="0">
                <a:solidFill>
                  <a:prstClr val="black"/>
                </a:solidFill>
                <a:latin typeface="Calibri"/>
              </a:rPr>
              <a:t>Danny Smith and Rosie Parlier TEXT MESSAGE</a:t>
            </a:r>
          </a:p>
          <a:p>
            <a:pPr marL="342900" lvl="0" indent="-342900" defTabSz="914400">
              <a:buClrTx/>
              <a:buSzTx/>
              <a:buFont typeface="Arial" pitchFamily="34" charset="0"/>
              <a:buChar char="•"/>
            </a:pPr>
            <a:r>
              <a:rPr lang="en-GB" sz="3000" dirty="0">
                <a:solidFill>
                  <a:prstClr val="black"/>
                </a:solidFill>
                <a:latin typeface="Calibri"/>
              </a:rPr>
              <a:t>RP – R U going </a:t>
            </a:r>
            <a:r>
              <a:rPr lang="en-GB" sz="3000" dirty="0" err="1">
                <a:solidFill>
                  <a:prstClr val="black"/>
                </a:solidFill>
                <a:latin typeface="Calibri"/>
              </a:rPr>
              <a:t>tonpuck</a:t>
            </a:r>
            <a:r>
              <a:rPr lang="en-GB" sz="3000" dirty="0">
                <a:solidFill>
                  <a:prstClr val="black"/>
                </a:solidFill>
                <a:latin typeface="Calibri"/>
              </a:rPr>
              <a:t> up the cat &amp; take her 2 the cattery for me???? </a:t>
            </a:r>
            <a:r>
              <a:rPr lang="en-GB" sz="3000" dirty="0" err="1">
                <a:solidFill>
                  <a:prstClr val="black"/>
                </a:solidFill>
                <a:latin typeface="Calibri"/>
              </a:rPr>
              <a:t>Plzz</a:t>
            </a:r>
            <a:r>
              <a:rPr lang="en-GB" sz="3000" dirty="0">
                <a:solidFill>
                  <a:prstClr val="black"/>
                </a:solidFill>
                <a:latin typeface="Calibri"/>
              </a:rPr>
              <a:t> let me know </a:t>
            </a:r>
            <a:r>
              <a:rPr lang="en-GB" sz="3000" dirty="0" err="1">
                <a:solidFill>
                  <a:prstClr val="black"/>
                </a:solidFill>
                <a:latin typeface="Calibri"/>
              </a:rPr>
              <a:t>cuz</a:t>
            </a:r>
            <a:r>
              <a:rPr lang="en-GB" sz="3000" dirty="0">
                <a:solidFill>
                  <a:prstClr val="black"/>
                </a:solidFill>
                <a:latin typeface="Calibri"/>
              </a:rPr>
              <a:t> I cant</a:t>
            </a:r>
          </a:p>
          <a:p>
            <a:pPr marL="342900" lvl="0" indent="-342900" defTabSz="914400">
              <a:buClrTx/>
              <a:buSzTx/>
              <a:buFont typeface="Arial" pitchFamily="34" charset="0"/>
              <a:buChar char="•"/>
            </a:pPr>
            <a:r>
              <a:rPr lang="en-GB" sz="3000" dirty="0">
                <a:solidFill>
                  <a:prstClr val="black"/>
                </a:solidFill>
                <a:latin typeface="Calibri"/>
              </a:rPr>
              <a:t>DS – why do I have to do it???? It lives W U  its your responsibility I offered to look after it 4 U. I did pay 4 the thing</a:t>
            </a:r>
          </a:p>
          <a:p>
            <a:pPr marL="342900" lvl="0" indent="-342900" defTabSz="914400">
              <a:buClrTx/>
              <a:buSzTx/>
              <a:buFont typeface="Arial" pitchFamily="34" charset="0"/>
              <a:buChar char="•"/>
            </a:pPr>
            <a:r>
              <a:rPr lang="en-GB" sz="3000" dirty="0">
                <a:solidFill>
                  <a:prstClr val="black"/>
                </a:solidFill>
                <a:latin typeface="Calibri"/>
              </a:rPr>
              <a:t>RP – stop messing about </a:t>
            </a:r>
            <a:r>
              <a:rPr lang="en-GB" sz="3000" dirty="0" err="1">
                <a:solidFill>
                  <a:prstClr val="black"/>
                </a:solidFill>
                <a:latin typeface="Calibri"/>
              </a:rPr>
              <a:t>plzzz</a:t>
            </a:r>
            <a:r>
              <a:rPr lang="en-GB" sz="3000" dirty="0">
                <a:solidFill>
                  <a:prstClr val="black"/>
                </a:solidFill>
                <a:latin typeface="Calibri"/>
              </a:rPr>
              <a:t>!!!!! FYI y would I want U to have her when u call her an it!!!!!!!!</a:t>
            </a:r>
          </a:p>
          <a:p>
            <a:endParaRPr lang="en-GB" dirty="0"/>
          </a:p>
        </p:txBody>
      </p:sp>
    </p:spTree>
    <p:extLst>
      <p:ext uri="{BB962C8B-B14F-4D97-AF65-F5344CB8AC3E}">
        <p14:creationId xmlns:p14="http://schemas.microsoft.com/office/powerpoint/2010/main" val="84142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Email</a:t>
            </a:r>
            <a:endParaRPr lang="en-GB" dirty="0"/>
          </a:p>
        </p:txBody>
      </p:sp>
      <p:pic>
        <p:nvPicPr>
          <p:cNvPr id="4" name="Content Placeholder 3" descr="http://www.savvy-business-correspondence.com/image-files/emailmessage2.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747553" y="2038350"/>
            <a:ext cx="3648893" cy="3951288"/>
          </a:xfrm>
          <a:prstGeom prst="rect">
            <a:avLst/>
          </a:prstGeom>
          <a:noFill/>
          <a:ln>
            <a:noFill/>
          </a:ln>
        </p:spPr>
      </p:pic>
    </p:spTree>
    <p:extLst>
      <p:ext uri="{BB962C8B-B14F-4D97-AF65-F5344CB8AC3E}">
        <p14:creationId xmlns:p14="http://schemas.microsoft.com/office/powerpoint/2010/main" val="136340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AO2</a:t>
            </a:r>
            <a:endParaRPr lang="en-GB" dirty="0"/>
          </a:p>
        </p:txBody>
      </p:sp>
      <p:sp>
        <p:nvSpPr>
          <p:cNvPr id="5" name="Content Placeholder 4"/>
          <p:cNvSpPr>
            <a:spLocks noGrp="1"/>
          </p:cNvSpPr>
          <p:nvPr>
            <p:ph idx="1"/>
          </p:nvPr>
        </p:nvSpPr>
        <p:spPr/>
        <p:txBody>
          <a:bodyPr/>
          <a:lstStyle/>
          <a:p>
            <a:pPr marL="0" indent="0">
              <a:buNone/>
            </a:pPr>
            <a:r>
              <a:rPr lang="en-US" u="sng" dirty="0"/>
              <a:t>Affordances</a:t>
            </a:r>
          </a:p>
          <a:p>
            <a:r>
              <a:rPr lang="en-US" dirty="0"/>
              <a:t>Quick</a:t>
            </a:r>
          </a:p>
          <a:p>
            <a:r>
              <a:rPr lang="en-US" dirty="0"/>
              <a:t>Immediate reply</a:t>
            </a:r>
          </a:p>
          <a:p>
            <a:r>
              <a:rPr lang="en-US" dirty="0"/>
              <a:t>Can send to more than one person</a:t>
            </a:r>
          </a:p>
          <a:p>
            <a:endParaRPr lang="en-US" dirty="0"/>
          </a:p>
          <a:p>
            <a:pPr marL="0" indent="0">
              <a:buNone/>
            </a:pPr>
            <a:endParaRPr lang="en-US" dirty="0"/>
          </a:p>
          <a:p>
            <a:pPr marL="0" indent="0">
              <a:buNone/>
            </a:pPr>
            <a:r>
              <a:rPr lang="en-US" u="sng" dirty="0"/>
              <a:t>Constraints</a:t>
            </a:r>
          </a:p>
          <a:p>
            <a:r>
              <a:rPr lang="en-US" dirty="0"/>
              <a:t>Tone is difficult to convey and interpret</a:t>
            </a:r>
          </a:p>
          <a:p>
            <a:endParaRPr lang="en-GB" dirty="0"/>
          </a:p>
        </p:txBody>
      </p:sp>
    </p:spTree>
    <p:extLst>
      <p:ext uri="{BB962C8B-B14F-4D97-AF65-F5344CB8AC3E}">
        <p14:creationId xmlns:p14="http://schemas.microsoft.com/office/powerpoint/2010/main" val="140893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AO3</a:t>
            </a:r>
            <a:endParaRPr lang="en-GB" dirty="0"/>
          </a:p>
        </p:txBody>
      </p:sp>
      <p:sp>
        <p:nvSpPr>
          <p:cNvPr id="3" name="Content Placeholder 2"/>
          <p:cNvSpPr>
            <a:spLocks noGrp="1"/>
          </p:cNvSpPr>
          <p:nvPr>
            <p:ph idx="1"/>
          </p:nvPr>
        </p:nvSpPr>
        <p:spPr/>
        <p:txBody>
          <a:bodyPr>
            <a:normAutofit/>
          </a:bodyPr>
          <a:lstStyle/>
          <a:p>
            <a:r>
              <a:rPr lang="en-US" dirty="0"/>
              <a:t>The opening is very traditional.</a:t>
            </a:r>
          </a:p>
          <a:p>
            <a:r>
              <a:rPr lang="en-US" dirty="0"/>
              <a:t>Use of Standard English</a:t>
            </a:r>
          </a:p>
          <a:p>
            <a:r>
              <a:rPr lang="en-US" dirty="0"/>
              <a:t>Pre closing signal – “with best regards”</a:t>
            </a:r>
          </a:p>
          <a:p>
            <a:r>
              <a:rPr lang="en-US" dirty="0"/>
              <a:t>Formal lexis – “convenient”</a:t>
            </a:r>
          </a:p>
          <a:p>
            <a:r>
              <a:rPr lang="en-US" dirty="0"/>
              <a:t>Emails allows a subject before the e-mail.</a:t>
            </a:r>
          </a:p>
          <a:p>
            <a:r>
              <a:rPr lang="en-US" dirty="0"/>
              <a:t>It also allows a signature at the end which provides contact details.</a:t>
            </a:r>
            <a:endParaRPr lang="en-GB" dirty="0"/>
          </a:p>
          <a:p>
            <a:endParaRPr lang="en-GB" dirty="0"/>
          </a:p>
        </p:txBody>
      </p:sp>
    </p:spTree>
    <p:extLst>
      <p:ext uri="{BB962C8B-B14F-4D97-AF65-F5344CB8AC3E}">
        <p14:creationId xmlns:p14="http://schemas.microsoft.com/office/powerpoint/2010/main" val="199697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a:t>
            </a:r>
            <a:endParaRPr lang="en-GB" dirty="0"/>
          </a:p>
        </p:txBody>
      </p:sp>
      <p:sp>
        <p:nvSpPr>
          <p:cNvPr id="4" name="Content Placeholder 2"/>
          <p:cNvSpPr>
            <a:spLocks noGrp="1"/>
          </p:cNvSpPr>
          <p:nvPr>
            <p:ph idx="1"/>
          </p:nvPr>
        </p:nvSpPr>
        <p:spPr/>
        <p:txBody>
          <a:bodyPr>
            <a:normAutofit fontScale="62500" lnSpcReduction="20000"/>
          </a:bodyPr>
          <a:lstStyle/>
          <a:p>
            <a:pPr marL="0" indent="0">
              <a:buNone/>
            </a:pPr>
            <a:r>
              <a:rPr lang="en-GB" dirty="0" smtClean="0"/>
              <a:t>Dear Mr Smith,</a:t>
            </a:r>
          </a:p>
          <a:p>
            <a:pPr marL="0" indent="0">
              <a:buNone/>
            </a:pPr>
            <a:endParaRPr lang="en-GB" dirty="0" smtClean="0"/>
          </a:p>
          <a:p>
            <a:pPr marL="0" indent="0">
              <a:buNone/>
            </a:pPr>
            <a:r>
              <a:rPr lang="en-GB" dirty="0" smtClean="0"/>
              <a:t>With regard to our previous email, I am contacting you to confirm our meeting at Manor Hall on the 22</a:t>
            </a:r>
            <a:r>
              <a:rPr lang="en-GB" baseline="30000" dirty="0" smtClean="0"/>
              <a:t>nd</a:t>
            </a:r>
            <a:r>
              <a:rPr lang="en-GB" dirty="0" smtClean="0"/>
              <a:t> of March, at 2:45pm.</a:t>
            </a:r>
          </a:p>
          <a:p>
            <a:pPr marL="0" indent="0">
              <a:buNone/>
            </a:pPr>
            <a:endParaRPr lang="en-GB" dirty="0" smtClean="0"/>
          </a:p>
          <a:p>
            <a:pPr marL="0" indent="0">
              <a:buNone/>
            </a:pPr>
            <a:r>
              <a:rPr lang="en-GB" dirty="0" smtClean="0"/>
              <a:t>I understand Mary King has stated her interest in attending, and after having discussed this with Mr Matthews, I have made arrangements for her to attend too.</a:t>
            </a:r>
          </a:p>
          <a:p>
            <a:pPr marL="0" indent="0">
              <a:buNone/>
            </a:pPr>
            <a:endParaRPr lang="en-GB" dirty="0" smtClean="0"/>
          </a:p>
          <a:p>
            <a:pPr marL="0" indent="0">
              <a:buNone/>
            </a:pPr>
            <a:r>
              <a:rPr lang="en-GB" dirty="0" smtClean="0"/>
              <a:t>If convenient please pass the message on to Mrs King.</a:t>
            </a:r>
          </a:p>
          <a:p>
            <a:pPr marL="0" indent="0">
              <a:buNone/>
            </a:pPr>
            <a:r>
              <a:rPr lang="en-GB" dirty="0" smtClean="0"/>
              <a:t>Best regards,</a:t>
            </a:r>
          </a:p>
          <a:p>
            <a:pPr marL="0" indent="0">
              <a:buNone/>
            </a:pPr>
            <a:r>
              <a:rPr lang="en-GB" dirty="0" smtClean="0"/>
              <a:t>William Stent</a:t>
            </a:r>
          </a:p>
          <a:p>
            <a:pPr marL="0" indent="0">
              <a:buNone/>
            </a:pPr>
            <a:endParaRPr lang="en-GB" dirty="0" smtClean="0"/>
          </a:p>
          <a:p>
            <a:pPr marL="0" indent="0">
              <a:buNone/>
            </a:pPr>
            <a:r>
              <a:rPr lang="en-GB" dirty="0" smtClean="0"/>
              <a:t>CEO</a:t>
            </a:r>
          </a:p>
          <a:p>
            <a:pPr marL="0" indent="0">
              <a:buNone/>
            </a:pPr>
            <a:r>
              <a:rPr lang="en-GB" dirty="0" smtClean="0"/>
              <a:t>Monsters INC</a:t>
            </a:r>
          </a:p>
          <a:p>
            <a:pPr marL="0" indent="0">
              <a:buNone/>
            </a:pPr>
            <a:r>
              <a:rPr lang="en-GB" dirty="0" smtClean="0"/>
              <a:t>215 Bullway St.</a:t>
            </a:r>
            <a:endParaRPr lang="en-GB" dirty="0"/>
          </a:p>
        </p:txBody>
      </p:sp>
    </p:spTree>
    <p:extLst>
      <p:ext uri="{BB962C8B-B14F-4D97-AF65-F5344CB8AC3E}">
        <p14:creationId xmlns:p14="http://schemas.microsoft.com/office/powerpoint/2010/main" val="39882272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151</TotalTime>
  <Words>678</Words>
  <Application>Microsoft Office PowerPoint</Application>
  <PresentationFormat>On-screen Show (4:3)</PresentationFormat>
  <Paragraphs>94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Sketchbook</vt:lpstr>
      <vt:lpstr>Language and Technology</vt:lpstr>
      <vt:lpstr>SMS</vt:lpstr>
      <vt:lpstr>AO2</vt:lpstr>
      <vt:lpstr>AO3</vt:lpstr>
      <vt:lpstr>E.g.</vt:lpstr>
      <vt:lpstr>Email</vt:lpstr>
      <vt:lpstr>AO2</vt:lpstr>
      <vt:lpstr>AO3</vt:lpstr>
      <vt:lpstr>E.g.</vt:lpstr>
      <vt:lpstr>Social Networking</vt:lpstr>
      <vt:lpstr>AO2</vt:lpstr>
      <vt:lpstr>AO3</vt:lpstr>
      <vt:lpstr>PowerPoint Presentation</vt:lpstr>
      <vt:lpstr>The Web</vt:lpstr>
      <vt:lpstr>PowerPoint Presentation</vt:lpstr>
      <vt:lpstr>AO2</vt:lpstr>
      <vt:lpstr>AO3</vt:lpstr>
      <vt:lpstr>E.g.</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Technology</dc:title>
  <dc:creator>Jennifer Hunter-Phillips</dc:creator>
  <cp:lastModifiedBy>Jennifer Hunter-Phillips</cp:lastModifiedBy>
  <cp:revision>14</cp:revision>
  <cp:lastPrinted>2013-03-11T17:20:31Z</cp:lastPrinted>
  <dcterms:created xsi:type="dcterms:W3CDTF">2013-03-11T17:13:28Z</dcterms:created>
  <dcterms:modified xsi:type="dcterms:W3CDTF">2014-03-21T12:03:34Z</dcterms:modified>
</cp:coreProperties>
</file>