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61" autoAdjust="0"/>
    <p:restoredTop sz="94660"/>
  </p:normalViewPr>
  <p:slideViewPr>
    <p:cSldViewPr snapToGrid="0">
      <p:cViewPr>
        <p:scale>
          <a:sx n="75" d="100"/>
          <a:sy n="75" d="100"/>
        </p:scale>
        <p:origin x="474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76EA-02C1-40F8-A648-E61E3E17F362}" type="datetimeFigureOut">
              <a:rPr lang="en-GB" smtClean="0"/>
              <a:t>10/05/2018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38FA5-C311-448A-8055-95140D220A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0821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76EA-02C1-40F8-A648-E61E3E17F362}" type="datetimeFigureOut">
              <a:rPr lang="en-GB" smtClean="0"/>
              <a:t>10/05/2018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38FA5-C311-448A-8055-95140D220A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4892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76EA-02C1-40F8-A648-E61E3E17F362}" type="datetimeFigureOut">
              <a:rPr lang="en-GB" smtClean="0"/>
              <a:t>10/05/2018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38FA5-C311-448A-8055-95140D220A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9388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76EA-02C1-40F8-A648-E61E3E17F362}" type="datetimeFigureOut">
              <a:rPr lang="en-GB" smtClean="0"/>
              <a:t>10/05/2018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38FA5-C311-448A-8055-95140D220A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0759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76EA-02C1-40F8-A648-E61E3E17F362}" type="datetimeFigureOut">
              <a:rPr lang="en-GB" smtClean="0"/>
              <a:t>10/05/2018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38FA5-C311-448A-8055-95140D220A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8687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76EA-02C1-40F8-A648-E61E3E17F362}" type="datetimeFigureOut">
              <a:rPr lang="en-GB" smtClean="0"/>
              <a:t>10/05/2018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38FA5-C311-448A-8055-95140D220A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3034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76EA-02C1-40F8-A648-E61E3E17F362}" type="datetimeFigureOut">
              <a:rPr lang="en-GB" smtClean="0"/>
              <a:t>10/05/2018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38FA5-C311-448A-8055-95140D220A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4217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76EA-02C1-40F8-A648-E61E3E17F362}" type="datetimeFigureOut">
              <a:rPr lang="en-GB" smtClean="0"/>
              <a:t>10/05/2018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38FA5-C311-448A-8055-95140D220A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1756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76EA-02C1-40F8-A648-E61E3E17F362}" type="datetimeFigureOut">
              <a:rPr lang="en-GB" smtClean="0"/>
              <a:t>10/05/2018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38FA5-C311-448A-8055-95140D220A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8615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76EA-02C1-40F8-A648-E61E3E17F362}" type="datetimeFigureOut">
              <a:rPr lang="en-GB" smtClean="0"/>
              <a:t>10/05/2018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38FA5-C311-448A-8055-95140D220A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2503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76EA-02C1-40F8-A648-E61E3E17F362}" type="datetimeFigureOut">
              <a:rPr lang="en-GB" smtClean="0"/>
              <a:t>10/05/2018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38FA5-C311-448A-8055-95140D220A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2503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476EA-02C1-40F8-A648-E61E3E17F362}" type="datetimeFigureOut">
              <a:rPr lang="en-GB" smtClean="0"/>
              <a:t>10/05/2018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E38FA5-C311-448A-8055-95140D220A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5014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2676089"/>
              </p:ext>
            </p:extLst>
          </p:nvPr>
        </p:nvGraphicFramePr>
        <p:xfrm>
          <a:off x="361244" y="241017"/>
          <a:ext cx="3547181" cy="624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9742"/>
                <a:gridCol w="1767439"/>
              </a:tblGrid>
              <a:tr h="191719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ysClr val="windowText" lastClr="000000"/>
                          </a:solidFill>
                        </a:rPr>
                        <a:t>Theorist/summary/term</a:t>
                      </a:r>
                      <a:endParaRPr lang="en-GB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ysClr val="windowText" lastClr="000000"/>
                          </a:solidFill>
                        </a:rPr>
                        <a:t>Theory/definition</a:t>
                      </a:r>
                      <a:endParaRPr lang="en-GB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0380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Howard Giles (1979) – accommodation theory</a:t>
                      </a:r>
                      <a:endParaRPr lang="en-GB" sz="1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Accommodation</a:t>
                      </a:r>
                      <a:r>
                        <a:rPr lang="en-GB" sz="1000" baseline="0" dirty="0" smtClean="0"/>
                        <a:t> – adjusting speech behaviours to match others</a:t>
                      </a:r>
                    </a:p>
                    <a:p>
                      <a:r>
                        <a:rPr lang="en-GB" sz="1000" baseline="0" dirty="0" smtClean="0"/>
                        <a:t>Downwards/upwards convergence – moving 'up' to the standard or 'down' to non-standard</a:t>
                      </a:r>
                    </a:p>
                    <a:p>
                      <a:r>
                        <a:rPr lang="en-GB" sz="1000" baseline="0" dirty="0" smtClean="0"/>
                        <a:t>Divergence – moving away from others (up or down) to signal difference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1273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Goffman (1967)</a:t>
                      </a:r>
                      <a:r>
                        <a:rPr lang="en-GB" sz="1000" baseline="0" dirty="0" smtClean="0"/>
                        <a:t> – face</a:t>
                      </a:r>
                      <a:endParaRPr lang="en-GB" sz="1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Positive</a:t>
                      </a:r>
                      <a:r>
                        <a:rPr lang="en-GB" sz="1000" baseline="0" dirty="0" smtClean="0"/>
                        <a:t> face – wanting to be liked by others</a:t>
                      </a:r>
                    </a:p>
                    <a:p>
                      <a:r>
                        <a:rPr lang="en-GB" sz="1000" baseline="0" dirty="0" smtClean="0"/>
                        <a:t>Negative face – not wanting to be imposed on by others</a:t>
                      </a:r>
                    </a:p>
                    <a:p>
                      <a:r>
                        <a:rPr lang="en-GB" sz="1000" baseline="0" dirty="0" smtClean="0"/>
                        <a:t>Face threatening act – where you are threatening someone's face (e.g. a criticism)</a:t>
                      </a:r>
                    </a:p>
                    <a:p>
                      <a:r>
                        <a:rPr lang="en-GB" sz="1000" baseline="0" dirty="0" smtClean="0"/>
                        <a:t>Face saving strategy – where you mitigate the FTA somehow</a:t>
                      </a:r>
                    </a:p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0827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Brown and Levinson (1987)</a:t>
                      </a:r>
                      <a:endParaRPr lang="en-GB" sz="1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Positive politeness –</a:t>
                      </a:r>
                      <a:r>
                        <a:rPr lang="en-GB" sz="1000" baseline="0" dirty="0" smtClean="0"/>
                        <a:t> maintaining positive face with compliments </a:t>
                      </a:r>
                      <a:r>
                        <a:rPr lang="en-GB" sz="1000" baseline="0" dirty="0" err="1" smtClean="0"/>
                        <a:t>etc</a:t>
                      </a:r>
                      <a:endParaRPr lang="en-GB" sz="1000" baseline="0" dirty="0" smtClean="0"/>
                    </a:p>
                    <a:p>
                      <a:r>
                        <a:rPr lang="en-GB" sz="1000" baseline="0" dirty="0" smtClean="0"/>
                        <a:t>Negative politeness – avoiding FTA with: giving choices, being indirect ('off-record')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0827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Grice (1975) – maxims</a:t>
                      </a:r>
                      <a:endParaRPr lang="en-GB" sz="1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Quantity</a:t>
                      </a:r>
                      <a:r>
                        <a:rPr lang="en-GB" sz="1000" baseline="0" dirty="0" smtClean="0"/>
                        <a:t> – keep to appropriate amount of information</a:t>
                      </a:r>
                    </a:p>
                    <a:p>
                      <a:r>
                        <a:rPr lang="en-GB" sz="1000" baseline="0" dirty="0" smtClean="0"/>
                        <a:t>Quality – telling the truth where possible</a:t>
                      </a:r>
                    </a:p>
                    <a:p>
                      <a:r>
                        <a:rPr lang="en-GB" sz="1000" baseline="0" dirty="0" smtClean="0"/>
                        <a:t>Relation – be relevant</a:t>
                      </a:r>
                    </a:p>
                    <a:p>
                      <a:r>
                        <a:rPr lang="en-GB" sz="1000" baseline="0" dirty="0" smtClean="0"/>
                        <a:t>Manner – be clear</a:t>
                      </a:r>
                    </a:p>
                    <a:p>
                      <a:r>
                        <a:rPr lang="en-GB" sz="1000" baseline="0" dirty="0" smtClean="0"/>
                        <a:t>Flouting – breaking the maxims (e.g. in an argument)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0749169"/>
              </p:ext>
            </p:extLst>
          </p:nvPr>
        </p:nvGraphicFramePr>
        <p:xfrm>
          <a:off x="4223104" y="241017"/>
          <a:ext cx="3780718" cy="66483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6915"/>
                <a:gridCol w="1883803"/>
              </a:tblGrid>
              <a:tr h="204036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ysClr val="windowText" lastClr="000000"/>
                          </a:solidFill>
                        </a:rPr>
                        <a:t>Theorist/summary/term</a:t>
                      </a:r>
                      <a:endParaRPr lang="en-GB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ysClr val="windowText" lastClr="000000"/>
                          </a:solidFill>
                        </a:rPr>
                        <a:t>Theory/definition</a:t>
                      </a:r>
                      <a:endParaRPr lang="en-GB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2686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Sinclair</a:t>
                      </a:r>
                      <a:r>
                        <a:rPr lang="en-GB" sz="1000" baseline="0" dirty="0" smtClean="0"/>
                        <a:t> and </a:t>
                      </a:r>
                      <a:r>
                        <a:rPr lang="en-GB" sz="1000" baseline="0" dirty="0" err="1" smtClean="0"/>
                        <a:t>Coulthard</a:t>
                      </a:r>
                      <a:r>
                        <a:rPr lang="en-GB" sz="1000" baseline="0" dirty="0" smtClean="0"/>
                        <a:t> – 1975 3-part structures</a:t>
                      </a:r>
                      <a:endParaRPr lang="en-GB" sz="1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Initiation = e.g. a teacher's</a:t>
                      </a:r>
                      <a:r>
                        <a:rPr lang="en-GB" sz="1000" baseline="0" dirty="0" smtClean="0"/>
                        <a:t> question</a:t>
                      </a:r>
                    </a:p>
                    <a:p>
                      <a:r>
                        <a:rPr lang="en-GB" sz="1000" baseline="0" dirty="0" smtClean="0"/>
                        <a:t>Response – e.g. student's answer</a:t>
                      </a:r>
                    </a:p>
                    <a:p>
                      <a:r>
                        <a:rPr lang="en-GB" sz="1000" baseline="0" dirty="0" smtClean="0"/>
                        <a:t>Feedback – e.g. praise from teacher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2873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err="1" smtClean="0"/>
                        <a:t>Trudgill</a:t>
                      </a:r>
                      <a:r>
                        <a:rPr lang="en-GB" sz="1000" dirty="0" smtClean="0"/>
                        <a:t> and others 2012</a:t>
                      </a:r>
                    </a:p>
                    <a:p>
                      <a:pPr algn="ctr"/>
                      <a:endParaRPr lang="en-GB" sz="1000" dirty="0" smtClean="0"/>
                    </a:p>
                    <a:p>
                      <a:pPr algn="ctr"/>
                      <a:r>
                        <a:rPr lang="en-GB" sz="1000" i="1" dirty="0" smtClean="0"/>
                        <a:t>English</a:t>
                      </a:r>
                      <a:r>
                        <a:rPr lang="en-GB" sz="1000" i="1" baseline="0" dirty="0" smtClean="0"/>
                        <a:t> Accents and Dialects</a:t>
                      </a:r>
                      <a:endParaRPr lang="en-GB" sz="1000" i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Verb to be – SE = I was/you were/she</a:t>
                      </a:r>
                      <a:r>
                        <a:rPr lang="en-GB" sz="1000" baseline="0" dirty="0" smtClean="0"/>
                        <a:t> was/we were/they were. Non standard = you was/we was/they was. Northern dialects = I, you, she, we, there </a:t>
                      </a:r>
                      <a:r>
                        <a:rPr lang="en-GB" sz="1000" i="1" baseline="0" dirty="0" smtClean="0"/>
                        <a:t>were. </a:t>
                      </a:r>
                    </a:p>
                    <a:p>
                      <a:r>
                        <a:rPr lang="en-GB" sz="1000" i="1" baseline="0" dirty="0" smtClean="0"/>
                        <a:t>‘s’ </a:t>
                      </a:r>
                      <a:r>
                        <a:rPr lang="en-GB" sz="1000" i="0" baseline="0" dirty="0" smtClean="0"/>
                        <a:t> inflection used in 3</a:t>
                      </a:r>
                      <a:r>
                        <a:rPr lang="en-GB" sz="1000" i="0" baseline="30000" dirty="0" smtClean="0"/>
                        <a:t>rd</a:t>
                      </a:r>
                      <a:r>
                        <a:rPr lang="en-GB" sz="1000" i="0" baseline="0" dirty="0" smtClean="0"/>
                        <a:t> person in SE. Added to all forms in west of England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2873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Types</a:t>
                      </a:r>
                      <a:r>
                        <a:rPr lang="en-GB" sz="1000" baseline="0" dirty="0" smtClean="0"/>
                        <a:t> of </a:t>
                      </a:r>
                      <a:r>
                        <a:rPr lang="en-GB" sz="1000" baseline="0" dirty="0" smtClean="0"/>
                        <a:t>talk</a:t>
                      </a:r>
                    </a:p>
                    <a:p>
                      <a:pPr algn="ctr"/>
                      <a:r>
                        <a:rPr lang="en-GB" sz="1000" baseline="0" dirty="0" smtClean="0"/>
                        <a:t>(TRIPE)</a:t>
                      </a:r>
                      <a:endParaRPr lang="en-GB" sz="1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 smtClean="0"/>
                        <a:t>T</a:t>
                      </a:r>
                      <a:r>
                        <a:rPr lang="en-GB" sz="1000" dirty="0" smtClean="0"/>
                        <a:t>ransactional – talk that's for</a:t>
                      </a:r>
                      <a:r>
                        <a:rPr lang="en-GB" sz="1000" baseline="0" dirty="0" smtClean="0"/>
                        <a:t> a purpose</a:t>
                      </a:r>
                    </a:p>
                    <a:p>
                      <a:r>
                        <a:rPr lang="en-GB" sz="1000" b="1" baseline="0" dirty="0" smtClean="0"/>
                        <a:t>R</a:t>
                      </a:r>
                      <a:r>
                        <a:rPr lang="en-GB" sz="1000" baseline="0" dirty="0" smtClean="0"/>
                        <a:t>eferential – providing information</a:t>
                      </a:r>
                    </a:p>
                    <a:p>
                      <a:r>
                        <a:rPr lang="en-GB" sz="1000" b="1" baseline="0" dirty="0" smtClean="0"/>
                        <a:t>I</a:t>
                      </a:r>
                      <a:r>
                        <a:rPr lang="en-GB" sz="1000" baseline="0" dirty="0" smtClean="0"/>
                        <a:t>nteractional – social, gossip, chatting</a:t>
                      </a:r>
                    </a:p>
                    <a:p>
                      <a:r>
                        <a:rPr lang="en-GB" sz="1000" b="1" baseline="0" dirty="0" smtClean="0"/>
                        <a:t>P</a:t>
                      </a:r>
                      <a:r>
                        <a:rPr lang="en-GB" sz="1000" baseline="0" dirty="0" smtClean="0"/>
                        <a:t>hatic – small talk (e.g. openings)</a:t>
                      </a:r>
                    </a:p>
                    <a:p>
                      <a:r>
                        <a:rPr lang="en-GB" sz="1000" b="1" baseline="0" dirty="0" smtClean="0"/>
                        <a:t>E</a:t>
                      </a:r>
                      <a:r>
                        <a:rPr lang="en-GB" sz="1000" baseline="0" dirty="0" smtClean="0"/>
                        <a:t>xpressive – conveying feelings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33363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Pragmatics</a:t>
                      </a:r>
                      <a:endParaRPr lang="en-GB" sz="1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What we mean by what we say, in a context</a:t>
                      </a:r>
                    </a:p>
                    <a:p>
                      <a:r>
                        <a:rPr lang="en-GB" sz="1000" dirty="0" smtClean="0"/>
                        <a:t>Pragmatic</a:t>
                      </a:r>
                      <a:r>
                        <a:rPr lang="en-GB" sz="1000" baseline="0" dirty="0" smtClean="0"/>
                        <a:t> failure – misunderstanding what is meant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33363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Overt/covert prestige</a:t>
                      </a:r>
                      <a:r>
                        <a:rPr lang="en-GB" sz="1000" baseline="0" dirty="0" smtClean="0"/>
                        <a:t> – </a:t>
                      </a:r>
                      <a:r>
                        <a:rPr lang="en-GB" sz="1000" baseline="0" dirty="0" err="1" smtClean="0"/>
                        <a:t>Trudgill</a:t>
                      </a:r>
                      <a:r>
                        <a:rPr lang="en-GB" sz="1000" baseline="0" dirty="0" smtClean="0"/>
                        <a:t> 1974</a:t>
                      </a:r>
                      <a:endParaRPr lang="en-GB" sz="1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Overt prestige – adopting</a:t>
                      </a:r>
                      <a:r>
                        <a:rPr lang="en-GB" sz="1000" baseline="0" dirty="0" smtClean="0"/>
                        <a:t> SE and RP in formal settings because it is seen as socially valuable</a:t>
                      </a:r>
                    </a:p>
                    <a:p>
                      <a:r>
                        <a:rPr lang="en-GB" sz="1000" baseline="0" dirty="0" smtClean="0"/>
                        <a:t>Covert prestige – adopting non-standard forms because is seen as socially valuable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33363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Overt/covert prestige</a:t>
                      </a:r>
                      <a:r>
                        <a:rPr lang="en-GB" sz="1000" baseline="0" dirty="0" smtClean="0"/>
                        <a:t> and gender </a:t>
                      </a:r>
                      <a:r>
                        <a:rPr lang="en-GB" sz="1000" baseline="0" dirty="0" err="1" smtClean="0"/>
                        <a:t>Trudgill</a:t>
                      </a:r>
                      <a:r>
                        <a:rPr lang="en-GB" sz="1000" baseline="0" dirty="0" smtClean="0"/>
                        <a:t> 1974</a:t>
                      </a:r>
                      <a:endParaRPr lang="en-GB" sz="1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err="1" smtClean="0"/>
                        <a:t>Trudgill</a:t>
                      </a:r>
                      <a:r>
                        <a:rPr lang="en-GB" sz="1000" dirty="0" smtClean="0"/>
                        <a:t> found</a:t>
                      </a:r>
                      <a:r>
                        <a:rPr lang="en-GB" sz="1000" baseline="0" dirty="0" smtClean="0"/>
                        <a:t> females more likely to adopt overt prestige (SE with RP) in formal settings; males less likely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7709164"/>
              </p:ext>
            </p:extLst>
          </p:nvPr>
        </p:nvGraphicFramePr>
        <p:xfrm>
          <a:off x="8318501" y="244967"/>
          <a:ext cx="3482154" cy="609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7116"/>
                <a:gridCol w="1735038"/>
              </a:tblGrid>
              <a:tr h="204036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ysClr val="windowText" lastClr="000000"/>
                          </a:solidFill>
                        </a:rPr>
                        <a:t>Theorist/summary/term</a:t>
                      </a:r>
                      <a:endParaRPr lang="en-GB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ysClr val="windowText" lastClr="000000"/>
                          </a:solidFill>
                        </a:rPr>
                        <a:t>Theory/definition</a:t>
                      </a:r>
                      <a:endParaRPr lang="en-GB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2686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err="1" smtClean="0"/>
                        <a:t>Wareing</a:t>
                      </a:r>
                      <a:r>
                        <a:rPr lang="en-GB" sz="1000" dirty="0" smtClean="0"/>
                        <a:t> – Social, political,</a:t>
                      </a:r>
                      <a:r>
                        <a:rPr lang="en-GB" sz="1000" baseline="0" dirty="0" smtClean="0"/>
                        <a:t> personal power</a:t>
                      </a:r>
                      <a:endParaRPr lang="en-GB" sz="1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Political = Legal e.g. Police, Judge, Barrister </a:t>
                      </a:r>
                    </a:p>
                    <a:p>
                      <a:r>
                        <a:rPr lang="en-GB" sz="1000" dirty="0" smtClean="0"/>
                        <a:t>Personal = Occupational e.g. Doctor, Teacher</a:t>
                      </a:r>
                    </a:p>
                    <a:p>
                      <a:r>
                        <a:rPr lang="en-GB" sz="1000" dirty="0" smtClean="0"/>
                        <a:t>Social Group = Friends and family, class</a:t>
                      </a:r>
                    </a:p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53812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Influential</a:t>
                      </a:r>
                      <a:r>
                        <a:rPr lang="en-GB" sz="1000" baseline="0" dirty="0" smtClean="0"/>
                        <a:t> vs instrumental </a:t>
                      </a:r>
                      <a:r>
                        <a:rPr lang="en-GB" sz="1000" baseline="0" dirty="0" smtClean="0"/>
                        <a:t>power</a:t>
                      </a:r>
                    </a:p>
                    <a:p>
                      <a:pPr algn="ctr"/>
                      <a:r>
                        <a:rPr lang="en-GB" sz="1000" baseline="0" dirty="0" smtClean="0"/>
                        <a:t>(Fairclough)</a:t>
                      </a:r>
                      <a:endParaRPr lang="en-GB" sz="1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/>
                        <a:t>Instrumental = enforces authority imposed by the law, schools, exam boards…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/>
                        <a:t>Influential = persuasive power.</a:t>
                      </a:r>
                    </a:p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2873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Synthetic Personalisation </a:t>
                      </a:r>
                      <a:r>
                        <a:rPr lang="en-GB" sz="1000" dirty="0" smtClean="0"/>
                        <a:t>– (Fairclough)</a:t>
                      </a:r>
                      <a:endParaRPr lang="en-GB" sz="1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/>
                        <a:t>= gives an audience, who are treated </a:t>
                      </a:r>
                      <a:r>
                        <a:rPr lang="en-GB" sz="1000" dirty="0" err="1" smtClean="0"/>
                        <a:t>en</a:t>
                      </a:r>
                      <a:r>
                        <a:rPr lang="en-GB" sz="1000" dirty="0" smtClean="0"/>
                        <a:t> masse, the impression of being considered as individuals.</a:t>
                      </a:r>
                    </a:p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2873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err="1" smtClean="0"/>
                        <a:t>Morreal</a:t>
                      </a:r>
                      <a:r>
                        <a:rPr lang="en-GB" sz="1000" baseline="0" dirty="0" smtClean="0"/>
                        <a:t> – humour and power</a:t>
                      </a:r>
                      <a:endParaRPr lang="en-GB" sz="1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/>
                        <a:t>Humour can be used to gain superiority Involves breaking ‘rules’; see Hobbes ‘sudden </a:t>
                      </a:r>
                      <a:r>
                        <a:rPr lang="en-GB" sz="1000" dirty="0" err="1" smtClean="0"/>
                        <a:t>glory’;incongruity</a:t>
                      </a:r>
                      <a:r>
                        <a:rPr lang="en-GB" sz="1000" dirty="0" smtClean="0"/>
                        <a:t>; relief</a:t>
                      </a:r>
                    </a:p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97208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err="1" smtClean="0"/>
                        <a:t>Spolksy</a:t>
                      </a:r>
                      <a:r>
                        <a:rPr lang="en-GB" sz="1000" dirty="0" smtClean="0"/>
                        <a:t> (1998)</a:t>
                      </a:r>
                      <a:r>
                        <a:rPr lang="en-GB" sz="1000" baseline="0" dirty="0" smtClean="0"/>
                        <a:t> – jargon</a:t>
                      </a:r>
                      <a:endParaRPr lang="en-GB" sz="1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‘In-group’ jargon (medicine, law) creates bonds within a group and therefore makes it</a:t>
                      </a:r>
                      <a:r>
                        <a:rPr lang="en-GB" sz="1000" baseline="0" dirty="0" smtClean="0"/>
                        <a:t> powerful (and might exclude those who are outside the usage/group)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33363">
                <a:tc>
                  <a:txBody>
                    <a:bodyPr/>
                    <a:lstStyle/>
                    <a:p>
                      <a:pPr algn="ctr"/>
                      <a:r>
                        <a:rPr lang="en-GB" sz="800" dirty="0" err="1" smtClean="0"/>
                        <a:t>Labov’s</a:t>
                      </a:r>
                      <a:r>
                        <a:rPr lang="en-GB" sz="800" dirty="0" smtClean="0"/>
                        <a:t> narrative categories</a:t>
                      </a:r>
                      <a:endParaRPr lang="en-GB" sz="9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Abstract</a:t>
                      </a:r>
                    </a:p>
                    <a:p>
                      <a:r>
                        <a:rPr lang="en-GB" sz="800" dirty="0" smtClean="0"/>
                        <a:t>Orientation</a:t>
                      </a:r>
                    </a:p>
                    <a:p>
                      <a:r>
                        <a:rPr lang="en-GB" sz="800" dirty="0" smtClean="0"/>
                        <a:t>Complication</a:t>
                      </a:r>
                    </a:p>
                    <a:p>
                      <a:r>
                        <a:rPr lang="en-GB" sz="800" dirty="0" smtClean="0"/>
                        <a:t>Resolution</a:t>
                      </a:r>
                    </a:p>
                    <a:p>
                      <a:r>
                        <a:rPr lang="en-GB" sz="800" dirty="0" smtClean="0"/>
                        <a:t>Coda</a:t>
                      </a:r>
                    </a:p>
                    <a:p>
                      <a:r>
                        <a:rPr lang="en-GB" sz="800" dirty="0" smtClean="0"/>
                        <a:t>Evaluation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81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48E7283B295347B53FD80B4677A7D6" ma:contentTypeVersion="1" ma:contentTypeDescription="Create a new document." ma:contentTypeScope="" ma:versionID="da72d62e5be40e287b120dc05568a827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9F8D2EE-CBB8-4F4F-94C2-636EF1F2BF0B}">
  <ds:schemaRefs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dcmitype/"/>
    <ds:schemaRef ds:uri="http://purl.org/dc/terms/"/>
    <ds:schemaRef ds:uri="http://www.w3.org/XML/1998/namespace"/>
    <ds:schemaRef ds:uri="http://schemas.microsoft.com/office/infopath/2007/PartnerControls"/>
    <ds:schemaRef ds:uri="http://schemas.microsoft.com/sharepoint/v3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7CBCD14D-6672-42FE-8C74-2FFF610B63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4ABB5B0-F691-4C29-8FB4-C5B7EA68DD6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902</TotalTime>
  <Words>535</Words>
  <Application>Microsoft Office PowerPoint</Application>
  <PresentationFormat>Widescreen</PresentationFormat>
  <Paragraphs>69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Kinder</dc:creator>
  <cp:lastModifiedBy>David Kinder</cp:lastModifiedBy>
  <cp:revision>31</cp:revision>
  <cp:lastPrinted>2018-05-10T11:56:56Z</cp:lastPrinted>
  <dcterms:created xsi:type="dcterms:W3CDTF">2018-03-13T10:06:24Z</dcterms:created>
  <dcterms:modified xsi:type="dcterms:W3CDTF">2018-05-10T14:00:54Z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0x010100E648E7283B295347B53FD80B4677A7D6</vt:lpwstr>
  </property>
</Properties>
</file>