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>
        <p:scale>
          <a:sx n="75" d="100"/>
          <a:sy n="75" d="100"/>
        </p:scale>
        <p:origin x="47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2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89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38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75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8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3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21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75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61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50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50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476EA-02C1-40F8-A648-E61E3E17F362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1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676089"/>
              </p:ext>
            </p:extLst>
          </p:nvPr>
        </p:nvGraphicFramePr>
        <p:xfrm>
          <a:off x="361244" y="241017"/>
          <a:ext cx="3547181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742"/>
                <a:gridCol w="1767439"/>
              </a:tblGrid>
              <a:tr h="191719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Theorist/summary/term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Theory/definition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38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Howard Giles (1979) – accommodation theory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Accommodation</a:t>
                      </a:r>
                      <a:r>
                        <a:rPr lang="en-GB" sz="1000" baseline="0" dirty="0" smtClean="0"/>
                        <a:t> – adjusting speech behaviours to match others</a:t>
                      </a:r>
                    </a:p>
                    <a:p>
                      <a:r>
                        <a:rPr lang="en-GB" sz="1000" baseline="0" dirty="0" smtClean="0"/>
                        <a:t>Downwards/upwards convergence – moving 'up' to the standard or 'down' to non-standard</a:t>
                      </a:r>
                    </a:p>
                    <a:p>
                      <a:r>
                        <a:rPr lang="en-GB" sz="1000" baseline="0" dirty="0" smtClean="0"/>
                        <a:t>Divergence – moving away from others (up or down) to signal difference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2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Goffman (1967)</a:t>
                      </a:r>
                      <a:r>
                        <a:rPr lang="en-GB" sz="1000" baseline="0" dirty="0" smtClean="0"/>
                        <a:t> – face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Positive</a:t>
                      </a:r>
                      <a:r>
                        <a:rPr lang="en-GB" sz="1000" baseline="0" dirty="0" smtClean="0"/>
                        <a:t> face – wanting to be liked by others</a:t>
                      </a:r>
                    </a:p>
                    <a:p>
                      <a:r>
                        <a:rPr lang="en-GB" sz="1000" baseline="0" dirty="0" smtClean="0"/>
                        <a:t>Negative face – not wanting to be imposed on by others</a:t>
                      </a:r>
                    </a:p>
                    <a:p>
                      <a:r>
                        <a:rPr lang="en-GB" sz="1000" baseline="0" dirty="0" smtClean="0"/>
                        <a:t>Face threatening act – where you are threatening someone's face (e.g. a criticism)</a:t>
                      </a:r>
                    </a:p>
                    <a:p>
                      <a:r>
                        <a:rPr lang="en-GB" sz="1000" baseline="0" dirty="0" smtClean="0"/>
                        <a:t>Face saving strategy – where you mitigate the FTA somehow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82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Brown and Levinson (1987)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Positive politeness –</a:t>
                      </a:r>
                      <a:r>
                        <a:rPr lang="en-GB" sz="1000" baseline="0" dirty="0" smtClean="0"/>
                        <a:t> maintaining positive face with compliments </a:t>
                      </a:r>
                      <a:r>
                        <a:rPr lang="en-GB" sz="1000" baseline="0" dirty="0" err="1" smtClean="0"/>
                        <a:t>etc</a:t>
                      </a:r>
                      <a:endParaRPr lang="en-GB" sz="1000" baseline="0" dirty="0" smtClean="0"/>
                    </a:p>
                    <a:p>
                      <a:r>
                        <a:rPr lang="en-GB" sz="1000" baseline="0" dirty="0" smtClean="0"/>
                        <a:t>Negative politeness – avoiding FTA with: giving choices, being indirect ('off-record')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82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Grice (1975) – maxims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Quantity</a:t>
                      </a:r>
                      <a:r>
                        <a:rPr lang="en-GB" sz="1000" baseline="0" dirty="0" smtClean="0"/>
                        <a:t> – keep to appropriate amount of information</a:t>
                      </a:r>
                    </a:p>
                    <a:p>
                      <a:r>
                        <a:rPr lang="en-GB" sz="1000" baseline="0" dirty="0" smtClean="0"/>
                        <a:t>Quality – telling the truth where possible</a:t>
                      </a:r>
                    </a:p>
                    <a:p>
                      <a:r>
                        <a:rPr lang="en-GB" sz="1000" baseline="0" dirty="0" smtClean="0"/>
                        <a:t>Relation – be relevant</a:t>
                      </a:r>
                    </a:p>
                    <a:p>
                      <a:r>
                        <a:rPr lang="en-GB" sz="1000" baseline="0" dirty="0" smtClean="0"/>
                        <a:t>Manner – be clear</a:t>
                      </a:r>
                    </a:p>
                    <a:p>
                      <a:r>
                        <a:rPr lang="en-GB" sz="1000" baseline="0" dirty="0" smtClean="0"/>
                        <a:t>Flouting – breaking the maxims (e.g. in an argument)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749169"/>
              </p:ext>
            </p:extLst>
          </p:nvPr>
        </p:nvGraphicFramePr>
        <p:xfrm>
          <a:off x="4223104" y="241017"/>
          <a:ext cx="3780718" cy="6648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915"/>
                <a:gridCol w="1883803"/>
              </a:tblGrid>
              <a:tr h="20403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Theorist/summary/term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Theory/definition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268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Sinclair</a:t>
                      </a:r>
                      <a:r>
                        <a:rPr lang="en-GB" sz="1000" baseline="0" dirty="0" smtClean="0"/>
                        <a:t> and </a:t>
                      </a:r>
                      <a:r>
                        <a:rPr lang="en-GB" sz="1000" baseline="0" dirty="0" err="1" smtClean="0"/>
                        <a:t>Coulthard</a:t>
                      </a:r>
                      <a:r>
                        <a:rPr lang="en-GB" sz="1000" baseline="0" dirty="0" smtClean="0"/>
                        <a:t> – 1975 3-part structures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Initiation = e.g. a teacher's</a:t>
                      </a:r>
                      <a:r>
                        <a:rPr lang="en-GB" sz="1000" baseline="0" dirty="0" smtClean="0"/>
                        <a:t> question</a:t>
                      </a:r>
                    </a:p>
                    <a:p>
                      <a:r>
                        <a:rPr lang="en-GB" sz="1000" baseline="0" dirty="0" smtClean="0"/>
                        <a:t>Response – e.g. student's answer</a:t>
                      </a:r>
                    </a:p>
                    <a:p>
                      <a:r>
                        <a:rPr lang="en-GB" sz="1000" baseline="0" dirty="0" smtClean="0"/>
                        <a:t>Feedback – e.g. praise from teacher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28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err="1" smtClean="0"/>
                        <a:t>Trudgill</a:t>
                      </a:r>
                      <a:r>
                        <a:rPr lang="en-GB" sz="1000" dirty="0" smtClean="0"/>
                        <a:t> and others 2012</a:t>
                      </a:r>
                    </a:p>
                    <a:p>
                      <a:pPr algn="ctr"/>
                      <a:endParaRPr lang="en-GB" sz="1000" dirty="0" smtClean="0"/>
                    </a:p>
                    <a:p>
                      <a:pPr algn="ctr"/>
                      <a:r>
                        <a:rPr lang="en-GB" sz="1000" i="1" dirty="0" smtClean="0"/>
                        <a:t>English</a:t>
                      </a:r>
                      <a:r>
                        <a:rPr lang="en-GB" sz="1000" i="1" baseline="0" dirty="0" smtClean="0"/>
                        <a:t> Accents and Dialects</a:t>
                      </a:r>
                      <a:endParaRPr lang="en-GB" sz="10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Verb to be – SE = I was/you were/she</a:t>
                      </a:r>
                      <a:r>
                        <a:rPr lang="en-GB" sz="1000" baseline="0" dirty="0" smtClean="0"/>
                        <a:t> was/we were/they were. Non standard = you was/we was/they was. Northern dialects = I, you, she, we, there </a:t>
                      </a:r>
                      <a:r>
                        <a:rPr lang="en-GB" sz="1000" i="1" baseline="0" dirty="0" smtClean="0"/>
                        <a:t>were. </a:t>
                      </a:r>
                    </a:p>
                    <a:p>
                      <a:r>
                        <a:rPr lang="en-GB" sz="1000" i="1" baseline="0" dirty="0" smtClean="0"/>
                        <a:t>‘s’ </a:t>
                      </a:r>
                      <a:r>
                        <a:rPr lang="en-GB" sz="1000" i="0" baseline="0" dirty="0" smtClean="0"/>
                        <a:t> inflection used in 3</a:t>
                      </a:r>
                      <a:r>
                        <a:rPr lang="en-GB" sz="1000" i="0" baseline="30000" dirty="0" smtClean="0"/>
                        <a:t>rd</a:t>
                      </a:r>
                      <a:r>
                        <a:rPr lang="en-GB" sz="1000" i="0" baseline="0" dirty="0" smtClean="0"/>
                        <a:t> person in SE. Added to all forms in west of England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28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Types</a:t>
                      </a:r>
                      <a:r>
                        <a:rPr lang="en-GB" sz="1000" baseline="0" dirty="0" smtClean="0"/>
                        <a:t> of </a:t>
                      </a:r>
                      <a:r>
                        <a:rPr lang="en-GB" sz="1000" baseline="0" dirty="0" smtClean="0"/>
                        <a:t>talk</a:t>
                      </a:r>
                    </a:p>
                    <a:p>
                      <a:pPr algn="ctr"/>
                      <a:r>
                        <a:rPr lang="en-GB" sz="1000" baseline="0" dirty="0" smtClean="0"/>
                        <a:t>(TRIPE)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/>
                        <a:t>T</a:t>
                      </a:r>
                      <a:r>
                        <a:rPr lang="en-GB" sz="1000" dirty="0" smtClean="0"/>
                        <a:t>ransactional – talk that's for</a:t>
                      </a:r>
                      <a:r>
                        <a:rPr lang="en-GB" sz="1000" baseline="0" dirty="0" smtClean="0"/>
                        <a:t> a purpose</a:t>
                      </a:r>
                    </a:p>
                    <a:p>
                      <a:r>
                        <a:rPr lang="en-GB" sz="1000" b="1" baseline="0" dirty="0" smtClean="0"/>
                        <a:t>R</a:t>
                      </a:r>
                      <a:r>
                        <a:rPr lang="en-GB" sz="1000" baseline="0" dirty="0" smtClean="0"/>
                        <a:t>eferential – providing information</a:t>
                      </a:r>
                    </a:p>
                    <a:p>
                      <a:r>
                        <a:rPr lang="en-GB" sz="1000" b="1" baseline="0" dirty="0" smtClean="0"/>
                        <a:t>I</a:t>
                      </a:r>
                      <a:r>
                        <a:rPr lang="en-GB" sz="1000" baseline="0" dirty="0" smtClean="0"/>
                        <a:t>nteractional – social, gossip, chatting</a:t>
                      </a:r>
                    </a:p>
                    <a:p>
                      <a:r>
                        <a:rPr lang="en-GB" sz="1000" b="1" baseline="0" dirty="0" smtClean="0"/>
                        <a:t>P</a:t>
                      </a:r>
                      <a:r>
                        <a:rPr lang="en-GB" sz="1000" baseline="0" dirty="0" smtClean="0"/>
                        <a:t>hatic – small talk (e.g. openings)</a:t>
                      </a:r>
                    </a:p>
                    <a:p>
                      <a:r>
                        <a:rPr lang="en-GB" sz="1000" b="1" baseline="0" dirty="0" smtClean="0"/>
                        <a:t>E</a:t>
                      </a:r>
                      <a:r>
                        <a:rPr lang="en-GB" sz="1000" baseline="0" dirty="0" smtClean="0"/>
                        <a:t>xpressive – conveying feelings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36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Pragmatics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What we mean by what we say, in a context</a:t>
                      </a:r>
                    </a:p>
                    <a:p>
                      <a:r>
                        <a:rPr lang="en-GB" sz="1000" dirty="0" smtClean="0"/>
                        <a:t>Pragmatic</a:t>
                      </a:r>
                      <a:r>
                        <a:rPr lang="en-GB" sz="1000" baseline="0" dirty="0" smtClean="0"/>
                        <a:t> failure – misunderstanding what is meant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36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Overt/covert prestige</a:t>
                      </a:r>
                      <a:r>
                        <a:rPr lang="en-GB" sz="1000" baseline="0" dirty="0" smtClean="0"/>
                        <a:t> – </a:t>
                      </a:r>
                      <a:r>
                        <a:rPr lang="en-GB" sz="1000" baseline="0" dirty="0" err="1" smtClean="0"/>
                        <a:t>Trudgill</a:t>
                      </a:r>
                      <a:r>
                        <a:rPr lang="en-GB" sz="1000" baseline="0" dirty="0" smtClean="0"/>
                        <a:t> 1974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Overt prestige – adopting</a:t>
                      </a:r>
                      <a:r>
                        <a:rPr lang="en-GB" sz="1000" baseline="0" dirty="0" smtClean="0"/>
                        <a:t> SE and RP in formal settings because it is seen as socially valuable</a:t>
                      </a:r>
                    </a:p>
                    <a:p>
                      <a:r>
                        <a:rPr lang="en-GB" sz="1000" baseline="0" dirty="0" smtClean="0"/>
                        <a:t>Covert prestige – adopting non-standard forms because is seen as socially valuable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36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Overt/covert prestige</a:t>
                      </a:r>
                      <a:r>
                        <a:rPr lang="en-GB" sz="1000" baseline="0" dirty="0" smtClean="0"/>
                        <a:t> and gender </a:t>
                      </a:r>
                      <a:r>
                        <a:rPr lang="en-GB" sz="1000" baseline="0" dirty="0" err="1" smtClean="0"/>
                        <a:t>Trudgill</a:t>
                      </a:r>
                      <a:r>
                        <a:rPr lang="en-GB" sz="1000" baseline="0" dirty="0" smtClean="0"/>
                        <a:t> 1974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Trudgill</a:t>
                      </a:r>
                      <a:r>
                        <a:rPr lang="en-GB" sz="1000" dirty="0" smtClean="0"/>
                        <a:t> found</a:t>
                      </a:r>
                      <a:r>
                        <a:rPr lang="en-GB" sz="1000" baseline="0" dirty="0" smtClean="0"/>
                        <a:t> females more likely to adopt overt prestige (SE with RP) in formal settings; males less likely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709164"/>
              </p:ext>
            </p:extLst>
          </p:nvPr>
        </p:nvGraphicFramePr>
        <p:xfrm>
          <a:off x="8318501" y="244967"/>
          <a:ext cx="3482154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7116"/>
                <a:gridCol w="1735038"/>
              </a:tblGrid>
              <a:tr h="20403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Theorist/summary/term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Theory/definition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268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err="1" smtClean="0"/>
                        <a:t>Wareing</a:t>
                      </a:r>
                      <a:r>
                        <a:rPr lang="en-GB" sz="1000" dirty="0" smtClean="0"/>
                        <a:t> – Social, political,</a:t>
                      </a:r>
                      <a:r>
                        <a:rPr lang="en-GB" sz="1000" baseline="0" dirty="0" smtClean="0"/>
                        <a:t> personal power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Political = Legal e.g. Police, Judge, Barrister </a:t>
                      </a:r>
                    </a:p>
                    <a:p>
                      <a:r>
                        <a:rPr lang="en-GB" sz="1000" dirty="0" smtClean="0"/>
                        <a:t>Personal = Occupational e.g. Doctor, Teacher</a:t>
                      </a:r>
                    </a:p>
                    <a:p>
                      <a:r>
                        <a:rPr lang="en-GB" sz="1000" dirty="0" smtClean="0"/>
                        <a:t>Social Group = Friends and family, class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3812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Influential</a:t>
                      </a:r>
                      <a:r>
                        <a:rPr lang="en-GB" sz="1000" baseline="0" dirty="0" smtClean="0"/>
                        <a:t> vs instrumental </a:t>
                      </a:r>
                      <a:r>
                        <a:rPr lang="en-GB" sz="1000" baseline="0" dirty="0" smtClean="0"/>
                        <a:t>power</a:t>
                      </a:r>
                    </a:p>
                    <a:p>
                      <a:pPr algn="ctr"/>
                      <a:r>
                        <a:rPr lang="en-GB" sz="1000" baseline="0" dirty="0" smtClean="0"/>
                        <a:t>(Fairclough)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/>
                        <a:t>Instrumental = enforces authority imposed by the law, schools, exam boards…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/>
                        <a:t>Influential = persuasive power.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28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Synthetic Personalisation </a:t>
                      </a:r>
                      <a:r>
                        <a:rPr lang="en-GB" sz="1000" dirty="0" smtClean="0"/>
                        <a:t>– (Fairclough)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= gives an audience, who are treated </a:t>
                      </a:r>
                      <a:r>
                        <a:rPr lang="en-GB" sz="1000" dirty="0" err="1" smtClean="0"/>
                        <a:t>en</a:t>
                      </a:r>
                      <a:r>
                        <a:rPr lang="en-GB" sz="1000" dirty="0" smtClean="0"/>
                        <a:t> masse, the impression of being considered as individuals.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28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err="1" smtClean="0"/>
                        <a:t>Morreal</a:t>
                      </a:r>
                      <a:r>
                        <a:rPr lang="en-GB" sz="1000" baseline="0" dirty="0" smtClean="0"/>
                        <a:t> – humour and power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Humour can be used to gain superiority Involves breaking ‘rules’; see Hobbes ‘sudden </a:t>
                      </a:r>
                      <a:r>
                        <a:rPr lang="en-GB" sz="1000" dirty="0" err="1" smtClean="0"/>
                        <a:t>glory’;incongruity</a:t>
                      </a:r>
                      <a:r>
                        <a:rPr lang="en-GB" sz="1000" dirty="0" smtClean="0"/>
                        <a:t>; relief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7208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err="1" smtClean="0"/>
                        <a:t>Spolksy</a:t>
                      </a:r>
                      <a:r>
                        <a:rPr lang="en-GB" sz="1000" dirty="0" smtClean="0"/>
                        <a:t> (1998)</a:t>
                      </a:r>
                      <a:r>
                        <a:rPr lang="en-GB" sz="1000" baseline="0" dirty="0" smtClean="0"/>
                        <a:t> – jargon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‘In-group’ jargon (medicine, law) creates bonds within a group and therefore makes it</a:t>
                      </a:r>
                      <a:r>
                        <a:rPr lang="en-GB" sz="1000" baseline="0" dirty="0" smtClean="0"/>
                        <a:t> powerful (and might exclude those who are outside the usage/group)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363">
                <a:tc>
                  <a:txBody>
                    <a:bodyPr/>
                    <a:lstStyle/>
                    <a:p>
                      <a:pPr algn="ctr"/>
                      <a:r>
                        <a:rPr lang="en-GB" sz="800" dirty="0" err="1" smtClean="0"/>
                        <a:t>Labov’s</a:t>
                      </a:r>
                      <a:r>
                        <a:rPr lang="en-GB" sz="800" dirty="0" smtClean="0"/>
                        <a:t> narrative categories</a:t>
                      </a:r>
                      <a:endParaRPr lang="en-GB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Abstract</a:t>
                      </a:r>
                    </a:p>
                    <a:p>
                      <a:r>
                        <a:rPr lang="en-GB" sz="800" dirty="0" smtClean="0"/>
                        <a:t>Orientation</a:t>
                      </a:r>
                    </a:p>
                    <a:p>
                      <a:r>
                        <a:rPr lang="en-GB" sz="800" dirty="0" smtClean="0"/>
                        <a:t>Complication</a:t>
                      </a:r>
                    </a:p>
                    <a:p>
                      <a:r>
                        <a:rPr lang="en-GB" sz="800" dirty="0" smtClean="0"/>
                        <a:t>Resolution</a:t>
                      </a:r>
                    </a:p>
                    <a:p>
                      <a:r>
                        <a:rPr lang="en-GB" sz="800" dirty="0" smtClean="0"/>
                        <a:t>Coda</a:t>
                      </a:r>
                    </a:p>
                    <a:p>
                      <a:r>
                        <a:rPr lang="en-GB" sz="800" dirty="0" smtClean="0"/>
                        <a:t>Evaluation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F8D2EE-CBB8-4F4F-94C2-636EF1F2BF0B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CBCD14D-6672-42FE-8C74-2FFF610B6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ABB5B0-F691-4C29-8FB4-C5B7EA68DD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535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David Kinder</cp:lastModifiedBy>
  <cp:revision>31</cp:revision>
  <cp:lastPrinted>2018-05-10T11:56:56Z</cp:lastPrinted>
  <dcterms:created xsi:type="dcterms:W3CDTF">2018-03-13T10:06:24Z</dcterms:created>
  <dcterms:modified xsi:type="dcterms:W3CDTF">2018-05-10T14:00:54Z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