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1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2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89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38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75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68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3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21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75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61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50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50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476EA-02C1-40F8-A648-E61E3E17F362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38FA5-C311-448A-8055-95140D220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01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799438"/>
              </p:ext>
            </p:extLst>
          </p:nvPr>
        </p:nvGraphicFramePr>
        <p:xfrm>
          <a:off x="390854" y="403428"/>
          <a:ext cx="3590043" cy="4588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1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8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719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Theorist/summary/term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Theory/definition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38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Affordance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What technology allows</a:t>
                      </a:r>
                      <a:r>
                        <a:rPr lang="en-GB" sz="1000" baseline="0" dirty="0" smtClean="0"/>
                        <a:t> you to do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82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Constraint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What a form of technology</a:t>
                      </a:r>
                      <a:r>
                        <a:rPr lang="en-GB" sz="1000" baseline="0" dirty="0" smtClean="0"/>
                        <a:t> stops you from being able to do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82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Web</a:t>
                      </a:r>
                      <a:r>
                        <a:rPr lang="en-GB" sz="1000" baseline="0" dirty="0" smtClean="0"/>
                        <a:t> 2.0 </a:t>
                      </a:r>
                    </a:p>
                    <a:p>
                      <a:pPr algn="ctr"/>
                      <a:r>
                        <a:rPr lang="en-GB" sz="1000" baseline="0" dirty="0" smtClean="0"/>
                        <a:t>(around the year 2000)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 start of web</a:t>
                      </a:r>
                      <a:r>
                        <a:rPr lang="en-GB" sz="1000" baseline="0" dirty="0" smtClean="0"/>
                        <a:t> sites and then social media which users could interact with, and where they could generate content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27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err="1" smtClean="0"/>
                        <a:t>Bricoleur’s</a:t>
                      </a:r>
                      <a:r>
                        <a:rPr lang="en-GB" sz="1000" dirty="0" smtClean="0"/>
                        <a:t> </a:t>
                      </a:r>
                      <a:r>
                        <a:rPr lang="en-GB" sz="1000" dirty="0" err="1" smtClean="0"/>
                        <a:t>Webkit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Notion</a:t>
                      </a:r>
                      <a:r>
                        <a:rPr lang="en-GB" sz="1000" baseline="0" dirty="0" smtClean="0"/>
                        <a:t> that we ‘curate’ versions of ourselves online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821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Hyperlink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Par</a:t>
                      </a:r>
                      <a:r>
                        <a:rPr lang="en-GB" sz="1000" baseline="0" dirty="0" smtClean="0"/>
                        <a:t>t of the non-linear nature of texts – we can click on a link which takes us to a different page of the site or to another site entirely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57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Linear/Non-linear texts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 smtClean="0"/>
                        <a:t>Online</a:t>
                      </a:r>
                      <a:r>
                        <a:rPr lang="en-GB" sz="1000" b="0" baseline="0" dirty="0" smtClean="0"/>
                        <a:t> texts can be read in an non linear way, with links from one page to another, with boxes and menus and so on. </a:t>
                      </a:r>
                      <a:r>
                        <a:rPr lang="en-GB" sz="1000" b="0" baseline="0" dirty="0" err="1" smtClean="0"/>
                        <a:t>Tradiitional</a:t>
                      </a:r>
                      <a:r>
                        <a:rPr lang="en-GB" sz="1000" b="0" baseline="0" dirty="0" smtClean="0"/>
                        <a:t> published media is more linear, although now is influenced by our online reading habits.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108146"/>
              </p:ext>
            </p:extLst>
          </p:nvPr>
        </p:nvGraphicFramePr>
        <p:xfrm>
          <a:off x="4491626" y="480864"/>
          <a:ext cx="3255456" cy="5884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3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403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Theorist/summary/term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Theory/definition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68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Gender asymmetry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Male</a:t>
                      </a:r>
                      <a:r>
                        <a:rPr lang="en-GB" sz="1000" baseline="0" dirty="0" smtClean="0"/>
                        <a:t> and female terms are not equal (Master/mistress </a:t>
                      </a:r>
                      <a:r>
                        <a:rPr lang="en-GB" sz="1000" baseline="0" dirty="0" err="1" smtClean="0"/>
                        <a:t>etc</a:t>
                      </a:r>
                      <a:r>
                        <a:rPr lang="en-GB" sz="1000" baseline="0" dirty="0" smtClean="0"/>
                        <a:t>)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812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Marking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 unusual</a:t>
                      </a:r>
                      <a:r>
                        <a:rPr lang="en-GB" sz="1000" baseline="0" dirty="0" smtClean="0"/>
                        <a:t> form of the term is shown by an additional suffix or modifier (Working mother, male nurse, stewardess </a:t>
                      </a:r>
                      <a:r>
                        <a:rPr lang="en-GB" sz="1000" baseline="0" dirty="0" err="1" smtClean="0"/>
                        <a:t>etc</a:t>
                      </a:r>
                      <a:r>
                        <a:rPr lang="en-GB" sz="1000" baseline="0" dirty="0" smtClean="0"/>
                        <a:t>)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87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effectLst/>
                        </a:rPr>
                        <a:t>Order of precedence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effectLst/>
                        </a:rPr>
                        <a:t>Male term often placed</a:t>
                      </a:r>
                      <a:r>
                        <a:rPr lang="en-GB" sz="1000" baseline="0" dirty="0" smtClean="0">
                          <a:effectLst/>
                        </a:rPr>
                        <a:t> before the female term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87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effectLst/>
                        </a:rPr>
                        <a:t>Generic ‘he’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effectLst/>
                        </a:rPr>
                        <a:t>Where male</a:t>
                      </a:r>
                      <a:r>
                        <a:rPr lang="en-GB" sz="1000" baseline="0" dirty="0" smtClean="0">
                          <a:effectLst/>
                        </a:rPr>
                        <a:t> pronoun or term is used for everyone (mankind </a:t>
                      </a:r>
                      <a:r>
                        <a:rPr lang="en-GB" sz="1000" baseline="0" dirty="0" err="1" smtClean="0">
                          <a:effectLst/>
                        </a:rPr>
                        <a:t>etc</a:t>
                      </a:r>
                      <a:r>
                        <a:rPr lang="en-GB" sz="1000" baseline="0" dirty="0" smtClean="0">
                          <a:effectLst/>
                        </a:rPr>
                        <a:t>)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36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Semantic derogation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Where words (often female-associated words) undergo pejoration</a:t>
                      </a:r>
                      <a:r>
                        <a:rPr lang="en-GB" sz="1000" baseline="0" dirty="0" smtClean="0"/>
                        <a:t> over time (negative associations – e.g. mistress)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852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Overt/covert prestige</a:t>
                      </a:r>
                      <a:r>
                        <a:rPr lang="en-GB" sz="1000" baseline="0" dirty="0" smtClean="0"/>
                        <a:t> – </a:t>
                      </a:r>
                      <a:r>
                        <a:rPr lang="en-GB" sz="1000" baseline="0" dirty="0" err="1" smtClean="0"/>
                        <a:t>Trudgill</a:t>
                      </a:r>
                      <a:r>
                        <a:rPr lang="en-GB" sz="1000" baseline="0" dirty="0" smtClean="0"/>
                        <a:t> 1974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err="1" smtClean="0"/>
                        <a:t>Trudgill</a:t>
                      </a:r>
                      <a:r>
                        <a:rPr lang="en-GB" sz="1000" dirty="0" smtClean="0"/>
                        <a:t> found</a:t>
                      </a:r>
                      <a:r>
                        <a:rPr lang="en-GB" sz="1000" baseline="0" dirty="0" smtClean="0"/>
                        <a:t> females more likely to adopt overt prestige (SE with RP) in formal settings; males less likely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36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err="1" smtClean="0"/>
                        <a:t>Lakoff</a:t>
                      </a:r>
                      <a:r>
                        <a:rPr lang="en-GB" sz="1000" dirty="0" smtClean="0"/>
                        <a:t> – Language and Women’s place (1970s)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Super-polite</a:t>
                      </a:r>
                      <a:r>
                        <a:rPr lang="en-GB" sz="1000" baseline="0" dirty="0" smtClean="0"/>
                        <a:t> forms </a:t>
                      </a:r>
                      <a:r>
                        <a:rPr lang="en-GB" sz="1000" baseline="0" dirty="0" err="1" smtClean="0"/>
                        <a:t>etc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33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Tannen –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Rapport talk vs report talk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Rapport talk (female) – language to bond, about people, build relationships vs report talk (male) – talk</a:t>
                      </a:r>
                      <a:r>
                        <a:rPr lang="en-GB" sz="1000" baseline="0" dirty="0" smtClean="0"/>
                        <a:t> about</a:t>
                      </a:r>
                      <a:r>
                        <a:rPr lang="en-GB" sz="1000" dirty="0" smtClean="0"/>
                        <a:t> </a:t>
                      </a:r>
                      <a:r>
                        <a:rPr lang="en-GB" sz="1000" i="1" dirty="0" smtClean="0"/>
                        <a:t>things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951327"/>
              </p:ext>
            </p:extLst>
          </p:nvPr>
        </p:nvGraphicFramePr>
        <p:xfrm>
          <a:off x="8257812" y="480864"/>
          <a:ext cx="3255456" cy="5733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3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403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Theorist/summary/term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Theory/definition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68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err="1" smtClean="0"/>
                        <a:t>Wareing</a:t>
                      </a:r>
                      <a:r>
                        <a:rPr lang="en-GB" sz="1000" dirty="0" smtClean="0"/>
                        <a:t> – Social, political,</a:t>
                      </a:r>
                      <a:r>
                        <a:rPr lang="en-GB" sz="1000" baseline="0" dirty="0" smtClean="0"/>
                        <a:t> personal power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Political = Legal e.g. Police, Judge, Barrister </a:t>
                      </a:r>
                    </a:p>
                    <a:p>
                      <a:r>
                        <a:rPr lang="en-GB" sz="1000" dirty="0" smtClean="0"/>
                        <a:t>Personal = Occupational e.g. Doctor, Teacher</a:t>
                      </a:r>
                    </a:p>
                    <a:p>
                      <a:r>
                        <a:rPr lang="en-GB" sz="1000" dirty="0" smtClean="0"/>
                        <a:t>Social Group = Friends and family, class</a:t>
                      </a: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812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Influential</a:t>
                      </a:r>
                      <a:r>
                        <a:rPr lang="en-GB" sz="1000" baseline="0" dirty="0" smtClean="0"/>
                        <a:t> vs instrumental power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Instrumental = enforces authority imposed by the law, schools, exam boards…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/>
                        <a:t>Influential = persuasive power.</a:t>
                      </a: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87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Synthetic Personalisation - Fairclough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= gives an audience, who are treated </a:t>
                      </a:r>
                      <a:r>
                        <a:rPr lang="en-GB" sz="1000" dirty="0" err="1" smtClean="0"/>
                        <a:t>en</a:t>
                      </a:r>
                      <a:r>
                        <a:rPr lang="en-GB" sz="1000" dirty="0" smtClean="0"/>
                        <a:t> masse, the impression of being considered as individuals.</a:t>
                      </a: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87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err="1" smtClean="0"/>
                        <a:t>Morreal</a:t>
                      </a:r>
                      <a:r>
                        <a:rPr lang="en-GB" sz="1000" baseline="0" dirty="0" smtClean="0"/>
                        <a:t> – humour and power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Humour can be used to gain superiority Involves breaking ‘rules’; see Hobbes ‘sudden </a:t>
                      </a:r>
                      <a:r>
                        <a:rPr lang="en-GB" sz="1000" dirty="0" err="1" smtClean="0"/>
                        <a:t>glory’;incongruity</a:t>
                      </a:r>
                      <a:r>
                        <a:rPr lang="en-GB" sz="1000" dirty="0" smtClean="0"/>
                        <a:t>; relief</a:t>
                      </a: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36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Sapir-Whorf </a:t>
                      </a:r>
                      <a:endParaRPr lang="en-GB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smtClean="0"/>
                        <a:t>the</a:t>
                      </a:r>
                      <a:r>
                        <a:rPr lang="en-GB" sz="1000" b="1" baseline="0" dirty="0" smtClean="0"/>
                        <a:t> main theory underpinning representation? - </a:t>
                      </a:r>
                      <a:r>
                        <a:rPr lang="en-GB" sz="1000" dirty="0" smtClean="0"/>
                        <a:t>language determines thought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363">
                <a:tc>
                  <a:txBody>
                    <a:bodyPr/>
                    <a:lstStyle/>
                    <a:p>
                      <a:pPr algn="ctr"/>
                      <a:r>
                        <a:rPr lang="en-GB" sz="800" dirty="0" err="1" smtClean="0"/>
                        <a:t>Labov’s</a:t>
                      </a:r>
                      <a:r>
                        <a:rPr lang="en-GB" sz="800" dirty="0" smtClean="0"/>
                        <a:t> narrative categories</a:t>
                      </a:r>
                      <a:endParaRPr lang="en-GB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04" y="5298844"/>
            <a:ext cx="4073542" cy="1152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8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CBCD14D-6672-42FE-8C74-2FFF610B6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ABB5B0-F691-4C29-8FB4-C5B7EA68DD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F8D2EE-CBB8-4F4F-94C2-636EF1F2BF0B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420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Kinder</dc:creator>
  <cp:lastModifiedBy>David Kinder</cp:lastModifiedBy>
  <cp:revision>26</cp:revision>
  <dcterms:created xsi:type="dcterms:W3CDTF">2018-03-13T10:06:24Z</dcterms:created>
  <dcterms:modified xsi:type="dcterms:W3CDTF">2019-02-04T15:13:45Z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