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6" r:id="rId7"/>
    <p:sldId id="261" r:id="rId8"/>
    <p:sldId id="262" r:id="rId9"/>
    <p:sldId id="267" r:id="rId10"/>
    <p:sldId id="268" r:id="rId11"/>
    <p:sldId id="263" r:id="rId12"/>
    <p:sldId id="269" r:id="rId13"/>
    <p:sldId id="270" r:id="rId14"/>
    <p:sldId id="264" r:id="rId15"/>
    <p:sldId id="272" r:id="rId16"/>
    <p:sldId id="271" r:id="rId17"/>
    <p:sldId id="265"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62" d="100"/>
          <a:sy n="62" d="100"/>
        </p:scale>
        <p:origin x="6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5/24/2017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54198"/>
            <a:ext cx="9144000" cy="751320"/>
          </a:xfrm>
        </p:spPr>
        <p:txBody>
          <a:bodyPr>
            <a:normAutofit/>
          </a:bodyPr>
          <a:lstStyle/>
          <a:p>
            <a:r>
              <a:rPr lang="en-GB" sz="4400" dirty="0" smtClean="0"/>
              <a:t>A level English Language Assessment Structure</a:t>
            </a:r>
            <a:endParaRPr lang="en-GB" sz="4400" dirty="0"/>
          </a:p>
        </p:txBody>
      </p:sp>
      <p:sp>
        <p:nvSpPr>
          <p:cNvPr id="3" name="Subtitle 2"/>
          <p:cNvSpPr>
            <a:spLocks noGrp="1"/>
          </p:cNvSpPr>
          <p:nvPr>
            <p:ph type="subTitle" idx="1"/>
          </p:nvPr>
        </p:nvSpPr>
        <p:spPr>
          <a:xfrm>
            <a:off x="2209800" y="4600173"/>
            <a:ext cx="9144000" cy="754025"/>
          </a:xfrm>
        </p:spPr>
        <p:txBody>
          <a:bodyPr/>
          <a:lstStyle/>
          <a:p>
            <a:r>
              <a:rPr lang="en-GB" dirty="0" smtClean="0"/>
              <a:t>OCR (H470)</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513" y="745246"/>
            <a:ext cx="3382637" cy="3946410"/>
          </a:xfrm>
          <a:prstGeom prst="rect">
            <a:avLst/>
          </a:prstGeom>
        </p:spPr>
      </p:pic>
    </p:spTree>
    <p:extLst>
      <p:ext uri="{BB962C8B-B14F-4D97-AF65-F5344CB8AC3E}">
        <p14:creationId xmlns:p14="http://schemas.microsoft.com/office/powerpoint/2010/main" val="574525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Spoken Concepts</a:t>
            </a:r>
            <a:endParaRPr lang="en-GB" dirty="0"/>
          </a:p>
        </p:txBody>
      </p:sp>
      <p:pic>
        <p:nvPicPr>
          <p:cNvPr id="4" name="Content Placeholder 3"/>
          <p:cNvPicPr>
            <a:picLocks noGrp="1" noChangeAspect="1"/>
          </p:cNvPicPr>
          <p:nvPr>
            <p:ph idx="1"/>
          </p:nvPr>
        </p:nvPicPr>
        <p:blipFill>
          <a:blip r:embed="rId2"/>
          <a:stretch>
            <a:fillRect/>
          </a:stretch>
        </p:blipFill>
        <p:spPr>
          <a:xfrm>
            <a:off x="2804942" y="1934571"/>
            <a:ext cx="6864691" cy="4133446"/>
          </a:xfrm>
          <a:prstGeom prst="rect">
            <a:avLst/>
          </a:prstGeom>
        </p:spPr>
      </p:pic>
    </p:spTree>
    <p:extLst>
      <p:ext uri="{BB962C8B-B14F-4D97-AF65-F5344CB8AC3E}">
        <p14:creationId xmlns:p14="http://schemas.microsoft.com/office/powerpoint/2010/main" val="343035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Paper 2: Section A </a:t>
            </a:r>
            <a:r>
              <a:rPr lang="en-GB" dirty="0" smtClean="0"/>
              <a:t>– Child language acquisition (20 marks)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You will be given a </a:t>
            </a:r>
            <a:r>
              <a:rPr lang="en-GB" b="1" dirty="0" smtClean="0"/>
              <a:t>transcript </a:t>
            </a:r>
            <a:r>
              <a:rPr lang="en-GB" dirty="0" smtClean="0"/>
              <a:t>of a conversation between a caregiver and a child and asked the following question:</a:t>
            </a:r>
          </a:p>
          <a:p>
            <a:pPr marL="0" indent="0">
              <a:buNone/>
            </a:pPr>
            <a:r>
              <a:rPr lang="en-GB" dirty="0"/>
              <a:t>	</a:t>
            </a:r>
            <a:r>
              <a:rPr lang="en-GB" i="1" dirty="0" smtClean="0"/>
              <a:t>Using the appropriate terminology to explain your findings, 	examine the language development stage of both participants 	as 	evidenced in the transcript. You should identify and analyse the 	phonology, grammar and meaning of their utterances. Use your 	knowledge of theories and concepts of child language acquisition to 	support your answer.</a:t>
            </a:r>
          </a:p>
          <a:p>
            <a:pPr marL="0" indent="0">
              <a:buNone/>
            </a:pPr>
            <a:endParaRPr lang="en-GB" i="1" dirty="0" smtClean="0"/>
          </a:p>
          <a:p>
            <a:pPr marL="0" indent="0">
              <a:buNone/>
            </a:pPr>
            <a:r>
              <a:rPr lang="en-GB" dirty="0" smtClean="0"/>
              <a:t>The board recommends spending </a:t>
            </a:r>
            <a:r>
              <a:rPr lang="en-GB" b="1" dirty="0" smtClean="0"/>
              <a:t>40 minutes</a:t>
            </a:r>
            <a:r>
              <a:rPr lang="en-GB" dirty="0" smtClean="0"/>
              <a:t> on this section.</a:t>
            </a:r>
          </a:p>
          <a:p>
            <a:pPr marL="0" indent="0">
              <a:buNone/>
            </a:pPr>
            <a:r>
              <a:rPr lang="en-GB" dirty="0" smtClean="0"/>
              <a:t>‘Meaning’ includes lexis, semantics and pragmatics. No CGAP introduction required. Focus on the </a:t>
            </a:r>
            <a:r>
              <a:rPr lang="en-GB" b="1" dirty="0" smtClean="0"/>
              <a:t>children </a:t>
            </a:r>
            <a:r>
              <a:rPr lang="en-GB" dirty="0" smtClean="0"/>
              <a:t>and not the adults. </a:t>
            </a:r>
            <a:endParaRPr lang="en-GB" dirty="0"/>
          </a:p>
          <a:p>
            <a:pPr marL="0" indent="0">
              <a:buNone/>
            </a:pPr>
            <a:endParaRPr lang="en-GB" dirty="0" smtClean="0"/>
          </a:p>
        </p:txBody>
      </p:sp>
    </p:spTree>
    <p:extLst>
      <p:ext uri="{BB962C8B-B14F-4D97-AF65-F5344CB8AC3E}">
        <p14:creationId xmlns:p14="http://schemas.microsoft.com/office/powerpoint/2010/main" val="3866622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 Methods</a:t>
            </a:r>
            <a:endParaRPr lang="en-GB" dirty="0"/>
          </a:p>
        </p:txBody>
      </p:sp>
      <p:pic>
        <p:nvPicPr>
          <p:cNvPr id="5" name="Content Placeholder 4"/>
          <p:cNvPicPr>
            <a:picLocks noGrp="1" noChangeAspect="1"/>
          </p:cNvPicPr>
          <p:nvPr>
            <p:ph idx="1"/>
          </p:nvPr>
        </p:nvPicPr>
        <p:blipFill>
          <a:blip r:embed="rId2"/>
          <a:stretch>
            <a:fillRect/>
          </a:stretch>
        </p:blipFill>
        <p:spPr>
          <a:xfrm>
            <a:off x="3022896" y="1853513"/>
            <a:ext cx="5145586" cy="4497891"/>
          </a:xfrm>
          <a:prstGeom prst="rect">
            <a:avLst/>
          </a:prstGeom>
        </p:spPr>
      </p:pic>
    </p:spTree>
    <p:extLst>
      <p:ext uri="{BB962C8B-B14F-4D97-AF65-F5344CB8AC3E}">
        <p14:creationId xmlns:p14="http://schemas.microsoft.com/office/powerpoint/2010/main" val="133466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 Theory</a:t>
            </a:r>
            <a:endParaRPr lang="en-GB" dirty="0"/>
          </a:p>
        </p:txBody>
      </p:sp>
      <p:pic>
        <p:nvPicPr>
          <p:cNvPr id="4" name="Content Placeholder 3"/>
          <p:cNvPicPr>
            <a:picLocks noGrp="1" noChangeAspect="1"/>
          </p:cNvPicPr>
          <p:nvPr>
            <p:ph idx="1"/>
          </p:nvPr>
        </p:nvPicPr>
        <p:blipFill>
          <a:blip r:embed="rId2"/>
          <a:stretch>
            <a:fillRect/>
          </a:stretch>
        </p:blipFill>
        <p:spPr>
          <a:xfrm>
            <a:off x="3262183" y="1933424"/>
            <a:ext cx="5227988" cy="3985462"/>
          </a:xfrm>
          <a:prstGeom prst="rect">
            <a:avLst/>
          </a:prstGeom>
        </p:spPr>
      </p:pic>
      <p:pic>
        <p:nvPicPr>
          <p:cNvPr id="5" name="Picture 4"/>
          <p:cNvPicPr>
            <a:picLocks noChangeAspect="1"/>
          </p:cNvPicPr>
          <p:nvPr/>
        </p:nvPicPr>
        <p:blipFill>
          <a:blip r:embed="rId3"/>
          <a:stretch>
            <a:fillRect/>
          </a:stretch>
        </p:blipFill>
        <p:spPr>
          <a:xfrm>
            <a:off x="9133085" y="1746441"/>
            <a:ext cx="5762043" cy="4359428"/>
          </a:xfrm>
          <a:prstGeom prst="rect">
            <a:avLst/>
          </a:prstGeom>
        </p:spPr>
      </p:pic>
      <p:pic>
        <p:nvPicPr>
          <p:cNvPr id="7" name="Picture 6"/>
          <p:cNvPicPr>
            <a:picLocks noChangeAspect="1"/>
          </p:cNvPicPr>
          <p:nvPr/>
        </p:nvPicPr>
        <p:blipFill>
          <a:blip r:embed="rId4"/>
          <a:stretch>
            <a:fillRect/>
          </a:stretch>
        </p:blipFill>
        <p:spPr>
          <a:xfrm>
            <a:off x="549632" y="2641895"/>
            <a:ext cx="5870902" cy="2568520"/>
          </a:xfrm>
          <a:prstGeom prst="rect">
            <a:avLst/>
          </a:prstGeom>
        </p:spPr>
      </p:pic>
    </p:spTree>
    <p:extLst>
      <p:ext uri="{BB962C8B-B14F-4D97-AF65-F5344CB8AC3E}">
        <p14:creationId xmlns:p14="http://schemas.microsoft.com/office/powerpoint/2010/main" val="182354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Paper 2: Section B </a:t>
            </a:r>
            <a:r>
              <a:rPr lang="en-GB" dirty="0" smtClean="0"/>
              <a:t>– Language in the media (24 marks)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You will be given </a:t>
            </a:r>
            <a:r>
              <a:rPr lang="en-GB" b="1" dirty="0" smtClean="0"/>
              <a:t>1 text </a:t>
            </a:r>
            <a:r>
              <a:rPr lang="en-GB" dirty="0" smtClean="0"/>
              <a:t>to analyse and asked the following question: </a:t>
            </a:r>
          </a:p>
          <a:p>
            <a:pPr marL="0" indent="0">
              <a:buNone/>
            </a:pPr>
            <a:r>
              <a:rPr lang="en-GB" dirty="0"/>
              <a:t>	</a:t>
            </a:r>
            <a:r>
              <a:rPr lang="en-GB" i="1" dirty="0" smtClean="0"/>
              <a:t>Using your understanding of relevant ideas and concepts, 	investigate how language features and contextual factors 	construct meanings in this text.</a:t>
            </a:r>
          </a:p>
          <a:p>
            <a:pPr marL="0" indent="0">
              <a:buNone/>
            </a:pPr>
            <a:endParaRPr lang="en-GB" i="1" dirty="0"/>
          </a:p>
          <a:p>
            <a:pPr marL="0" indent="0">
              <a:buNone/>
            </a:pPr>
            <a:r>
              <a:rPr lang="en-GB" dirty="0" smtClean="0"/>
              <a:t>The board recommends spending </a:t>
            </a:r>
            <a:r>
              <a:rPr lang="en-GB" b="1" dirty="0" smtClean="0"/>
              <a:t>45 minutes </a:t>
            </a:r>
            <a:r>
              <a:rPr lang="en-GB" dirty="0" smtClean="0"/>
              <a:t>on this section. </a:t>
            </a:r>
          </a:p>
          <a:p>
            <a:pPr marL="0" indent="0">
              <a:buNone/>
            </a:pPr>
            <a:r>
              <a:rPr lang="en-GB" dirty="0" smtClean="0"/>
              <a:t>This question is designed to synoptically assess your knowledge on </a:t>
            </a:r>
            <a:r>
              <a:rPr lang="en-GB" b="1" dirty="0" smtClean="0"/>
              <a:t>power, gender </a:t>
            </a:r>
            <a:r>
              <a:rPr lang="en-GB" dirty="0" smtClean="0"/>
              <a:t>and </a:t>
            </a:r>
            <a:r>
              <a:rPr lang="en-GB" b="1" dirty="0" smtClean="0"/>
              <a:t>technology</a:t>
            </a:r>
            <a:r>
              <a:rPr lang="en-GB" dirty="0" smtClean="0"/>
              <a:t>; however, this won’t be specified in the question. It is your decision to apply </a:t>
            </a:r>
            <a:r>
              <a:rPr lang="en-GB" b="1" dirty="0" smtClean="0"/>
              <a:t>appropriate concepts</a:t>
            </a:r>
            <a:r>
              <a:rPr lang="en-GB" dirty="0" smtClean="0"/>
              <a:t>. Focus on </a:t>
            </a:r>
            <a:r>
              <a:rPr lang="en-GB" b="1" dirty="0" smtClean="0"/>
              <a:t>representation </a:t>
            </a:r>
            <a:r>
              <a:rPr lang="en-GB" dirty="0" smtClean="0"/>
              <a:t>and </a:t>
            </a:r>
            <a:r>
              <a:rPr lang="en-GB" b="1" dirty="0" smtClean="0"/>
              <a:t>context</a:t>
            </a:r>
            <a:r>
              <a:rPr lang="en-GB" dirty="0" smtClean="0"/>
              <a:t>. We advise beginning with a short </a:t>
            </a:r>
            <a:r>
              <a:rPr lang="en-GB" b="1" dirty="0" smtClean="0"/>
              <a:t>CGAP introduction </a:t>
            </a:r>
            <a:r>
              <a:rPr lang="en-GB" dirty="0" smtClean="0"/>
              <a:t>and then structuring your answer systematically according to </a:t>
            </a:r>
            <a:r>
              <a:rPr lang="en-GB" b="1" dirty="0" smtClean="0"/>
              <a:t>language levels</a:t>
            </a:r>
            <a:r>
              <a:rPr lang="en-GB" dirty="0" smtClean="0"/>
              <a:t>. </a:t>
            </a:r>
            <a:endParaRPr lang="en-GB" b="1" dirty="0"/>
          </a:p>
        </p:txBody>
      </p:sp>
    </p:spTree>
    <p:extLst>
      <p:ext uri="{BB962C8B-B14F-4D97-AF65-F5344CB8AC3E}">
        <p14:creationId xmlns:p14="http://schemas.microsoft.com/office/powerpoint/2010/main" val="69278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 Methods</a:t>
            </a:r>
            <a:endParaRPr lang="en-GB" dirty="0"/>
          </a:p>
        </p:txBody>
      </p:sp>
      <p:pic>
        <p:nvPicPr>
          <p:cNvPr id="4" name="Content Placeholder 3"/>
          <p:cNvPicPr>
            <a:picLocks noGrp="1" noChangeAspect="1"/>
          </p:cNvPicPr>
          <p:nvPr>
            <p:ph idx="1"/>
          </p:nvPr>
        </p:nvPicPr>
        <p:blipFill>
          <a:blip r:embed="rId2"/>
          <a:stretch>
            <a:fillRect/>
          </a:stretch>
        </p:blipFill>
        <p:spPr>
          <a:xfrm>
            <a:off x="4732639" y="1949309"/>
            <a:ext cx="2001794" cy="4760410"/>
          </a:xfrm>
          <a:prstGeom prst="rect">
            <a:avLst/>
          </a:prstGeom>
        </p:spPr>
      </p:pic>
    </p:spTree>
    <p:extLst>
      <p:ext uri="{BB962C8B-B14F-4D97-AF65-F5344CB8AC3E}">
        <p14:creationId xmlns:p14="http://schemas.microsoft.com/office/powerpoint/2010/main" val="285229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Media</a:t>
            </a:r>
            <a:endParaRPr lang="en-GB" dirty="0"/>
          </a:p>
        </p:txBody>
      </p:sp>
      <p:pic>
        <p:nvPicPr>
          <p:cNvPr id="4" name="Content Placeholder 3"/>
          <p:cNvPicPr>
            <a:picLocks noGrp="1" noChangeAspect="1"/>
          </p:cNvPicPr>
          <p:nvPr>
            <p:ph idx="1"/>
          </p:nvPr>
        </p:nvPicPr>
        <p:blipFill>
          <a:blip r:embed="rId2"/>
          <a:stretch>
            <a:fillRect/>
          </a:stretch>
        </p:blipFill>
        <p:spPr>
          <a:xfrm>
            <a:off x="4473146" y="2486596"/>
            <a:ext cx="5604968" cy="3358150"/>
          </a:xfrm>
          <a:prstGeom prst="rect">
            <a:avLst/>
          </a:prstGeom>
        </p:spPr>
      </p:pic>
      <p:pic>
        <p:nvPicPr>
          <p:cNvPr id="5" name="Picture 4"/>
          <p:cNvPicPr>
            <a:picLocks noChangeAspect="1"/>
          </p:cNvPicPr>
          <p:nvPr/>
        </p:nvPicPr>
        <p:blipFill>
          <a:blip r:embed="rId3"/>
          <a:stretch>
            <a:fillRect/>
          </a:stretch>
        </p:blipFill>
        <p:spPr>
          <a:xfrm>
            <a:off x="6724442" y="3369852"/>
            <a:ext cx="4543858" cy="3463927"/>
          </a:xfrm>
          <a:prstGeom prst="rect">
            <a:avLst/>
          </a:prstGeom>
        </p:spPr>
      </p:pic>
      <p:pic>
        <p:nvPicPr>
          <p:cNvPr id="6" name="Picture 5"/>
          <p:cNvPicPr>
            <a:picLocks noChangeAspect="1"/>
          </p:cNvPicPr>
          <p:nvPr/>
        </p:nvPicPr>
        <p:blipFill>
          <a:blip r:embed="rId4"/>
          <a:stretch>
            <a:fillRect/>
          </a:stretch>
        </p:blipFill>
        <p:spPr>
          <a:xfrm>
            <a:off x="444711" y="1972848"/>
            <a:ext cx="4028435" cy="3295993"/>
          </a:xfrm>
          <a:prstGeom prst="rect">
            <a:avLst/>
          </a:prstGeom>
        </p:spPr>
      </p:pic>
      <p:pic>
        <p:nvPicPr>
          <p:cNvPr id="7" name="Picture 6"/>
          <p:cNvPicPr>
            <a:picLocks noChangeAspect="1"/>
          </p:cNvPicPr>
          <p:nvPr/>
        </p:nvPicPr>
        <p:blipFill>
          <a:blip r:embed="rId5"/>
          <a:stretch>
            <a:fillRect/>
          </a:stretch>
        </p:blipFill>
        <p:spPr>
          <a:xfrm>
            <a:off x="8610977" y="526635"/>
            <a:ext cx="4987698" cy="2579843"/>
          </a:xfrm>
          <a:prstGeom prst="rect">
            <a:avLst/>
          </a:prstGeom>
        </p:spPr>
      </p:pic>
    </p:spTree>
    <p:extLst>
      <p:ext uri="{BB962C8B-B14F-4D97-AF65-F5344CB8AC3E}">
        <p14:creationId xmlns:p14="http://schemas.microsoft.com/office/powerpoint/2010/main" val="322950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Paper 2: Section C </a:t>
            </a:r>
            <a:r>
              <a:rPr lang="en-GB" dirty="0" smtClean="0"/>
              <a:t>– Language change (36 marks)</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You will be given </a:t>
            </a:r>
            <a:r>
              <a:rPr lang="en-GB" b="1" dirty="0" smtClean="0"/>
              <a:t>2 texts </a:t>
            </a:r>
            <a:r>
              <a:rPr lang="en-GB" dirty="0" smtClean="0"/>
              <a:t>from different time periods (1600 onwards); </a:t>
            </a:r>
            <a:r>
              <a:rPr lang="en-GB" b="1" dirty="0" smtClean="0"/>
              <a:t>1 text </a:t>
            </a:r>
            <a:r>
              <a:rPr lang="en-GB" dirty="0" smtClean="0"/>
              <a:t>is likely to have been written in the last 25 years. You will be asked the following question:</a:t>
            </a:r>
          </a:p>
          <a:p>
            <a:pPr marL="0" indent="0">
              <a:buNone/>
            </a:pPr>
            <a:r>
              <a:rPr lang="en-GB" dirty="0"/>
              <a:t>	</a:t>
            </a:r>
            <a:r>
              <a:rPr lang="en-GB" i="1" dirty="0" smtClean="0"/>
              <a:t>By detailed analysis of the writing in both passages, discuss and 	illustrate the variations in language between the </a:t>
            </a:r>
            <a:r>
              <a:rPr lang="en-GB" i="1" dirty="0" err="1" smtClean="0"/>
              <a:t>x</a:t>
            </a:r>
            <a:r>
              <a:rPr lang="en-GB" i="1" baseline="30000" dirty="0" err="1" smtClean="0"/>
              <a:t>th</a:t>
            </a:r>
            <a:r>
              <a:rPr lang="en-GB" i="1" dirty="0" smtClean="0"/>
              <a:t> and </a:t>
            </a:r>
            <a:r>
              <a:rPr lang="en-GB" i="1" dirty="0" err="1" smtClean="0"/>
              <a:t>x</a:t>
            </a:r>
            <a:r>
              <a:rPr lang="en-GB" i="1" baseline="30000" dirty="0" err="1" smtClean="0"/>
              <a:t>th</a:t>
            </a:r>
            <a:r>
              <a:rPr lang="en-GB" i="1" dirty="0" smtClean="0"/>
              <a:t> 	centuries. In your answer you should explore the ways language 	is used in each text, as well as how contextual factors influence 	the way meaning is constructed.</a:t>
            </a:r>
          </a:p>
          <a:p>
            <a:pPr marL="0" indent="0">
              <a:buNone/>
            </a:pPr>
            <a:endParaRPr lang="en-GB" i="1" dirty="0"/>
          </a:p>
          <a:p>
            <a:pPr marL="0" indent="0">
              <a:buNone/>
            </a:pPr>
            <a:r>
              <a:rPr lang="en-GB" dirty="0" smtClean="0"/>
              <a:t>The board recommends spending </a:t>
            </a:r>
            <a:r>
              <a:rPr lang="en-GB" b="1" dirty="0" smtClean="0"/>
              <a:t>1 hour and 5 minutes </a:t>
            </a:r>
            <a:r>
              <a:rPr lang="en-GB" dirty="0" smtClean="0"/>
              <a:t>on this section.</a:t>
            </a:r>
          </a:p>
          <a:p>
            <a:pPr marL="0" indent="0">
              <a:buNone/>
            </a:pPr>
            <a:r>
              <a:rPr lang="en-GB" dirty="0" smtClean="0"/>
              <a:t>We suggest beginning with a brief </a:t>
            </a:r>
            <a:r>
              <a:rPr lang="en-GB" b="1" dirty="0" smtClean="0"/>
              <a:t>comparative CGAP introduction </a:t>
            </a:r>
            <a:r>
              <a:rPr lang="en-GB" dirty="0" smtClean="0"/>
              <a:t>and then structure your answer systematically according to the </a:t>
            </a:r>
            <a:r>
              <a:rPr lang="en-GB" b="1" dirty="0" smtClean="0"/>
              <a:t>language levels</a:t>
            </a:r>
            <a:r>
              <a:rPr lang="en-GB" dirty="0" smtClean="0"/>
              <a:t>. Make sure to integrate </a:t>
            </a:r>
            <a:r>
              <a:rPr lang="en-GB" b="1" dirty="0" smtClean="0"/>
              <a:t>lexical change, semantic change </a:t>
            </a:r>
            <a:r>
              <a:rPr lang="en-GB" dirty="0" smtClean="0"/>
              <a:t>and </a:t>
            </a:r>
            <a:r>
              <a:rPr lang="en-GB" b="1" dirty="0" smtClean="0"/>
              <a:t>grammatical change </a:t>
            </a:r>
            <a:r>
              <a:rPr lang="en-GB" dirty="0" smtClean="0"/>
              <a:t>terminology. Include relevant concepts such as </a:t>
            </a:r>
            <a:r>
              <a:rPr lang="en-GB" b="1" dirty="0" smtClean="0"/>
              <a:t>codification, political correctness, standardisation, </a:t>
            </a:r>
            <a:r>
              <a:rPr lang="en-GB" dirty="0" smtClean="0"/>
              <a:t>etc.</a:t>
            </a:r>
          </a:p>
        </p:txBody>
      </p:sp>
    </p:spTree>
    <p:extLst>
      <p:ext uri="{BB962C8B-B14F-4D97-AF65-F5344CB8AC3E}">
        <p14:creationId xmlns:p14="http://schemas.microsoft.com/office/powerpoint/2010/main" val="2113958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Methods</a:t>
            </a:r>
            <a:endParaRPr lang="en-GB" dirty="0"/>
          </a:p>
        </p:txBody>
      </p:sp>
      <p:pic>
        <p:nvPicPr>
          <p:cNvPr id="4" name="Content Placeholder 3"/>
          <p:cNvPicPr>
            <a:picLocks noGrp="1" noChangeAspect="1"/>
          </p:cNvPicPr>
          <p:nvPr>
            <p:ph idx="1"/>
          </p:nvPr>
        </p:nvPicPr>
        <p:blipFill>
          <a:blip r:embed="rId2"/>
          <a:stretch>
            <a:fillRect/>
          </a:stretch>
        </p:blipFill>
        <p:spPr>
          <a:xfrm>
            <a:off x="1050324" y="1690688"/>
            <a:ext cx="4917989" cy="4298943"/>
          </a:xfrm>
          <a:prstGeom prst="rect">
            <a:avLst/>
          </a:prstGeom>
        </p:spPr>
      </p:pic>
      <p:pic>
        <p:nvPicPr>
          <p:cNvPr id="5" name="Picture 4"/>
          <p:cNvPicPr>
            <a:picLocks noChangeAspect="1"/>
          </p:cNvPicPr>
          <p:nvPr/>
        </p:nvPicPr>
        <p:blipFill>
          <a:blip r:embed="rId3"/>
          <a:stretch>
            <a:fillRect/>
          </a:stretch>
        </p:blipFill>
        <p:spPr>
          <a:xfrm>
            <a:off x="6878241" y="2134228"/>
            <a:ext cx="4475559" cy="3411861"/>
          </a:xfrm>
          <a:prstGeom prst="rect">
            <a:avLst/>
          </a:prstGeom>
        </p:spPr>
      </p:pic>
    </p:spTree>
    <p:extLst>
      <p:ext uri="{BB962C8B-B14F-4D97-AF65-F5344CB8AC3E}">
        <p14:creationId xmlns:p14="http://schemas.microsoft.com/office/powerpoint/2010/main" val="84659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Knowledge</a:t>
            </a:r>
            <a:endParaRPr lang="en-GB" dirty="0"/>
          </a:p>
        </p:txBody>
      </p:sp>
      <p:pic>
        <p:nvPicPr>
          <p:cNvPr id="4" name="Content Placeholder 3"/>
          <p:cNvPicPr>
            <a:picLocks noGrp="1" noChangeAspect="1"/>
          </p:cNvPicPr>
          <p:nvPr>
            <p:ph idx="1"/>
          </p:nvPr>
        </p:nvPicPr>
        <p:blipFill>
          <a:blip r:embed="rId2"/>
          <a:stretch>
            <a:fillRect/>
          </a:stretch>
        </p:blipFill>
        <p:spPr>
          <a:xfrm>
            <a:off x="2084440" y="2666290"/>
            <a:ext cx="6122744" cy="3153742"/>
          </a:xfrm>
          <a:prstGeom prst="rect">
            <a:avLst/>
          </a:prstGeom>
        </p:spPr>
      </p:pic>
      <p:pic>
        <p:nvPicPr>
          <p:cNvPr id="5" name="Picture 4"/>
          <p:cNvPicPr>
            <a:picLocks noChangeAspect="1"/>
          </p:cNvPicPr>
          <p:nvPr/>
        </p:nvPicPr>
        <p:blipFill>
          <a:blip r:embed="rId3"/>
          <a:stretch>
            <a:fillRect/>
          </a:stretch>
        </p:blipFill>
        <p:spPr>
          <a:xfrm>
            <a:off x="6095999" y="2307102"/>
            <a:ext cx="5803557" cy="3611784"/>
          </a:xfrm>
          <a:prstGeom prst="rect">
            <a:avLst/>
          </a:prstGeom>
        </p:spPr>
      </p:pic>
    </p:spTree>
    <p:extLst>
      <p:ext uri="{BB962C8B-B14F-4D97-AF65-F5344CB8AC3E}">
        <p14:creationId xmlns:p14="http://schemas.microsoft.com/office/powerpoint/2010/main" val="195361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the A level is examined:</a:t>
            </a:r>
            <a:endParaRPr lang="en-GB" dirty="0"/>
          </a:p>
        </p:txBody>
      </p:sp>
      <p:sp>
        <p:nvSpPr>
          <p:cNvPr id="3" name="Content Placeholder 2"/>
          <p:cNvSpPr>
            <a:spLocks noGrp="1"/>
          </p:cNvSpPr>
          <p:nvPr>
            <p:ph idx="1"/>
          </p:nvPr>
        </p:nvSpPr>
        <p:spPr/>
        <p:txBody>
          <a:bodyPr/>
          <a:lstStyle/>
          <a:p>
            <a:r>
              <a:rPr lang="en-GB" b="1" u="sng" dirty="0" smtClean="0"/>
              <a:t>Coursework</a:t>
            </a:r>
            <a:r>
              <a:rPr lang="en-GB" u="sng" dirty="0"/>
              <a:t> </a:t>
            </a:r>
            <a:r>
              <a:rPr lang="en-GB" u="sng" dirty="0" smtClean="0"/>
              <a:t>(20%):</a:t>
            </a:r>
            <a:r>
              <a:rPr lang="en-GB" dirty="0" smtClean="0"/>
              <a:t> Language Investigation (2,500 words) + Academic Poster (750 – 1,000 words)</a:t>
            </a:r>
          </a:p>
          <a:p>
            <a:r>
              <a:rPr lang="en-GB" b="1" u="sng" dirty="0" smtClean="0"/>
              <a:t>Paper 1: Exploring language </a:t>
            </a:r>
            <a:r>
              <a:rPr lang="en-GB" u="sng" dirty="0" smtClean="0"/>
              <a:t>(40%):</a:t>
            </a:r>
            <a:r>
              <a:rPr lang="en-GB" dirty="0" smtClean="0"/>
              <a:t> 2 hours, 30 minutes</a:t>
            </a:r>
          </a:p>
          <a:p>
            <a:r>
              <a:rPr lang="en-GB" b="1" u="sng" dirty="0" smtClean="0"/>
              <a:t>Paper 2: Dimensions of linguistic variation </a:t>
            </a:r>
            <a:r>
              <a:rPr lang="en-GB" u="sng" dirty="0" smtClean="0"/>
              <a:t>(40%):</a:t>
            </a:r>
            <a:r>
              <a:rPr lang="en-GB" dirty="0" smtClean="0"/>
              <a:t> 2 hours, 30 minutes</a:t>
            </a:r>
            <a:endParaRPr lang="en-GB" b="1" u="sng" dirty="0"/>
          </a:p>
        </p:txBody>
      </p:sp>
    </p:spTree>
    <p:extLst>
      <p:ext uri="{BB962C8B-B14F-4D97-AF65-F5344CB8AC3E}">
        <p14:creationId xmlns:p14="http://schemas.microsoft.com/office/powerpoint/2010/main" val="714826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LUCK!!</a:t>
            </a:r>
            <a:endParaRPr lang="en-GB" dirty="0"/>
          </a:p>
        </p:txBody>
      </p:sp>
      <p:pic>
        <p:nvPicPr>
          <p:cNvPr id="4" name="Content Placeholder 3"/>
          <p:cNvPicPr>
            <a:picLocks noGrp="1" noChangeAspect="1"/>
          </p:cNvPicPr>
          <p:nvPr>
            <p:ph idx="1"/>
          </p:nvPr>
        </p:nvPicPr>
        <p:blipFill>
          <a:blip r:embed="rId2"/>
          <a:stretch>
            <a:fillRect/>
          </a:stretch>
        </p:blipFill>
        <p:spPr>
          <a:xfrm>
            <a:off x="4609070" y="2417382"/>
            <a:ext cx="2524407" cy="2455716"/>
          </a:xfrm>
          <a:prstGeom prst="rect">
            <a:avLst/>
          </a:prstGeom>
        </p:spPr>
      </p:pic>
    </p:spTree>
    <p:extLst>
      <p:ext uri="{BB962C8B-B14F-4D97-AF65-F5344CB8AC3E}">
        <p14:creationId xmlns:p14="http://schemas.microsoft.com/office/powerpoint/2010/main" val="416145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Coursework: Language Investigation </a:t>
            </a:r>
            <a:r>
              <a:rPr lang="en-GB" dirty="0" smtClean="0"/>
              <a:t>(15%)</a:t>
            </a:r>
            <a:endParaRPr lang="en-GB" dirty="0"/>
          </a:p>
        </p:txBody>
      </p:sp>
      <p:sp>
        <p:nvSpPr>
          <p:cNvPr id="3" name="Content Placeholder 2"/>
          <p:cNvSpPr>
            <a:spLocks noGrp="1"/>
          </p:cNvSpPr>
          <p:nvPr>
            <p:ph idx="1"/>
          </p:nvPr>
        </p:nvSpPr>
        <p:spPr/>
        <p:txBody>
          <a:bodyPr>
            <a:normAutofit/>
          </a:bodyPr>
          <a:lstStyle/>
          <a:p>
            <a:r>
              <a:rPr lang="en-GB" b="1" u="sng" dirty="0" smtClean="0"/>
              <a:t>Language Investigation:</a:t>
            </a:r>
            <a:r>
              <a:rPr lang="en-GB" b="1" dirty="0" smtClean="0"/>
              <a:t> </a:t>
            </a:r>
            <a:r>
              <a:rPr lang="en-GB" dirty="0" smtClean="0"/>
              <a:t>2,500 words on a topic of your choice</a:t>
            </a:r>
          </a:p>
          <a:p>
            <a:pPr lvl="1"/>
            <a:r>
              <a:rPr lang="en-GB" b="1" dirty="0" smtClean="0"/>
              <a:t>Introduction &amp; Research Focus </a:t>
            </a:r>
            <a:r>
              <a:rPr lang="en-GB" dirty="0" smtClean="0"/>
              <a:t>(with Aim &amp; Hypotheses)</a:t>
            </a:r>
            <a:endParaRPr lang="en-GB" b="1" dirty="0" smtClean="0"/>
          </a:p>
          <a:p>
            <a:pPr lvl="1"/>
            <a:r>
              <a:rPr lang="en-GB" b="1" dirty="0" smtClean="0"/>
              <a:t>Methodology</a:t>
            </a:r>
          </a:p>
          <a:p>
            <a:pPr lvl="1"/>
            <a:r>
              <a:rPr lang="en-GB" b="1" dirty="0" smtClean="0"/>
              <a:t>Findings &amp; Analysis</a:t>
            </a:r>
          </a:p>
          <a:p>
            <a:pPr lvl="1"/>
            <a:r>
              <a:rPr lang="en-GB" b="1" dirty="0" smtClean="0"/>
              <a:t>Conclusion</a:t>
            </a:r>
          </a:p>
          <a:p>
            <a:pPr lvl="1"/>
            <a:r>
              <a:rPr lang="en-GB" b="1" dirty="0" smtClean="0"/>
              <a:t>Evaluation</a:t>
            </a:r>
          </a:p>
          <a:p>
            <a:pPr lvl="1"/>
            <a:r>
              <a:rPr lang="en-GB" b="1" dirty="0" smtClean="0"/>
              <a:t>Bibliography </a:t>
            </a:r>
          </a:p>
          <a:p>
            <a:pPr lvl="1"/>
            <a:r>
              <a:rPr lang="en-GB" b="1" dirty="0" smtClean="0"/>
              <a:t>Appendix of Data</a:t>
            </a:r>
          </a:p>
        </p:txBody>
      </p:sp>
    </p:spTree>
    <p:extLst>
      <p:ext uri="{BB962C8B-B14F-4D97-AF65-F5344CB8AC3E}">
        <p14:creationId xmlns:p14="http://schemas.microsoft.com/office/powerpoint/2010/main" val="248727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Coursework: Academic Poster </a:t>
            </a:r>
            <a:r>
              <a:rPr lang="en-GB" dirty="0" smtClean="0"/>
              <a:t>(5%)</a:t>
            </a:r>
            <a:endParaRPr lang="en-GB" dirty="0"/>
          </a:p>
        </p:txBody>
      </p:sp>
      <p:sp>
        <p:nvSpPr>
          <p:cNvPr id="3" name="Content Placeholder 2"/>
          <p:cNvSpPr>
            <a:spLocks noGrp="1"/>
          </p:cNvSpPr>
          <p:nvPr>
            <p:ph idx="1"/>
          </p:nvPr>
        </p:nvSpPr>
        <p:spPr/>
        <p:txBody>
          <a:bodyPr/>
          <a:lstStyle/>
          <a:p>
            <a:r>
              <a:rPr lang="en-GB" b="1" u="sng" dirty="0"/>
              <a:t>Academic Poster:</a:t>
            </a:r>
            <a:r>
              <a:rPr lang="en-GB" dirty="0"/>
              <a:t> 750 – 1,000 words representing investigation</a:t>
            </a:r>
          </a:p>
          <a:p>
            <a:pPr lvl="1"/>
            <a:r>
              <a:rPr lang="en-GB" b="1" dirty="0"/>
              <a:t>Literature Review</a:t>
            </a:r>
          </a:p>
          <a:p>
            <a:pPr lvl="1"/>
            <a:r>
              <a:rPr lang="en-GB" b="1" dirty="0"/>
              <a:t>Methodology</a:t>
            </a:r>
          </a:p>
          <a:p>
            <a:pPr lvl="1"/>
            <a:r>
              <a:rPr lang="en-GB" b="1" dirty="0"/>
              <a:t>Findings &amp; Analysis</a:t>
            </a:r>
          </a:p>
          <a:p>
            <a:pPr lvl="1"/>
            <a:r>
              <a:rPr lang="en-GB" b="1" dirty="0"/>
              <a:t>Conclusion</a:t>
            </a:r>
          </a:p>
          <a:p>
            <a:pPr lvl="1"/>
            <a:r>
              <a:rPr lang="en-GB" b="1" dirty="0"/>
              <a:t>Future Directions/Developments</a:t>
            </a:r>
          </a:p>
          <a:p>
            <a:pPr lvl="1"/>
            <a:r>
              <a:rPr lang="en-GB" b="1" dirty="0"/>
              <a:t>Sources</a:t>
            </a:r>
          </a:p>
          <a:p>
            <a:endParaRPr lang="en-GB" dirty="0"/>
          </a:p>
        </p:txBody>
      </p:sp>
    </p:spTree>
    <p:extLst>
      <p:ext uri="{BB962C8B-B14F-4D97-AF65-F5344CB8AC3E}">
        <p14:creationId xmlns:p14="http://schemas.microsoft.com/office/powerpoint/2010/main" val="337431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Paper 1: Section A</a:t>
            </a:r>
            <a:r>
              <a:rPr lang="en-GB" dirty="0" smtClean="0"/>
              <a:t> – Language under the microscope (20 marks)</a:t>
            </a:r>
            <a:endParaRPr lang="en-GB" dirty="0"/>
          </a:p>
        </p:txBody>
      </p:sp>
      <p:sp>
        <p:nvSpPr>
          <p:cNvPr id="3" name="Content Placeholder 2"/>
          <p:cNvSpPr>
            <a:spLocks noGrp="1"/>
          </p:cNvSpPr>
          <p:nvPr>
            <p:ph idx="1"/>
          </p:nvPr>
        </p:nvSpPr>
        <p:spPr/>
        <p:txBody>
          <a:bodyPr>
            <a:normAutofit lnSpcReduction="10000"/>
          </a:bodyPr>
          <a:lstStyle/>
          <a:p>
            <a:r>
              <a:rPr lang="en-GB" dirty="0" smtClean="0"/>
              <a:t>You will be given </a:t>
            </a:r>
            <a:r>
              <a:rPr lang="en-GB" b="1" dirty="0" smtClean="0"/>
              <a:t>1 text </a:t>
            </a:r>
            <a:r>
              <a:rPr lang="en-GB" dirty="0" smtClean="0"/>
              <a:t>and asked the following question: </a:t>
            </a:r>
          </a:p>
          <a:p>
            <a:pPr marL="0" indent="0">
              <a:buNone/>
            </a:pPr>
            <a:r>
              <a:rPr lang="en-GB" dirty="0"/>
              <a:t>	</a:t>
            </a:r>
            <a:r>
              <a:rPr lang="en-GB" i="1" dirty="0" smtClean="0"/>
              <a:t>Giving careful consideration to the context of the text:</a:t>
            </a:r>
          </a:p>
          <a:p>
            <a:pPr marL="0" indent="0">
              <a:buNone/>
            </a:pPr>
            <a:r>
              <a:rPr lang="en-GB" i="1" dirty="0"/>
              <a:t>	</a:t>
            </a:r>
            <a:r>
              <a:rPr lang="en-GB" i="1" dirty="0" smtClean="0"/>
              <a:t>a) identify and analyse uses of [lexis/semantics] in this text</a:t>
            </a:r>
          </a:p>
          <a:p>
            <a:pPr marL="0" indent="0">
              <a:buNone/>
            </a:pPr>
            <a:r>
              <a:rPr lang="en-GB" i="1" dirty="0"/>
              <a:t>	</a:t>
            </a:r>
            <a:r>
              <a:rPr lang="en-GB" i="1" dirty="0" smtClean="0"/>
              <a:t>b) identify and analyse the way [sentences] are constructed in 	this text</a:t>
            </a:r>
          </a:p>
          <a:p>
            <a:pPr marL="0" indent="0">
              <a:buNone/>
            </a:pPr>
            <a:endParaRPr lang="en-GB" i="1" dirty="0"/>
          </a:p>
          <a:p>
            <a:pPr marL="0" indent="0">
              <a:buNone/>
            </a:pPr>
            <a:r>
              <a:rPr lang="en-GB" dirty="0" smtClean="0"/>
              <a:t>The board recommends spending </a:t>
            </a:r>
            <a:r>
              <a:rPr lang="en-GB" b="1" dirty="0" smtClean="0"/>
              <a:t>40 minutes </a:t>
            </a:r>
            <a:r>
              <a:rPr lang="en-GB" dirty="0" smtClean="0"/>
              <a:t>on this section.</a:t>
            </a:r>
          </a:p>
          <a:p>
            <a:pPr marL="0" indent="0">
              <a:buNone/>
            </a:pPr>
            <a:r>
              <a:rPr lang="en-GB" dirty="0" smtClean="0"/>
              <a:t>Lexis/semantics seems to be a popular choice for a) and sentences a particular focus for b) but these might change. No CGAP introduction is required; 10 marks are awarded per bullet point. </a:t>
            </a:r>
            <a:endParaRPr lang="en-GB" dirty="0"/>
          </a:p>
        </p:txBody>
      </p:sp>
    </p:spTree>
    <p:extLst>
      <p:ext uri="{BB962C8B-B14F-4D97-AF65-F5344CB8AC3E}">
        <p14:creationId xmlns:p14="http://schemas.microsoft.com/office/powerpoint/2010/main" val="2961930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a:t>
            </a:r>
            <a:endParaRPr lang="en-GB" dirty="0"/>
          </a:p>
        </p:txBody>
      </p:sp>
      <p:pic>
        <p:nvPicPr>
          <p:cNvPr id="4" name="Content Placeholder 3"/>
          <p:cNvPicPr>
            <a:picLocks noGrp="1" noChangeAspect="1"/>
          </p:cNvPicPr>
          <p:nvPr>
            <p:ph idx="1"/>
          </p:nvPr>
        </p:nvPicPr>
        <p:blipFill>
          <a:blip r:embed="rId2"/>
          <a:stretch>
            <a:fillRect/>
          </a:stretch>
        </p:blipFill>
        <p:spPr>
          <a:xfrm>
            <a:off x="2417812" y="2035163"/>
            <a:ext cx="7638950" cy="3932261"/>
          </a:xfrm>
          <a:prstGeom prst="rect">
            <a:avLst/>
          </a:prstGeom>
        </p:spPr>
      </p:pic>
    </p:spTree>
    <p:extLst>
      <p:ext uri="{BB962C8B-B14F-4D97-AF65-F5344CB8AC3E}">
        <p14:creationId xmlns:p14="http://schemas.microsoft.com/office/powerpoint/2010/main" val="118347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Paper 1: Section B </a:t>
            </a:r>
            <a:r>
              <a:rPr lang="en-GB" dirty="0" smtClean="0"/>
              <a:t>– Writing on a topical language issue (24 marks)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You will be given a </a:t>
            </a:r>
            <a:r>
              <a:rPr lang="en-GB" b="1" dirty="0" smtClean="0"/>
              <a:t>language statement </a:t>
            </a:r>
            <a:r>
              <a:rPr lang="en-GB" dirty="0" smtClean="0"/>
              <a:t>such as ‘</a:t>
            </a:r>
            <a:r>
              <a:rPr lang="en-GB" i="1" dirty="0" smtClean="0"/>
              <a:t>The English language is biased against women’ </a:t>
            </a:r>
            <a:r>
              <a:rPr lang="en-GB" dirty="0" smtClean="0"/>
              <a:t>and asked the following question:</a:t>
            </a:r>
          </a:p>
          <a:p>
            <a:pPr marL="0" indent="0">
              <a:buNone/>
            </a:pPr>
            <a:r>
              <a:rPr lang="en-GB" dirty="0"/>
              <a:t>	</a:t>
            </a:r>
            <a:r>
              <a:rPr lang="en-GB" i="1" dirty="0" smtClean="0"/>
              <a:t>Taking the above statement into account, write a [genre] 	expressing your views. It should be no more than 500 words long.</a:t>
            </a:r>
          </a:p>
          <a:p>
            <a:pPr marL="0" indent="0">
              <a:buNone/>
            </a:pPr>
            <a:endParaRPr lang="en-GB" i="1" dirty="0"/>
          </a:p>
          <a:p>
            <a:pPr marL="0" indent="0">
              <a:buNone/>
            </a:pPr>
            <a:r>
              <a:rPr lang="en-GB" dirty="0" smtClean="0"/>
              <a:t>The board recommends spending </a:t>
            </a:r>
            <a:r>
              <a:rPr lang="en-GB" b="1" dirty="0" smtClean="0"/>
              <a:t>45 minutes </a:t>
            </a:r>
            <a:r>
              <a:rPr lang="en-GB" dirty="0" smtClean="0"/>
              <a:t>on this section. </a:t>
            </a:r>
          </a:p>
          <a:p>
            <a:pPr marL="0" indent="0">
              <a:buNone/>
            </a:pPr>
            <a:r>
              <a:rPr lang="en-GB" dirty="0" smtClean="0"/>
              <a:t>The genre can change per paper. You must make sure to </a:t>
            </a:r>
            <a:r>
              <a:rPr lang="en-GB" b="1" dirty="0" smtClean="0"/>
              <a:t>critique the statement </a:t>
            </a:r>
            <a:r>
              <a:rPr lang="en-GB" dirty="0" smtClean="0"/>
              <a:t>at some point within your response even if it is to outline an alternative view in your introduction. Your audience is a </a:t>
            </a:r>
            <a:r>
              <a:rPr lang="en-GB" b="1" dirty="0" smtClean="0"/>
              <a:t>non-specialist, reasonably well-educated </a:t>
            </a:r>
            <a:r>
              <a:rPr lang="en-GB" dirty="0" smtClean="0"/>
              <a:t>one (imagine your A level peers not studying English Language); therefore, do not use any </a:t>
            </a:r>
            <a:r>
              <a:rPr lang="en-GB" b="1" dirty="0" smtClean="0"/>
              <a:t>linguistic terminology</a:t>
            </a:r>
            <a:r>
              <a:rPr lang="en-GB" dirty="0" smtClean="0"/>
              <a:t>. The statement could be on </a:t>
            </a:r>
            <a:r>
              <a:rPr lang="en-GB" b="1" dirty="0" smtClean="0"/>
              <a:t>power, gender, technology, child language acquisition, language in the media </a:t>
            </a:r>
            <a:r>
              <a:rPr lang="en-GB" dirty="0" smtClean="0"/>
              <a:t>or </a:t>
            </a:r>
            <a:r>
              <a:rPr lang="en-GB" b="1" dirty="0" smtClean="0"/>
              <a:t>language change</a:t>
            </a:r>
            <a:r>
              <a:rPr lang="en-GB" dirty="0" smtClean="0"/>
              <a:t>. </a:t>
            </a:r>
          </a:p>
          <a:p>
            <a:pPr marL="0" indent="0">
              <a:buNone/>
            </a:pPr>
            <a:endParaRPr lang="en-GB" dirty="0" smtClean="0"/>
          </a:p>
        </p:txBody>
      </p:sp>
    </p:spTree>
    <p:extLst>
      <p:ext uri="{BB962C8B-B14F-4D97-AF65-F5344CB8AC3E}">
        <p14:creationId xmlns:p14="http://schemas.microsoft.com/office/powerpoint/2010/main" val="1361359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Paper 1: Section C </a:t>
            </a:r>
            <a:r>
              <a:rPr lang="en-GB" dirty="0" smtClean="0"/>
              <a:t>– Comparing and contrasting texts (36 marks) </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You will be given </a:t>
            </a:r>
            <a:r>
              <a:rPr lang="en-GB" b="1" dirty="0" smtClean="0"/>
              <a:t>2 texts </a:t>
            </a:r>
            <a:r>
              <a:rPr lang="en-GB" dirty="0" smtClean="0"/>
              <a:t>(one ‘</a:t>
            </a:r>
            <a:r>
              <a:rPr lang="en-GB" smtClean="0"/>
              <a:t>spoken’) </a:t>
            </a:r>
            <a:r>
              <a:rPr lang="en-GB" dirty="0" smtClean="0"/>
              <a:t>and asked the following question:</a:t>
            </a:r>
          </a:p>
          <a:p>
            <a:pPr marL="0" indent="0">
              <a:buNone/>
            </a:pPr>
            <a:r>
              <a:rPr lang="en-GB" dirty="0"/>
              <a:t>	</a:t>
            </a:r>
            <a:r>
              <a:rPr lang="en-GB" i="1" dirty="0" smtClean="0"/>
              <a:t>Using appropriate linguistic concepts and methods, analyse the 	ways in which language is used in these two texts. In your 	answer you should:</a:t>
            </a:r>
          </a:p>
          <a:p>
            <a:pPr lvl="2"/>
            <a:r>
              <a:rPr lang="en-GB" i="1" dirty="0" smtClean="0"/>
              <a:t>Explore connections and variations between the texts</a:t>
            </a:r>
          </a:p>
          <a:p>
            <a:pPr lvl="2"/>
            <a:r>
              <a:rPr lang="en-GB" i="1" dirty="0" smtClean="0"/>
              <a:t>Consider how contextual factors contribute to the construction of meaning</a:t>
            </a:r>
            <a:endParaRPr lang="en-GB" dirty="0" smtClean="0"/>
          </a:p>
          <a:p>
            <a:pPr marL="914400" lvl="2" indent="0">
              <a:buNone/>
            </a:pPr>
            <a:endParaRPr lang="en-GB" i="1" dirty="0" smtClean="0"/>
          </a:p>
          <a:p>
            <a:pPr marL="0" lvl="0" indent="0">
              <a:buNone/>
            </a:pPr>
            <a:r>
              <a:rPr lang="en-GB" sz="26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The board recommends spending </a:t>
            </a:r>
            <a:r>
              <a:rPr lang="en-GB" sz="26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1 hour and 5 </a:t>
            </a:r>
            <a:r>
              <a:rPr lang="en-GB" sz="26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minutes </a:t>
            </a:r>
            <a:r>
              <a:rPr lang="en-GB" sz="26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on this </a:t>
            </a:r>
            <a:r>
              <a:rPr lang="en-GB" sz="26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section.</a:t>
            </a:r>
          </a:p>
          <a:p>
            <a:pPr marL="0" lvl="0" indent="0">
              <a:buNone/>
            </a:pPr>
            <a:r>
              <a:rPr lang="en-GB" sz="26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We recommend structuring your answer with a brief comparative </a:t>
            </a:r>
            <a:r>
              <a:rPr lang="en-GB" sz="26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CGAP introduction</a:t>
            </a:r>
            <a:r>
              <a:rPr lang="en-GB" sz="26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and then according to </a:t>
            </a:r>
            <a:r>
              <a:rPr lang="en-GB" sz="26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language levels</a:t>
            </a:r>
            <a:r>
              <a:rPr lang="en-GB" sz="26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It would be useful to include </a:t>
            </a:r>
            <a:r>
              <a:rPr lang="en-GB" sz="26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spoken language concepts/theories</a:t>
            </a:r>
            <a:r>
              <a:rPr lang="en-GB" sz="26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e.g. Accommodation Theory</a:t>
            </a:r>
            <a:endParaRPr lang="en-GB" sz="26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914400" lvl="2" indent="0">
              <a:buNone/>
            </a:pPr>
            <a:endParaRPr lang="en-GB" i="1" dirty="0"/>
          </a:p>
        </p:txBody>
      </p:sp>
    </p:spTree>
    <p:extLst>
      <p:ext uri="{BB962C8B-B14F-4D97-AF65-F5344CB8AC3E}">
        <p14:creationId xmlns:p14="http://schemas.microsoft.com/office/powerpoint/2010/main" val="2843064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Spoken Methods</a:t>
            </a:r>
            <a:endParaRPr lang="en-GB" dirty="0"/>
          </a:p>
        </p:txBody>
      </p:sp>
      <p:pic>
        <p:nvPicPr>
          <p:cNvPr id="4" name="Content Placeholder 3"/>
          <p:cNvPicPr>
            <a:picLocks noGrp="1" noChangeAspect="1"/>
          </p:cNvPicPr>
          <p:nvPr>
            <p:ph idx="1"/>
          </p:nvPr>
        </p:nvPicPr>
        <p:blipFill>
          <a:blip r:embed="rId2"/>
          <a:stretch>
            <a:fillRect/>
          </a:stretch>
        </p:blipFill>
        <p:spPr>
          <a:xfrm>
            <a:off x="2260261" y="1690688"/>
            <a:ext cx="7497939" cy="4123186"/>
          </a:xfrm>
          <a:prstGeom prst="rect">
            <a:avLst/>
          </a:prstGeom>
        </p:spPr>
      </p:pic>
    </p:spTree>
    <p:extLst>
      <p:ext uri="{BB962C8B-B14F-4D97-AF65-F5344CB8AC3E}">
        <p14:creationId xmlns:p14="http://schemas.microsoft.com/office/powerpoint/2010/main" val="400479359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577</TotalTime>
  <Words>355</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Corbel</vt:lpstr>
      <vt:lpstr>Depth</vt:lpstr>
      <vt:lpstr>A level English Language Assessment Structure</vt:lpstr>
      <vt:lpstr>How the A level is examined:</vt:lpstr>
      <vt:lpstr>Coursework: Language Investigation (15%)</vt:lpstr>
      <vt:lpstr>Coursework: Academic Poster (5%)</vt:lpstr>
      <vt:lpstr>Paper 1: Section A – Language under the microscope (20 marks)</vt:lpstr>
      <vt:lpstr>Levels</vt:lpstr>
      <vt:lpstr>Paper 1: Section B – Writing on a topical language issue (24 marks)</vt:lpstr>
      <vt:lpstr>Paper 1: Section C – Comparing and contrasting texts (36 marks) </vt:lpstr>
      <vt:lpstr>Spoken Methods</vt:lpstr>
      <vt:lpstr>Spoken Concepts</vt:lpstr>
      <vt:lpstr>Paper 2: Section A – Child language acquisition (20 marks)</vt:lpstr>
      <vt:lpstr>CLA Methods</vt:lpstr>
      <vt:lpstr>CLA Theory</vt:lpstr>
      <vt:lpstr>Paper 2: Section B – Language in the media (24 marks)</vt:lpstr>
      <vt:lpstr>Media Methods</vt:lpstr>
      <vt:lpstr>The Media</vt:lpstr>
      <vt:lpstr>Paper 2: Section C – Language change (36 marks)</vt:lpstr>
      <vt:lpstr>Change Methods</vt:lpstr>
      <vt:lpstr>Change Knowledge</vt:lpstr>
      <vt:lpstr>GOOD LUCK!!</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English Language Assessment Structure</dc:title>
  <dc:creator>Adam Duce</dc:creator>
  <cp:lastModifiedBy>Jennifer Hunter-Phillips</cp:lastModifiedBy>
  <cp:revision>26</cp:revision>
  <dcterms:created xsi:type="dcterms:W3CDTF">2017-02-23T09:34:12Z</dcterms:created>
  <dcterms:modified xsi:type="dcterms:W3CDTF">2017-05-24T13:36:44Z</dcterms:modified>
</cp:coreProperties>
</file>