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2" d="100"/>
          <a:sy n="62" d="100"/>
        </p:scale>
        <p:origin x="83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28.36879" units="1/cm"/>
          <inkml:channelProperty channel="Y" name="resolution" value="28.30189" units="1/cm"/>
          <inkml:channelProperty channel="T" name="resolution" value="1" units="1/dev"/>
        </inkml:channelProperties>
      </inkml:inkSource>
      <inkml:timestamp xml:id="ts0" timeString="2015-11-10T11:51:11.221"/>
    </inkml:context>
    <inkml:brush xml:id="br0">
      <inkml:brushProperty name="width" value="0.33333" units="cm"/>
      <inkml:brushProperty name="height" value="0.66667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 55 0,'69'0'125,"-35"0"-125,1 0 16,33 0-1,-33 0-15,-35 0 16,68 0-16,-33 0 16,-1 0-16,0 0 0,1 0 15,-35 0 48,34 0-48,0 0 1,1 0-1,-35 0 1,34 0 15,0 0-31,1 0 0,-1 0 16,0 0-1,1 0-15,-35 0 0,34 0 32,0 0-32,1 0 15,-35 0-15,68 0 0,-33 0 16,-1 0-1,0 0-15,0 0 0,-34 0 32,35 0 77,-1 0-94,-34 0 1,103 0-16,0 0 0,-69 0 16,104 0-1,-70 0-15,1 0 0,34 0 16,-69 0-16,1 0 15,-35 0 1,34 0 46,69 0 172,-69 0-234,69 0 0,0 0 16,-68 0 0,33 0-16,1 0 0,-69 0 15,34 0 204,0 0-219,1 0 15,33 0-15,35 0 16,-34 0-16,-35 0 15,35 0-15,-69 0 16,34 0-16,35 0 16,-69 0-1,34 0 63,1 0-78,-1 0 16,-34 0-1,34 0-15,35 0 0,-69 0 16,69 0 0,-35 0-16,-34 0 15,34 0 1,1 0 31,-1 0-32,35 0-15,-1 0 16,-33 0-16,67 0 15,-33 0-15,-35 0 16,35 0-16,-35 0 16,-34 0 15,35 0-16,33 0 1,-68 0-16,69 0 16,34 0-16,-69 0 15,69 0-15,-34 0 16,0 0-1,-35 0-15,0 0 16,1 0-16,-1 0 62,0 0-46,1 0-16,-1 0 16,0 0-16,1 0 15,-1 0 1,0 0-1,1 0-15,-35 0 47,34 0-16,0 0-15,0 0 0,-34 0-1,35 0-15,33 0 0,1 0 16,0 0-16,-35 0 15,0 0 1,1 0-16,-1 0 16,0 0-16,35 0 15,-35 0 1,-34-34-16,35 34 15,-1 0-15,-34 0 0,34 0 16,1 0 15,-1 0 0,35 0-31,-1 0 16,-68 0 0,35 0-16,33 0 15,-33 0-15,33 0 16,35 0-16,-68 0 15,67 0-15,-33 0 0,0 0 16,-35 0 0,0 0-16,1 0 15,-35 0 1,34 0 15,0 0 0,1 0-15,-35 0 15,34 0-31,0 0 16,-34 0-1,35 0-15,-1 0 0,0 0 16,-34 0-1,69 0-15,-35 0 16,-34 0-16,35 0 0,-1 0 31,0 0-31,1 0 16,-1 34-1,0-34-15,-34 0 16,35 0 0,-1 0 46,0 0-62,-34 0 16,35 0-1,33 34-15,-68-34 16,35 0-1,-1 0-15,-34 0 16,34 0 124,1 0-124,-1 0-16,0 0 16,0 0-16,1 0 46,-35 0 1,34 0-47,0 0 16,1 0-1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28.36879" units="1/cm"/>
          <inkml:channelProperty channel="Y" name="resolution" value="28.30189" units="1/cm"/>
          <inkml:channelProperty channel="T" name="resolution" value="1" units="1/dev"/>
        </inkml:channelProperties>
      </inkml:inkSource>
      <inkml:timestamp xml:id="ts0" timeString="2015-11-10T11:51:16.141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0 324 0,'0'0'62,"34"0"-46,1 0-16,-1 0 15,69 0-15,69 0 16,-1 0-1,69 0-15,1 0 0,-1 0 16,69 0 0,-137 0-16,-1 0 15,35 0-15,-69 0 0,-68 0 16,34 0-16,-34 0 15,-35 0-15,35 0 16,-1 0-16,-33 0 16,33-34-1,35 34-15,-68 0 0,68-34 16,0 34-1,0 0-15,-103-34 0,68 34 16,35-35 0,-103 35-16,69 0 15,-35 0-15,0 0 0,35 0 16,0 0-1,-35 0-15,35 0 0,34 0 16,-69 0 0,0 0-16,35-34 15,0 34-15,-35-34 16,0 34-16,-34 0 15,35 0 1,-1 0-16,-34 0 0,34 0 47,1 0-32,-1 0 1,-34 0-16,69 0 0,34 0 16,-69 0-1,69 0-15,-35 0 0,-33 0 16,68 0-16,-35 0 15,1 0 1,0 0-16,-1 0 0,-33 0 16,68 0-1,-35 0-15,-68 0 0,69 0 16,0 0-1,-35 0-15,35 0 0,34 0 16,-35 0 0,35 0-16,34 0 15,1 0-15,-70 0 16,70 0-16,-70 0 15,1 0-15,-35 0 16,35 0 0,-35 0-16,35 0 0,34 0 15,-69 0-15,35 0 16,0 0-16,-69 0 15,68 0-15,-33 0 16,-35 0 0,68 0-16,-34 0 0,-34 0 31,69 0-31,-35 0 15,1 0-15,-1 0 16,35 0 0,-69 0-16,103 0 15,-69 0-15,69 0 0,0 0 16,0 0-1,-34 0-15,-1 0 16,1 0-16,-35 0 16,35 0-16,0 0 15,-35 0-15,35 0 0,-35 0 16,-34 0-1,34 0-15,0 0 16,1 0-16,-35 0 16,34 0-16,0 0 15,1 0 1,33 0-16,1 0 0,-69 0 15,69 0 1,-35 0-16,-34 0 16,103 0 576,-34 0-592,137 0 0,-35 0 16,104 0 0,-35 0-16,0 0 0,1 0 15,-35 0-15,-35 0 16,1 0-1,-35 0-15,-34 0 0,-34 0 16,34 0 0,0 0-16,0 0 0,-69 0 15,69 0 1,-34 0-16,-1 0 15,1 0-15,0 0 16,-35 0-16,69 0 16,0 0-16,-103 0 0,68 0 15,-33 0 1,-35 0-16,34 0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28.36879" units="1/cm"/>
          <inkml:channelProperty channel="Y" name="resolution" value="28.30189" units="1/cm"/>
          <inkml:channelProperty channel="T" name="resolution" value="1" units="1/dev"/>
        </inkml:channelProperties>
      </inkml:inkSource>
      <inkml:timestamp xml:id="ts0" timeString="2015-11-10T11:51:24.992"/>
    </inkml:context>
    <inkml:brush xml:id="br0">
      <inkml:brushProperty name="width" value="0.33333" units="cm"/>
      <inkml:brushProperty name="height" value="0.66667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0 56 0,'34'0'78,"-34"0"-31,35 0 16,-1 0-63,0 0 15,35 0 1,0 0-16,-69 0 0,34 0 15,35 0 1,-35 0-16,0 0 16,1 0-16,33 0 0,-34 0 15,1 0 1,-35 0-1,34 0 1,35 0 0,-35 0-16,0 0 0,35 0 15,0 0 1,-1 0-16,35 0 15,-68 0-15,33 0 16,1 0-16,-69 0 16,34 0-1,1 0-15,-1 0 16,0 0-16,1 0 15,33 0-15,1 0 16,0 0-16,-1 0 16,1 0-1,-1 0-15,-68 0 0,69 0 16,-35 0-1,-34 0-15,35 0 0,33 0 16,-33 0-16,-1 0 16,35 0-1,-35 0-15,35 0 0,-35 0 16,35 0-1,-1 0-15,-33 0 0,-1 0 16,0 0 0,1 0-16,-35 0 15,68 0-15,-33 0 16,-35 0-16,68 0 15,-33 0-15,-1 0 0,0 0 16,1 0 0,-1 0-16,0 0 15,1 0-15,-1 0 16,0 0-16,0 0 15,1 0-15,33 0 16,-68 0-16,69 0 16,-35 0-1,1 0-15,-1 0 0,0 0 16,-34 0 15,69 34-15,-35-34-1,1 0-15,33 0 16,-33 0-1,-1 0-15,0 0 0,1 0 16,-35 0 0,34 0-1,0 0-15,1 0 16,-35 0-16,34 0 15,0 0-15,-34 0 0,35 0 16,-1 0 0,0 0-1,-34 0 1,35 0 62,-1 0-78,0 0 62,-34 0-46,35 0-1,-1 0 17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28.36879" units="1/cm"/>
          <inkml:channelProperty channel="Y" name="resolution" value="28.30189" units="1/cm"/>
          <inkml:channelProperty channel="T" name="resolution" value="1" units="1/dev"/>
        </inkml:channelProperties>
      </inkml:inkSource>
      <inkml:timestamp xml:id="ts0" timeString="2015-11-10T11:52:01.389"/>
    </inkml:context>
    <inkml:brush xml:id="br0">
      <inkml:brushProperty name="width" value="0.33333" units="cm"/>
      <inkml:brushProperty name="height" value="0.66667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928 33 0,'0'-34'16,"0"34"-1,-34 0 16,0 0-31,34 0 16,-35 0-16,1 0 31,0 0 0,34 0-15,-35 0 0,1 0-1,0 0-15,34 0 16,-35 0 15,1 0 0,34 0 47,-34 0-78,-1 0 31,1 0-15,34 0 15,-34 0-31,-1 0 31,1 0-15,34 0 31,-34 0-32,-1 0 1,1 0 31,34 0-16,-34 0-31,-1 0 16,35 0-1,-34 0 32,0 0-31,-1 0-1,35 0 16,-34 0 1,0 0-1,-1 0-16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EE401711-02DC-4F5A-B0A4-D7A4CFB82638}" type="datetimeFigureOut">
              <a:rPr lang="en-US" dirty="0"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36BD-BA89-4B92-9DBC-679F61142570}" type="datetimeFigureOut">
              <a:rPr lang="en-US" dirty="0"/>
              <a:t>11/10/2015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B5C7-A3C7-439B-802A-DFE3FCA7ADBD}" type="datetimeFigureOut">
              <a:rPr lang="en-US" dirty="0"/>
              <a:t>11/10/2015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65EA-47B7-4DBF-958B-A3D4DA4F431A}" type="datetimeFigureOut">
              <a:rPr lang="en-US" dirty="0"/>
              <a:t>11/10/2015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4AAA-CF98-48DB-9517-D7ADD1FD1213}" type="datetimeFigureOut">
              <a:rPr lang="en-US" dirty="0"/>
              <a:t>11/10/2015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F696-D0E7-4C66-925E-251F9C0B0F21}" type="datetimeFigureOut">
              <a:rPr lang="en-US" dirty="0"/>
              <a:t>11/10/2015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732E-4FBC-4B01-A175-6B1CAC9B226D}" type="datetimeFigureOut">
              <a:rPr lang="en-US" dirty="0"/>
              <a:t>11/10/2015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AFC5-17E4-4A26-A144-49682BD36ECA}" type="datetimeFigureOut">
              <a:rPr lang="en-US" dirty="0"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9482-E0DA-4858-9A19-F8B792C0C3D9}" type="datetimeFigureOut">
              <a:rPr lang="en-US" dirty="0"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0A69-C0BC-4A5A-8FE4-5D0B5D0F11EE}" type="datetimeFigureOut">
              <a:rPr lang="en-US" dirty="0"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3B61-F054-442D-881D-6A81C2774BFE}" type="datetimeFigureOut">
              <a:rPr lang="en-US" dirty="0"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CD3A-8283-4FC4-856C-D5E0BF662449}" type="datetimeFigureOut">
              <a:rPr lang="en-US" dirty="0"/>
              <a:t>11/10/2015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FEE8-FC08-4C54-BE1B-81CB6CA05FC8}" type="datetimeFigureOut">
              <a:rPr lang="en-US" dirty="0"/>
              <a:t>11/10/2015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528B-AADB-4276-9F0D-B13FCF86F309}" type="datetimeFigureOut">
              <a:rPr lang="en-US" dirty="0"/>
              <a:t>11/10/2015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497F-A1E4-4C0B-8811-954A59B26923}" type="datetimeFigureOut">
              <a:rPr lang="en-US" dirty="0"/>
              <a:t>11/10/2015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24E7-1432-4F89-B9E6-59843C6C91FE}" type="datetimeFigureOut">
              <a:rPr lang="en-US" dirty="0"/>
              <a:t>11/10/2015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AD9C-D29C-4D1E-A739-CC3C95B41085}" type="datetimeFigureOut">
              <a:rPr lang="en-US" dirty="0"/>
              <a:t>11/10/2015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C48ED7C-D9A5-4EA8-B309-6E368BFA8F2B}" type="datetimeFigureOut">
              <a:rPr lang="en-US" dirty="0"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4.emf"/><Relationship Id="rId7" Type="http://schemas.openxmlformats.org/officeDocument/2006/relationships/image" Target="../media/image6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5.emf"/><Relationship Id="rId4" Type="http://schemas.openxmlformats.org/officeDocument/2006/relationships/customXml" Target="../ink/ink2.xml"/><Relationship Id="rId9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Analysing Spoken Texts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In the exam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1205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Apply This to yourself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Take out your technological text and compare it to how you speak</a:t>
            </a:r>
          </a:p>
          <a:p>
            <a:r>
              <a:rPr lang="en-GB" dirty="0" smtClean="0"/>
              <a:t>Write a quick introduction to the differences and context</a:t>
            </a:r>
          </a:p>
          <a:p>
            <a:r>
              <a:rPr lang="en-GB" dirty="0" smtClean="0"/>
              <a:t>Write one paragraph on the differences, using the </a:t>
            </a:r>
            <a:r>
              <a:rPr lang="en-GB" smtClean="0"/>
              <a:t>previous structure.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0412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Question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Analyse the ways in which language is used in these two texts.</a:t>
            </a:r>
          </a:p>
          <a:p>
            <a:r>
              <a:rPr lang="en-GB" dirty="0" smtClean="0"/>
              <a:t>In your answer, you should:</a:t>
            </a:r>
          </a:p>
          <a:p>
            <a:pPr lvl="1"/>
            <a:r>
              <a:rPr lang="en-GB" dirty="0" smtClean="0"/>
              <a:t>Explore connections and variations between texts</a:t>
            </a:r>
          </a:p>
          <a:p>
            <a:pPr lvl="1"/>
            <a:r>
              <a:rPr lang="en-GB" dirty="0" smtClean="0"/>
              <a:t>Use appropriate linguistic concepts and methods</a:t>
            </a:r>
          </a:p>
          <a:p>
            <a:pPr lvl="1"/>
            <a:r>
              <a:rPr lang="en-GB" dirty="0" smtClean="0"/>
              <a:t>Consider how </a:t>
            </a:r>
            <a:r>
              <a:rPr lang="en-GB" dirty="0" err="1" smtClean="0"/>
              <a:t>CONtextual</a:t>
            </a:r>
            <a:r>
              <a:rPr lang="en-GB" dirty="0" smtClean="0"/>
              <a:t> factors contribute to the construction of meaning</a:t>
            </a:r>
            <a:endParaRPr lang="en-GB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2285484" y="3724239"/>
              <a:ext cx="2719800" cy="360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25724" y="3604359"/>
                <a:ext cx="283932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1927644" y="4096839"/>
              <a:ext cx="4424040" cy="12672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67524" y="3976599"/>
                <a:ext cx="454428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2916204" y="4502559"/>
              <a:ext cx="1520280" cy="3888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56084" y="4382319"/>
                <a:ext cx="164052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4" name="Ink 13"/>
              <p14:cNvContentPartPr/>
              <p14:nvPr/>
            </p14:nvContentPartPr>
            <p14:xfrm>
              <a:off x="4497324" y="4560159"/>
              <a:ext cx="334440" cy="1224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37564" y="4439919"/>
                <a:ext cx="454320" cy="25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13834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Connections and Variations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….means compare and contrast systematically.</a:t>
            </a:r>
          </a:p>
          <a:p>
            <a:r>
              <a:rPr lang="en-GB" dirty="0" smtClean="0"/>
              <a:t>Variation could link to mode or region.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9736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Concepts are…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Power</a:t>
            </a:r>
          </a:p>
          <a:p>
            <a:r>
              <a:rPr lang="en-GB" dirty="0" smtClean="0"/>
              <a:t>Gender</a:t>
            </a:r>
          </a:p>
          <a:p>
            <a:r>
              <a:rPr lang="en-GB" dirty="0" smtClean="0"/>
              <a:t>Technology</a:t>
            </a:r>
          </a:p>
          <a:p>
            <a:r>
              <a:rPr lang="en-GB" dirty="0" smtClean="0"/>
              <a:t>Representation</a:t>
            </a:r>
          </a:p>
          <a:p>
            <a:r>
              <a:rPr lang="en-GB" dirty="0" smtClean="0"/>
              <a:t>Variation</a:t>
            </a:r>
          </a:p>
          <a:p>
            <a:r>
              <a:rPr lang="en-GB" dirty="0" smtClean="0"/>
              <a:t>Attitudes to language</a:t>
            </a:r>
          </a:p>
          <a:p>
            <a:r>
              <a:rPr lang="en-GB" dirty="0" smtClean="0"/>
              <a:t>Theory – accommodation, prestige, politeness, face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5563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Methods are…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Lexis and semantics</a:t>
            </a:r>
          </a:p>
          <a:p>
            <a:r>
              <a:rPr lang="en-GB" dirty="0" smtClean="0"/>
              <a:t>Grammar and morphology</a:t>
            </a:r>
          </a:p>
          <a:p>
            <a:r>
              <a:rPr lang="en-GB" dirty="0" smtClean="0"/>
              <a:t>Discourse</a:t>
            </a:r>
          </a:p>
          <a:p>
            <a:r>
              <a:rPr lang="en-GB" dirty="0" smtClean="0"/>
              <a:t>Pragmatics</a:t>
            </a:r>
          </a:p>
          <a:p>
            <a:r>
              <a:rPr lang="en-GB" dirty="0" smtClean="0"/>
              <a:t>Phonetics, phonology and prosodics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0305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Contextual factors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Audience</a:t>
            </a:r>
          </a:p>
          <a:p>
            <a:r>
              <a:rPr lang="en-GB" dirty="0" smtClean="0"/>
              <a:t>Purpose</a:t>
            </a:r>
          </a:p>
          <a:p>
            <a:r>
              <a:rPr lang="en-GB" dirty="0" smtClean="0"/>
              <a:t>Genre</a:t>
            </a:r>
          </a:p>
          <a:p>
            <a:r>
              <a:rPr lang="en-GB" dirty="0" smtClean="0"/>
              <a:t>Author</a:t>
            </a:r>
          </a:p>
          <a:p>
            <a:r>
              <a:rPr lang="en-GB" dirty="0" smtClean="0"/>
              <a:t>mode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0018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Putting it all together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Read texts J and K and compare them.</a:t>
            </a:r>
          </a:p>
          <a:p>
            <a:r>
              <a:rPr lang="en-GB" dirty="0" smtClean="0"/>
              <a:t>Consider which methods, concepts and contextual factors are relevant here.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1518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Write a paragraph in which you compare the two texts in terms of mode and context, linking to language.</a:t>
            </a:r>
          </a:p>
        </p:txBody>
      </p:sp>
    </p:spTree>
    <p:extLst>
      <p:ext uri="{BB962C8B-B14F-4D97-AF65-F5344CB8AC3E}">
        <p14:creationId xmlns:p14="http://schemas.microsoft.com/office/powerpoint/2010/main" val="3493938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Model Paragraphs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Now choose one feature to write a model paragraph on, ensuring that you always:</a:t>
            </a:r>
          </a:p>
          <a:p>
            <a:pPr lvl="1"/>
            <a:r>
              <a:rPr lang="en-GB" dirty="0"/>
              <a:t>Make a clear point</a:t>
            </a:r>
          </a:p>
          <a:p>
            <a:pPr lvl="1"/>
            <a:r>
              <a:rPr lang="en-GB" dirty="0"/>
              <a:t>Use textual evidence, with terminology</a:t>
            </a:r>
          </a:p>
          <a:p>
            <a:pPr lvl="1"/>
            <a:r>
              <a:rPr lang="en-GB" dirty="0"/>
              <a:t>Analyse and evaluate the uses of this</a:t>
            </a:r>
          </a:p>
          <a:p>
            <a:pPr lvl="1"/>
            <a:r>
              <a:rPr lang="en-GB" dirty="0"/>
              <a:t>Link back to context and concepts where relevant.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65633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EE8011"/>
      </a:accent1>
      <a:accent2>
        <a:srgbClr val="CEC079"/>
      </a:accent2>
      <a:accent3>
        <a:srgbClr val="93A569"/>
      </a:accent3>
      <a:accent4>
        <a:srgbClr val="69A58B"/>
      </a:accent4>
      <a:accent5>
        <a:srgbClr val="6DAABD"/>
      </a:accent5>
      <a:accent6>
        <a:srgbClr val="B24A4B"/>
      </a:accent6>
      <a:hlink>
        <a:srgbClr val="EE8E11"/>
      </a:hlink>
      <a:folHlink>
        <a:srgbClr val="BFAE7F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686B1E04-F35C-4AB5-985D-0C358CA110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19</TotalTime>
  <Words>239</Words>
  <Application>Microsoft Office PowerPoint</Application>
  <PresentationFormat>Widescreen</PresentationFormat>
  <Paragraphs>46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Impact</vt:lpstr>
      <vt:lpstr>Main Event</vt:lpstr>
      <vt:lpstr>Analysing Spoken Texts</vt:lpstr>
      <vt:lpstr>The Question</vt:lpstr>
      <vt:lpstr>Connections and Variations</vt:lpstr>
      <vt:lpstr>Concepts are…</vt:lpstr>
      <vt:lpstr>Methods are…</vt:lpstr>
      <vt:lpstr>Contextual factors</vt:lpstr>
      <vt:lpstr>Putting it all together</vt:lpstr>
      <vt:lpstr>Introduction</vt:lpstr>
      <vt:lpstr>Model Paragraphs</vt:lpstr>
      <vt:lpstr>Apply This to yourself</vt:lpstr>
    </vt:vector>
  </TitlesOfParts>
  <Company>Godalming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Analysing Spoken Texts</dc:title>
  <dc:creator>Jennifer Hunter-Phillips</dc:creator>
  <cp:lastModifiedBy>Jennifer Hunter-Phillips</cp:lastModifiedBy>
  <cp:revision>5</cp:revision>
  <dcterms:created xsi:type="dcterms:W3CDTF">2015-11-10T11:47:18Z</dcterms:created>
  <dcterms:modified xsi:type="dcterms:W3CDTF">2015-11-10T12:06:18Z</dcterms:modified>
</cp:coreProperties>
</file>