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6" r:id="rId3"/>
    <p:sldId id="257" r:id="rId4"/>
    <p:sldId id="258" r:id="rId5"/>
    <p:sldId id="260" r:id="rId6"/>
    <p:sldId id="261" r:id="rId7"/>
    <p:sldId id="262" r:id="rId8"/>
    <p:sldId id="263" r:id="rId9"/>
    <p:sldId id="264" r:id="rId10"/>
    <p:sldId id="265"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2182"/>
    <a:srgbClr val="3333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74231B3-4DB0-4613-AE03-4BBD96E065E3}" type="datetimeFigureOut">
              <a:rPr lang="en-GB" smtClean="0"/>
              <a:t>08/03/2018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BAF0FCA-1D08-4349-AD93-9DF33870C28C}" type="slidenum">
              <a:rPr lang="en-GB" smtClean="0"/>
              <a:t>‹#›</a:t>
            </a:fld>
            <a:endParaRPr lang="en-GB"/>
          </a:p>
        </p:txBody>
      </p:sp>
    </p:spTree>
    <p:extLst>
      <p:ext uri="{BB962C8B-B14F-4D97-AF65-F5344CB8AC3E}">
        <p14:creationId xmlns:p14="http://schemas.microsoft.com/office/powerpoint/2010/main" val="1618254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AF0FCA-1D08-4349-AD93-9DF33870C28C}" type="slidenum">
              <a:rPr lang="en-GB" smtClean="0"/>
              <a:t>5</a:t>
            </a:fld>
            <a:endParaRPr lang="en-GB"/>
          </a:p>
        </p:txBody>
      </p:sp>
    </p:spTree>
    <p:extLst>
      <p:ext uri="{BB962C8B-B14F-4D97-AF65-F5344CB8AC3E}">
        <p14:creationId xmlns:p14="http://schemas.microsoft.com/office/powerpoint/2010/main" val="214987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717C7906-B509-4DB2-9BE6-B3D81D5B8D95}" type="datetimeFigureOut">
              <a:rPr lang="en-GB" smtClean="0"/>
              <a:t>08/03/2018</a:t>
            </a:fld>
            <a:endParaRPr lang="en-GB"/>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E5D3AD3F-40F6-41C4-8909-BCBFF5370791}" type="slidenum">
              <a:rPr lang="en-GB" smtClean="0"/>
              <a:t>‹#›</a:t>
            </a:fld>
            <a:endParaRPr lang="en-GB"/>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248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7C7906-B509-4DB2-9BE6-B3D81D5B8D95}" type="datetimeFigureOut">
              <a:rPr lang="en-GB" smtClean="0"/>
              <a:t>08/03/2018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3119288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7C7906-B509-4DB2-9BE6-B3D81D5B8D95}" type="datetimeFigureOut">
              <a:rPr lang="en-GB" smtClean="0"/>
              <a:t>08/03/2018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142592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7C7906-B509-4DB2-9BE6-B3D81D5B8D95}" type="datetimeFigureOut">
              <a:rPr lang="en-GB" smtClean="0"/>
              <a:t>08/03/2018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4083412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717C7906-B509-4DB2-9BE6-B3D81D5B8D95}" type="datetimeFigureOut">
              <a:rPr lang="en-GB" smtClean="0"/>
              <a:t>08/03/2018</a:t>
            </a:fld>
            <a:endParaRPr lang="en-GB"/>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E5D3AD3F-40F6-41C4-8909-BCBFF5370791}" type="slidenum">
              <a:rPr lang="en-GB" smtClean="0"/>
              <a:t>‹#›</a:t>
            </a:fld>
            <a:endParaRPr lang="en-GB"/>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9745089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7C7906-B509-4DB2-9BE6-B3D81D5B8D95}" type="datetimeFigureOut">
              <a:rPr lang="en-GB" smtClean="0"/>
              <a:t>08/03/2018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2413835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7C7906-B509-4DB2-9BE6-B3D81D5B8D95}" type="datetimeFigureOut">
              <a:rPr lang="en-GB" smtClean="0"/>
              <a:t>08/03/2018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233363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7C7906-B509-4DB2-9BE6-B3D81D5B8D95}" type="datetimeFigureOut">
              <a:rPr lang="en-GB" smtClean="0"/>
              <a:t>08/03/2018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2524533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7C7906-B509-4DB2-9BE6-B3D81D5B8D95}" type="datetimeFigureOut">
              <a:rPr lang="en-GB" smtClean="0"/>
              <a:t>08/03/2018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D3AD3F-40F6-41C4-8909-BCBFF5370791}" type="slidenum">
              <a:rPr lang="en-GB" smtClean="0"/>
              <a:t>‹#›</a:t>
            </a:fld>
            <a:endParaRPr lang="en-GB"/>
          </a:p>
        </p:txBody>
      </p:sp>
    </p:spTree>
    <p:extLst>
      <p:ext uri="{BB962C8B-B14F-4D97-AF65-F5344CB8AC3E}">
        <p14:creationId xmlns:p14="http://schemas.microsoft.com/office/powerpoint/2010/main" val="3214731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17C7906-B509-4DB2-9BE6-B3D81D5B8D95}" type="datetimeFigureOut">
              <a:rPr lang="en-GB" smtClean="0"/>
              <a:t>08/03/2018</a:t>
            </a:fld>
            <a:endParaRPr lang="en-GB"/>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E5D3AD3F-40F6-41C4-8909-BCBFF5370791}" type="slidenum">
              <a:rPr lang="en-GB" smtClean="0"/>
              <a:t>‹#›</a:t>
            </a:fld>
            <a:endParaRPr lang="en-GB"/>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7305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17C7906-B509-4DB2-9BE6-B3D81D5B8D95}" type="datetimeFigureOut">
              <a:rPr lang="en-GB" smtClean="0"/>
              <a:t>08/03/2018</a:t>
            </a:fld>
            <a:endParaRPr lang="en-GB"/>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E5D3AD3F-40F6-41C4-8909-BCBFF5370791}" type="slidenum">
              <a:rPr lang="en-GB" smtClean="0"/>
              <a:t>‹#›</a:t>
            </a:fld>
            <a:endParaRPr lang="en-GB"/>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9140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717C7906-B509-4DB2-9BE6-B3D81D5B8D95}" type="datetimeFigureOut">
              <a:rPr lang="en-GB" smtClean="0"/>
              <a:t>08/03/2018</a:t>
            </a:fld>
            <a:endParaRPr lang="en-GB"/>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GB"/>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E5D3AD3F-40F6-41C4-8909-BCBFF5370791}" type="slidenum">
              <a:rPr lang="en-GB" smtClean="0"/>
              <a:t>‹#›</a:t>
            </a:fld>
            <a:endParaRPr lang="en-GB"/>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479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accent1">
                    <a:lumMod val="75000"/>
                  </a:schemeClr>
                </a:solidFill>
              </a:rPr>
              <a:t>LANGUAGE INVESTIGATION</a:t>
            </a:r>
            <a:endParaRPr lang="en-GB" dirty="0">
              <a:solidFill>
                <a:schemeClr val="accent1">
                  <a:lumMod val="75000"/>
                </a:schemeClr>
              </a:solidFill>
            </a:endParaRPr>
          </a:p>
        </p:txBody>
      </p:sp>
      <p:sp>
        <p:nvSpPr>
          <p:cNvPr id="3" name="Subtitle 2"/>
          <p:cNvSpPr>
            <a:spLocks noGrp="1"/>
          </p:cNvSpPr>
          <p:nvPr>
            <p:ph type="subTitle" idx="1"/>
          </p:nvPr>
        </p:nvSpPr>
        <p:spPr/>
        <p:txBody>
          <a:bodyPr/>
          <a:lstStyle/>
          <a:p>
            <a:r>
              <a:rPr lang="en-GB" dirty="0" smtClean="0"/>
              <a:t>2,000 – 2,500 words: 30 marks</a:t>
            </a:r>
            <a:endParaRPr lang="en-GB" dirty="0"/>
          </a:p>
        </p:txBody>
      </p:sp>
    </p:spTree>
    <p:extLst>
      <p:ext uri="{BB962C8B-B14F-4D97-AF65-F5344CB8AC3E}">
        <p14:creationId xmlns:p14="http://schemas.microsoft.com/office/powerpoint/2010/main" val="3987403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Bibliography</a:t>
            </a:r>
            <a:endParaRPr lang="en-GB" dirty="0"/>
          </a:p>
        </p:txBody>
      </p:sp>
      <p:sp>
        <p:nvSpPr>
          <p:cNvPr id="3" name="Content Placeholder 2"/>
          <p:cNvSpPr>
            <a:spLocks noGrp="1"/>
          </p:cNvSpPr>
          <p:nvPr>
            <p:ph idx="1"/>
          </p:nvPr>
        </p:nvSpPr>
        <p:spPr/>
        <p:txBody>
          <a:bodyPr/>
          <a:lstStyle/>
          <a:p>
            <a:pPr marL="0" indent="0">
              <a:buNone/>
            </a:pPr>
            <a:r>
              <a:rPr lang="en-GB" dirty="0" smtClean="0"/>
              <a:t> </a:t>
            </a:r>
            <a:r>
              <a:rPr lang="en-GB" dirty="0" smtClean="0">
                <a:solidFill>
                  <a:srgbClr val="3333FF"/>
                </a:solidFill>
              </a:rPr>
              <a:t>Include all books and websites you have used, including grammar-books/sites and the sources of your data.</a:t>
            </a:r>
          </a:p>
          <a:p>
            <a:pPr marL="0" indent="0">
              <a:buNone/>
            </a:pPr>
            <a:r>
              <a:rPr lang="en-GB" dirty="0">
                <a:solidFill>
                  <a:srgbClr val="3333FF"/>
                </a:solidFill>
              </a:rPr>
              <a:t> </a:t>
            </a:r>
            <a:r>
              <a:rPr lang="en-GB" dirty="0" smtClean="0">
                <a:solidFill>
                  <a:srgbClr val="3333FF"/>
                </a:solidFill>
              </a:rPr>
              <a:t>A bibliography with at least six of these looks healthy.</a:t>
            </a:r>
          </a:p>
          <a:p>
            <a:pPr marL="0" indent="0">
              <a:buNone/>
            </a:pPr>
            <a:endParaRPr lang="en-GB" dirty="0">
              <a:solidFill>
                <a:srgbClr val="3333FF"/>
              </a:solidFill>
            </a:endParaRPr>
          </a:p>
          <a:p>
            <a:pPr marL="0" indent="0">
              <a:buNone/>
            </a:pPr>
            <a:endParaRPr lang="en-GB" dirty="0">
              <a:solidFill>
                <a:srgbClr val="3333FF"/>
              </a:solidFill>
            </a:endParaRPr>
          </a:p>
        </p:txBody>
      </p:sp>
    </p:spTree>
    <p:extLst>
      <p:ext uri="{BB962C8B-B14F-4D97-AF65-F5344CB8AC3E}">
        <p14:creationId xmlns:p14="http://schemas.microsoft.com/office/powerpoint/2010/main" val="199635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752"/>
            <a:ext cx="8229600" cy="1143000"/>
          </a:xfrm>
        </p:spPr>
        <p:txBody>
          <a:bodyPr/>
          <a:lstStyle/>
          <a:p>
            <a:r>
              <a:rPr lang="en-GB" dirty="0" smtClean="0"/>
              <a:t>Assessment Criteria</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0897182"/>
              </p:ext>
            </p:extLst>
          </p:nvPr>
        </p:nvGraphicFramePr>
        <p:xfrm>
          <a:off x="652242" y="2348880"/>
          <a:ext cx="8278792" cy="4191000"/>
        </p:xfrm>
        <a:graphic>
          <a:graphicData uri="http://schemas.openxmlformats.org/drawingml/2006/table">
            <a:tbl>
              <a:tblPr firstRow="1" bandRow="1">
                <a:tableStyleId>{5C22544A-7EE6-4342-B048-85BDC9FD1C3A}</a:tableStyleId>
              </a:tblPr>
              <a:tblGrid>
                <a:gridCol w="730424"/>
                <a:gridCol w="2561416"/>
                <a:gridCol w="2551152"/>
                <a:gridCol w="2435800"/>
              </a:tblGrid>
              <a:tr h="370840">
                <a:tc>
                  <a:txBody>
                    <a:bodyPr/>
                    <a:lstStyle/>
                    <a:p>
                      <a:r>
                        <a:rPr lang="en-GB" dirty="0" smtClean="0"/>
                        <a:t>Mark</a:t>
                      </a:r>
                      <a:endParaRPr lang="en-GB" dirty="0"/>
                    </a:p>
                  </a:txBody>
                  <a:tcPr/>
                </a:tc>
                <a:tc>
                  <a:txBody>
                    <a:bodyPr/>
                    <a:lstStyle/>
                    <a:p>
                      <a:r>
                        <a:rPr lang="en-GB" dirty="0" smtClean="0"/>
                        <a:t>AO1</a:t>
                      </a:r>
                    </a:p>
                    <a:p>
                      <a:r>
                        <a:rPr lang="en-GB" dirty="0" smtClean="0"/>
                        <a:t>Apply appropriate methods of language</a:t>
                      </a:r>
                      <a:r>
                        <a:rPr lang="en-GB" baseline="0" dirty="0" smtClean="0"/>
                        <a:t> analysis, using associated terminology and coherent written expression.</a:t>
                      </a:r>
                      <a:endParaRPr lang="en-GB" dirty="0"/>
                    </a:p>
                  </a:txBody>
                  <a:tcPr/>
                </a:tc>
                <a:tc>
                  <a:txBody>
                    <a:bodyPr/>
                    <a:lstStyle/>
                    <a:p>
                      <a:r>
                        <a:rPr lang="en-GB" dirty="0" smtClean="0"/>
                        <a:t>AO2</a:t>
                      </a:r>
                    </a:p>
                    <a:p>
                      <a:r>
                        <a:rPr lang="en-GB" dirty="0" smtClean="0"/>
                        <a:t>Demonstrate critical understanding of concepts and issues relevant to language use.</a:t>
                      </a:r>
                      <a:endParaRPr lang="en-GB" dirty="0"/>
                    </a:p>
                  </a:txBody>
                  <a:tcPr/>
                </a:tc>
                <a:tc>
                  <a:txBody>
                    <a:bodyPr/>
                    <a:lstStyle/>
                    <a:p>
                      <a:r>
                        <a:rPr lang="en-GB" dirty="0" smtClean="0"/>
                        <a:t>AO3</a:t>
                      </a:r>
                    </a:p>
                    <a:p>
                      <a:r>
                        <a:rPr lang="en-GB" dirty="0" smtClean="0"/>
                        <a:t>Analyse and</a:t>
                      </a:r>
                      <a:r>
                        <a:rPr lang="en-GB" baseline="0" dirty="0" smtClean="0"/>
                        <a:t> evaluate how contextual factors and language features are associated with the construction of meaning. </a:t>
                      </a:r>
                    </a:p>
                  </a:txBody>
                  <a:tcPr/>
                </a:tc>
              </a:tr>
              <a:tr h="370840">
                <a:tc>
                  <a:txBody>
                    <a:bodyPr/>
                    <a:lstStyle/>
                    <a:p>
                      <a:r>
                        <a:rPr lang="en-GB" b="1" dirty="0" smtClean="0"/>
                        <a:t>9-10</a:t>
                      </a:r>
                      <a:endParaRPr lang="en-GB" b="1" dirty="0"/>
                    </a:p>
                  </a:txBody>
                  <a:tcPr/>
                </a:tc>
                <a:tc>
                  <a:txBody>
                    <a:bodyPr/>
                    <a:lstStyle/>
                    <a:p>
                      <a:r>
                        <a:rPr lang="en-GB" sz="1600" b="0" dirty="0" smtClean="0"/>
                        <a:t>Candidates apply a wide range of appropriate methods in an incisive and systematic way,</a:t>
                      </a:r>
                      <a:r>
                        <a:rPr lang="en-GB" sz="1600" b="0" baseline="0" dirty="0" smtClean="0"/>
                        <a:t> using appropriate terminology.</a:t>
                      </a:r>
                    </a:p>
                    <a:p>
                      <a:endParaRPr lang="en-GB" sz="1600" b="0" baseline="0" dirty="0" smtClean="0"/>
                    </a:p>
                    <a:p>
                      <a:r>
                        <a:rPr lang="en-GB" sz="1600" b="0" baseline="0" dirty="0" smtClean="0"/>
                        <a:t>The investigation is written in a secure academic register.</a:t>
                      </a:r>
                      <a:endParaRPr lang="en-GB" sz="1600" b="0" dirty="0"/>
                    </a:p>
                  </a:txBody>
                  <a:tcPr/>
                </a:tc>
                <a:tc>
                  <a:txBody>
                    <a:bodyPr/>
                    <a:lstStyle/>
                    <a:p>
                      <a:r>
                        <a:rPr lang="en-GB" sz="1600" dirty="0" smtClean="0"/>
                        <a:t>Candidates show</a:t>
                      </a:r>
                      <a:r>
                        <a:rPr lang="en-GB" sz="1600" baseline="0" dirty="0" smtClean="0"/>
                        <a:t> an assured knowledge and understanding of concepts and issues relevant to the focus of the investigation.</a:t>
                      </a:r>
                    </a:p>
                    <a:p>
                      <a:endParaRPr lang="en-GB" sz="1600" baseline="0" dirty="0" smtClean="0"/>
                    </a:p>
                    <a:p>
                      <a:r>
                        <a:rPr lang="en-GB" sz="1600" baseline="0" dirty="0" smtClean="0"/>
                        <a:t>Candidates engage critically with the application of the concepts and issues relevant to their investigation.</a:t>
                      </a:r>
                      <a:endParaRPr lang="en-GB" sz="1600" dirty="0"/>
                    </a:p>
                  </a:txBody>
                  <a:tcPr/>
                </a:tc>
                <a:tc>
                  <a:txBody>
                    <a:bodyPr/>
                    <a:lstStyle/>
                    <a:p>
                      <a:r>
                        <a:rPr lang="en-GB" sz="1400" dirty="0" smtClean="0"/>
                        <a:t>Candidates offer a discerning exploration of a range of contexts</a:t>
                      </a:r>
                      <a:r>
                        <a:rPr lang="en-GB" sz="1400" baseline="0" dirty="0" smtClean="0"/>
                        <a:t> and their association with how meanings are constructed in their data.</a:t>
                      </a:r>
                    </a:p>
                    <a:p>
                      <a:endParaRPr lang="en-GB" sz="1400" baseline="0" dirty="0" smtClean="0"/>
                    </a:p>
                    <a:p>
                      <a:r>
                        <a:rPr lang="en-GB" sz="1400" baseline="0" dirty="0" smtClean="0"/>
                        <a:t>Candidates evaluate in perceptive detail how contextual factors inherent in the text are associated with the construction of meaning, suggesting alternative interpretations.</a:t>
                      </a:r>
                      <a:endParaRPr lang="en-GB" sz="1400" dirty="0"/>
                    </a:p>
                  </a:txBody>
                  <a:tcPr/>
                </a:tc>
              </a:tr>
            </a:tbl>
          </a:graphicData>
        </a:graphic>
      </p:graphicFrame>
      <p:sp>
        <p:nvSpPr>
          <p:cNvPr id="5" name="TextBox 4"/>
          <p:cNvSpPr txBox="1"/>
          <p:nvPr/>
        </p:nvSpPr>
        <p:spPr>
          <a:xfrm>
            <a:off x="695772" y="1126610"/>
            <a:ext cx="7337714" cy="400110"/>
          </a:xfrm>
          <a:prstGeom prst="rect">
            <a:avLst/>
          </a:prstGeom>
          <a:noFill/>
        </p:spPr>
        <p:txBody>
          <a:bodyPr wrap="none" rtlCol="0">
            <a:spAutoFit/>
          </a:bodyPr>
          <a:lstStyle/>
          <a:p>
            <a:r>
              <a:rPr lang="en-GB" sz="2000" b="1" dirty="0" smtClean="0">
                <a:solidFill>
                  <a:srgbClr val="FF0000"/>
                </a:solidFill>
              </a:rPr>
              <a:t>AO1 – 10 marks; AO2 – 10 marks; AO3 – 10 marks	Total: 30 marks</a:t>
            </a:r>
            <a:endParaRPr lang="en-GB" sz="2000" b="1" dirty="0">
              <a:solidFill>
                <a:srgbClr val="FF0000"/>
              </a:solidFill>
            </a:endParaRPr>
          </a:p>
        </p:txBody>
      </p:sp>
    </p:spTree>
    <p:extLst>
      <p:ext uri="{BB962C8B-B14F-4D97-AF65-F5344CB8AC3E}">
        <p14:creationId xmlns:p14="http://schemas.microsoft.com/office/powerpoint/2010/main" val="3099856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75000"/>
                  </a:schemeClr>
                </a:solidFill>
              </a:rPr>
              <a:t>Research Question</a:t>
            </a:r>
            <a:endParaRPr lang="en-GB" dirty="0">
              <a:solidFill>
                <a:schemeClr val="accent1">
                  <a:lumMod val="75000"/>
                </a:schemeClr>
              </a:solidFill>
            </a:endParaRP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solidFill>
                  <a:schemeClr val="tx1"/>
                </a:solidFill>
              </a:rPr>
              <a:t>This can be a </a:t>
            </a:r>
            <a:r>
              <a:rPr lang="en-GB" b="1" dirty="0" smtClean="0">
                <a:solidFill>
                  <a:schemeClr val="tx1"/>
                </a:solidFill>
              </a:rPr>
              <a:t>question</a:t>
            </a:r>
            <a:r>
              <a:rPr lang="en-GB" dirty="0" smtClean="0">
                <a:solidFill>
                  <a:schemeClr val="tx1"/>
                </a:solidFill>
              </a:rPr>
              <a:t> or a </a:t>
            </a:r>
            <a:r>
              <a:rPr lang="en-GB" b="1" dirty="0" smtClean="0">
                <a:solidFill>
                  <a:schemeClr val="tx1"/>
                </a:solidFill>
              </a:rPr>
              <a:t>statement</a:t>
            </a:r>
            <a:r>
              <a:rPr lang="en-GB" dirty="0" smtClean="0">
                <a:solidFill>
                  <a:schemeClr val="tx1"/>
                </a:solidFill>
              </a:rPr>
              <a:t> with an </a:t>
            </a:r>
            <a:r>
              <a:rPr lang="en-GB" b="1" dirty="0" smtClean="0">
                <a:solidFill>
                  <a:schemeClr val="tx1"/>
                </a:solidFill>
              </a:rPr>
              <a:t>overarching focus </a:t>
            </a:r>
            <a:r>
              <a:rPr lang="en-GB" dirty="0" smtClean="0">
                <a:solidFill>
                  <a:schemeClr val="tx1"/>
                </a:solidFill>
              </a:rPr>
              <a:t>linked to your data. Examples could include:</a:t>
            </a:r>
          </a:p>
          <a:p>
            <a:pPr>
              <a:buFontTx/>
              <a:buChar char="-"/>
            </a:pPr>
            <a:r>
              <a:rPr lang="en-GB" dirty="0" smtClean="0">
                <a:solidFill>
                  <a:schemeClr val="tx1"/>
                </a:solidFill>
              </a:rPr>
              <a:t>An investigation into the different styles of two sports commentators.</a:t>
            </a:r>
          </a:p>
          <a:p>
            <a:pPr>
              <a:buFontTx/>
              <a:buChar char="-"/>
            </a:pPr>
            <a:r>
              <a:rPr lang="en-GB" dirty="0" smtClean="0">
                <a:solidFill>
                  <a:schemeClr val="tx1"/>
                </a:solidFill>
              </a:rPr>
              <a:t>The ways in which the language of food writing differs from that of TV chefs.</a:t>
            </a:r>
          </a:p>
          <a:p>
            <a:pPr>
              <a:buFontTx/>
              <a:buChar char="-"/>
            </a:pPr>
            <a:r>
              <a:rPr lang="en-GB" dirty="0" smtClean="0">
                <a:solidFill>
                  <a:schemeClr val="tx1"/>
                </a:solidFill>
              </a:rPr>
              <a:t>How do children acquire language differently due to gender differences?</a:t>
            </a:r>
            <a:endParaRPr lang="en-GB" dirty="0">
              <a:solidFill>
                <a:schemeClr val="tx1"/>
              </a:solidFill>
            </a:endParaRPr>
          </a:p>
        </p:txBody>
      </p:sp>
    </p:spTree>
    <p:extLst>
      <p:ext uri="{BB962C8B-B14F-4D97-AF65-F5344CB8AC3E}">
        <p14:creationId xmlns:p14="http://schemas.microsoft.com/office/powerpoint/2010/main" val="5325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75000"/>
                  </a:schemeClr>
                </a:solidFill>
              </a:rPr>
              <a:t>Introduction &amp; Research Focus (300 – 400 words)</a:t>
            </a:r>
            <a:endParaRPr lang="en-GB"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solidFill>
                  <a:schemeClr val="tx1"/>
                </a:solidFill>
              </a:rPr>
              <a:t>In this section, you explain why you </a:t>
            </a:r>
            <a:r>
              <a:rPr lang="en-GB" b="1" dirty="0" smtClean="0">
                <a:solidFill>
                  <a:schemeClr val="tx1"/>
                </a:solidFill>
              </a:rPr>
              <a:t>chose this topic </a:t>
            </a:r>
            <a:r>
              <a:rPr lang="en-GB" dirty="0" smtClean="0">
                <a:solidFill>
                  <a:schemeClr val="tx1"/>
                </a:solidFill>
              </a:rPr>
              <a:t>and say something about it including </a:t>
            </a:r>
            <a:r>
              <a:rPr lang="en-GB" b="1" dirty="0" smtClean="0">
                <a:solidFill>
                  <a:schemeClr val="tx1"/>
                </a:solidFill>
              </a:rPr>
              <a:t>relevant research/theories </a:t>
            </a:r>
            <a:r>
              <a:rPr lang="en-GB" dirty="0" smtClean="0">
                <a:solidFill>
                  <a:schemeClr val="tx1"/>
                </a:solidFill>
              </a:rPr>
              <a:t>(try to aim for about 2 – 3 theorists so that you have some sense of a </a:t>
            </a:r>
            <a:r>
              <a:rPr lang="en-GB" b="1" dirty="0" smtClean="0">
                <a:solidFill>
                  <a:schemeClr val="tx1"/>
                </a:solidFill>
              </a:rPr>
              <a:t>literature review</a:t>
            </a:r>
            <a:r>
              <a:rPr lang="en-GB" i="1" dirty="0" smtClean="0">
                <a:solidFill>
                  <a:schemeClr val="tx1"/>
                </a:solidFill>
              </a:rPr>
              <a:t>). </a:t>
            </a:r>
            <a:endParaRPr lang="en-GB" dirty="0" smtClean="0">
              <a:solidFill>
                <a:schemeClr val="tx1"/>
              </a:solidFill>
            </a:endParaRPr>
          </a:p>
          <a:p>
            <a:pPr marL="0" indent="0">
              <a:buNone/>
            </a:pPr>
            <a:endParaRPr lang="en-GB" dirty="0">
              <a:solidFill>
                <a:schemeClr val="accent3">
                  <a:lumMod val="75000"/>
                </a:schemeClr>
              </a:solidFill>
            </a:endParaRPr>
          </a:p>
          <a:p>
            <a:pPr marL="0" indent="0">
              <a:buNone/>
            </a:pPr>
            <a:r>
              <a:rPr lang="en-GB" dirty="0" smtClean="0">
                <a:solidFill>
                  <a:schemeClr val="accent3">
                    <a:lumMod val="75000"/>
                  </a:schemeClr>
                </a:solidFill>
              </a:rPr>
              <a:t> </a:t>
            </a:r>
            <a:r>
              <a:rPr lang="en-GB" dirty="0" smtClean="0">
                <a:solidFill>
                  <a:srgbClr val="FF0000"/>
                </a:solidFill>
              </a:rPr>
              <a:t>e.g. </a:t>
            </a:r>
            <a:r>
              <a:rPr lang="en-GB" i="1" dirty="0" smtClean="0">
                <a:solidFill>
                  <a:srgbClr val="FF0000"/>
                </a:solidFill>
              </a:rPr>
              <a:t>Gender and technology were both areas that interested me at AS, so I decided to combine them by examining SMS texts sent by male and female writers. The first ever text was sent in …</a:t>
            </a:r>
          </a:p>
          <a:p>
            <a:pPr marL="0" indent="0">
              <a:buNone/>
            </a:pPr>
            <a:endParaRPr lang="en-GB" i="1" dirty="0">
              <a:solidFill>
                <a:srgbClr val="FF0000"/>
              </a:solidFill>
            </a:endParaRPr>
          </a:p>
          <a:p>
            <a:pPr marL="0" indent="0">
              <a:buNone/>
            </a:pPr>
            <a:r>
              <a:rPr lang="en-GB" dirty="0">
                <a:solidFill>
                  <a:schemeClr val="tx1"/>
                </a:solidFill>
              </a:rPr>
              <a:t>In it you state some of the main things you </a:t>
            </a:r>
            <a:r>
              <a:rPr lang="en-GB" b="1" dirty="0">
                <a:solidFill>
                  <a:schemeClr val="tx1"/>
                </a:solidFill>
              </a:rPr>
              <a:t>expect</a:t>
            </a:r>
            <a:r>
              <a:rPr lang="en-GB" dirty="0">
                <a:solidFill>
                  <a:schemeClr val="tx1"/>
                </a:solidFill>
              </a:rPr>
              <a:t> to </a:t>
            </a:r>
            <a:r>
              <a:rPr lang="en-GB" dirty="0" smtClean="0">
                <a:solidFill>
                  <a:schemeClr val="tx1"/>
                </a:solidFill>
              </a:rPr>
              <a:t>find (your </a:t>
            </a:r>
            <a:r>
              <a:rPr lang="en-GB" b="1" dirty="0" smtClean="0">
                <a:solidFill>
                  <a:schemeClr val="tx1"/>
                </a:solidFill>
              </a:rPr>
              <a:t>hypotheses</a:t>
            </a:r>
            <a:r>
              <a:rPr lang="en-GB" dirty="0" smtClean="0">
                <a:solidFill>
                  <a:schemeClr val="tx1"/>
                </a:solidFill>
              </a:rPr>
              <a:t>). </a:t>
            </a:r>
            <a:r>
              <a:rPr lang="en-GB" dirty="0">
                <a:solidFill>
                  <a:schemeClr val="tx1"/>
                </a:solidFill>
              </a:rPr>
              <a:t>You need to make sure that your expectations are </a:t>
            </a:r>
            <a:r>
              <a:rPr lang="en-GB" b="1" dirty="0">
                <a:solidFill>
                  <a:schemeClr val="tx1"/>
                </a:solidFill>
              </a:rPr>
              <a:t>supported by secondary </a:t>
            </a:r>
            <a:r>
              <a:rPr lang="en-GB" b="1" dirty="0" smtClean="0">
                <a:solidFill>
                  <a:schemeClr val="tx1"/>
                </a:solidFill>
              </a:rPr>
              <a:t>reading/references</a:t>
            </a:r>
            <a:r>
              <a:rPr lang="en-GB" dirty="0" smtClean="0">
                <a:solidFill>
                  <a:schemeClr val="tx1"/>
                </a:solidFill>
              </a:rPr>
              <a:t> so that your hypothesis is not randomly plucked from thin air. </a:t>
            </a:r>
            <a:endParaRPr lang="en-GB" dirty="0">
              <a:solidFill>
                <a:schemeClr val="tx1"/>
              </a:solidFill>
            </a:endParaRPr>
          </a:p>
          <a:p>
            <a:pPr marL="0" indent="0">
              <a:buNone/>
            </a:pPr>
            <a:r>
              <a:rPr lang="en-GB" dirty="0">
                <a:solidFill>
                  <a:srgbClr val="00B0F0"/>
                </a:solidFill>
              </a:rPr>
              <a:t>e.g. </a:t>
            </a:r>
            <a:r>
              <a:rPr lang="en-GB" i="1" dirty="0">
                <a:solidFill>
                  <a:srgbClr val="00B0F0"/>
                </a:solidFill>
              </a:rPr>
              <a:t>I expect to find that women’s texts are more expressive and phatic and use more standard grammar than men’s as supported by…</a:t>
            </a:r>
            <a:endParaRPr lang="en-GB" i="1" dirty="0"/>
          </a:p>
          <a:p>
            <a:pPr marL="0" indent="0">
              <a:buNone/>
            </a:pPr>
            <a:endParaRPr lang="en-GB" dirty="0">
              <a:solidFill>
                <a:schemeClr val="accent3">
                  <a:lumMod val="75000"/>
                </a:schemeClr>
              </a:solidFill>
            </a:endParaRPr>
          </a:p>
        </p:txBody>
      </p:sp>
    </p:spTree>
    <p:extLst>
      <p:ext uri="{BB962C8B-B14F-4D97-AF65-F5344CB8AC3E}">
        <p14:creationId xmlns:p14="http://schemas.microsoft.com/office/powerpoint/2010/main" val="242938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75000"/>
                  </a:schemeClr>
                </a:solidFill>
              </a:rPr>
              <a:t>Methodology (250 words)</a:t>
            </a:r>
            <a:endParaRPr lang="en-GB" dirty="0">
              <a:solidFill>
                <a:schemeClr val="tx2">
                  <a:lumMod val="75000"/>
                </a:schemeClr>
              </a:solidFill>
            </a:endParaRPr>
          </a:p>
        </p:txBody>
      </p:sp>
      <p:sp>
        <p:nvSpPr>
          <p:cNvPr id="3" name="Content Placeholder 2"/>
          <p:cNvSpPr>
            <a:spLocks noGrp="1"/>
          </p:cNvSpPr>
          <p:nvPr>
            <p:ph idx="1"/>
          </p:nvPr>
        </p:nvSpPr>
        <p:spPr>
          <a:xfrm>
            <a:off x="755576" y="1844824"/>
            <a:ext cx="8229600" cy="3671665"/>
          </a:xfrm>
        </p:spPr>
        <p:txBody>
          <a:bodyPr>
            <a:normAutofit fontScale="92500" lnSpcReduction="20000"/>
          </a:bodyPr>
          <a:lstStyle/>
          <a:p>
            <a:pPr marL="0" indent="0">
              <a:buNone/>
            </a:pPr>
            <a:r>
              <a:rPr lang="en-GB" dirty="0" smtClean="0">
                <a:solidFill>
                  <a:schemeClr val="tx1"/>
                </a:solidFill>
              </a:rPr>
              <a:t>This explains how you selected your data, gives details of it (titles, dates) and outlines the approach you intend to take i.e. the different areas of analysis. You need to give </a:t>
            </a:r>
            <a:r>
              <a:rPr lang="en-GB" b="1" dirty="0" smtClean="0">
                <a:solidFill>
                  <a:schemeClr val="tx1"/>
                </a:solidFill>
              </a:rPr>
              <a:t>precise context</a:t>
            </a:r>
            <a:r>
              <a:rPr lang="en-GB" b="1" dirty="0">
                <a:solidFill>
                  <a:schemeClr val="tx1"/>
                </a:solidFill>
              </a:rPr>
              <a:t> </a:t>
            </a:r>
            <a:r>
              <a:rPr lang="en-GB" dirty="0" smtClean="0">
                <a:solidFill>
                  <a:schemeClr val="tx1"/>
                </a:solidFill>
              </a:rPr>
              <a:t>of the data you have collected noting the </a:t>
            </a:r>
            <a:r>
              <a:rPr lang="en-GB" b="1" dirty="0" smtClean="0">
                <a:solidFill>
                  <a:schemeClr val="tx1"/>
                </a:solidFill>
              </a:rPr>
              <a:t>producers</a:t>
            </a:r>
            <a:r>
              <a:rPr lang="en-GB" dirty="0" smtClean="0">
                <a:solidFill>
                  <a:schemeClr val="tx1"/>
                </a:solidFill>
              </a:rPr>
              <a:t> of the texts and </a:t>
            </a:r>
            <a:r>
              <a:rPr lang="en-GB" b="1" dirty="0" smtClean="0">
                <a:solidFill>
                  <a:schemeClr val="tx1"/>
                </a:solidFill>
              </a:rPr>
              <a:t>receivers</a:t>
            </a:r>
            <a:r>
              <a:rPr lang="en-GB" dirty="0" smtClean="0">
                <a:solidFill>
                  <a:schemeClr val="tx1"/>
                </a:solidFill>
              </a:rPr>
              <a:t> of the text. This has to be </a:t>
            </a:r>
            <a:r>
              <a:rPr lang="en-GB" b="1" dirty="0" smtClean="0">
                <a:solidFill>
                  <a:schemeClr val="tx1"/>
                </a:solidFill>
              </a:rPr>
              <a:t>systematic</a:t>
            </a:r>
            <a:r>
              <a:rPr lang="en-GB" dirty="0" smtClean="0">
                <a:solidFill>
                  <a:schemeClr val="tx1"/>
                </a:solidFill>
              </a:rPr>
              <a:t>; in other words, do not just say that you randomly collected your data from YouTube. Remember this has to be a </a:t>
            </a:r>
            <a:r>
              <a:rPr lang="en-GB" b="1" dirty="0" smtClean="0">
                <a:solidFill>
                  <a:schemeClr val="tx1"/>
                </a:solidFill>
              </a:rPr>
              <a:t>reliable</a:t>
            </a:r>
            <a:r>
              <a:rPr lang="en-GB" dirty="0" smtClean="0">
                <a:solidFill>
                  <a:schemeClr val="tx1"/>
                </a:solidFill>
              </a:rPr>
              <a:t> investigation so you need to think about how you have gathered your </a:t>
            </a:r>
            <a:r>
              <a:rPr lang="en-GB" b="1" dirty="0" smtClean="0">
                <a:solidFill>
                  <a:schemeClr val="tx1"/>
                </a:solidFill>
              </a:rPr>
              <a:t>primary data</a:t>
            </a:r>
            <a:r>
              <a:rPr lang="en-GB" b="1" dirty="0">
                <a:solidFill>
                  <a:schemeClr val="tx1"/>
                </a:solidFill>
              </a:rPr>
              <a:t> </a:t>
            </a:r>
            <a:r>
              <a:rPr lang="en-GB" dirty="0" smtClean="0">
                <a:solidFill>
                  <a:schemeClr val="tx1"/>
                </a:solidFill>
              </a:rPr>
              <a:t>including the </a:t>
            </a:r>
            <a:r>
              <a:rPr lang="en-GB" b="1" dirty="0" smtClean="0">
                <a:solidFill>
                  <a:schemeClr val="tx1"/>
                </a:solidFill>
              </a:rPr>
              <a:t>reliability</a:t>
            </a:r>
            <a:r>
              <a:rPr lang="en-GB" dirty="0" smtClean="0">
                <a:solidFill>
                  <a:schemeClr val="tx1"/>
                </a:solidFill>
              </a:rPr>
              <a:t> of your sources. </a:t>
            </a:r>
          </a:p>
          <a:p>
            <a:pPr marL="0" indent="0">
              <a:buNone/>
            </a:pPr>
            <a:r>
              <a:rPr lang="en-GB" dirty="0" smtClean="0">
                <a:solidFill>
                  <a:schemeClr val="tx1"/>
                </a:solidFill>
              </a:rPr>
              <a:t>You also need to justify </a:t>
            </a:r>
            <a:r>
              <a:rPr lang="en-GB" b="1" dirty="0" smtClean="0">
                <a:solidFill>
                  <a:schemeClr val="tx1"/>
                </a:solidFill>
              </a:rPr>
              <a:t>why</a:t>
            </a:r>
            <a:r>
              <a:rPr lang="en-GB" dirty="0" smtClean="0">
                <a:solidFill>
                  <a:schemeClr val="tx1"/>
                </a:solidFill>
              </a:rPr>
              <a:t> you have chosen your </a:t>
            </a:r>
            <a:r>
              <a:rPr lang="en-GB" b="1" dirty="0" smtClean="0">
                <a:solidFill>
                  <a:schemeClr val="tx1"/>
                </a:solidFill>
              </a:rPr>
              <a:t>3 language levels </a:t>
            </a:r>
            <a:r>
              <a:rPr lang="en-GB" dirty="0" smtClean="0">
                <a:solidFill>
                  <a:schemeClr val="tx1"/>
                </a:solidFill>
              </a:rPr>
              <a:t>of analysis.</a:t>
            </a:r>
          </a:p>
          <a:p>
            <a:pPr marL="0" indent="0">
              <a:buNone/>
            </a:pPr>
            <a:r>
              <a:rPr lang="en-GB" dirty="0" smtClean="0">
                <a:solidFill>
                  <a:srgbClr val="A52182"/>
                </a:solidFill>
              </a:rPr>
              <a:t>e.g. </a:t>
            </a:r>
            <a:r>
              <a:rPr lang="en-GB" i="1" dirty="0" smtClean="0">
                <a:solidFill>
                  <a:srgbClr val="A52182"/>
                </a:solidFill>
              </a:rPr>
              <a:t>I recorded three sports commentaries, each from a different sport, and narrowed my data down to about two minutes from each. My recordings were of (programme, channel, date).</a:t>
            </a:r>
          </a:p>
          <a:p>
            <a:pPr marL="0" indent="0">
              <a:buNone/>
            </a:pPr>
            <a:r>
              <a:rPr lang="en-GB" i="1" dirty="0" smtClean="0">
                <a:solidFill>
                  <a:srgbClr val="A52182"/>
                </a:solidFill>
              </a:rPr>
              <a:t>It will be important to look at phonology, pragmatics and register.</a:t>
            </a:r>
            <a:endParaRPr lang="en-GB" i="1" dirty="0"/>
          </a:p>
        </p:txBody>
      </p:sp>
    </p:spTree>
    <p:extLst>
      <p:ext uri="{BB962C8B-B14F-4D97-AF65-F5344CB8AC3E}">
        <p14:creationId xmlns:p14="http://schemas.microsoft.com/office/powerpoint/2010/main" val="50553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(1,650 words)</a:t>
            </a:r>
            <a:endParaRPr lang="en-GB" dirty="0"/>
          </a:p>
        </p:txBody>
      </p:sp>
      <p:sp>
        <p:nvSpPr>
          <p:cNvPr id="3" name="Content Placeholder 2"/>
          <p:cNvSpPr>
            <a:spLocks noGrp="1"/>
          </p:cNvSpPr>
          <p:nvPr>
            <p:ph idx="1"/>
          </p:nvPr>
        </p:nvSpPr>
        <p:spPr>
          <a:xfrm>
            <a:off x="755576" y="1772816"/>
            <a:ext cx="8229600" cy="4525963"/>
          </a:xfrm>
        </p:spPr>
        <p:txBody>
          <a:bodyPr>
            <a:noAutofit/>
          </a:bodyPr>
          <a:lstStyle/>
          <a:p>
            <a:pPr marL="0" indent="0">
              <a:buNone/>
            </a:pPr>
            <a:r>
              <a:rPr lang="en-GB" dirty="0" smtClean="0">
                <a:solidFill>
                  <a:schemeClr val="tx1"/>
                </a:solidFill>
              </a:rPr>
              <a:t>This is the main part of your investigation and should be </a:t>
            </a:r>
            <a:r>
              <a:rPr lang="en-GB" b="1" dirty="0" smtClean="0">
                <a:solidFill>
                  <a:schemeClr val="tx1"/>
                </a:solidFill>
              </a:rPr>
              <a:t>divided into clear appropriate sections with headings</a:t>
            </a:r>
            <a:r>
              <a:rPr lang="en-GB" dirty="0" smtClean="0">
                <a:solidFill>
                  <a:schemeClr val="tx1"/>
                </a:solidFill>
              </a:rPr>
              <a:t>, e.g. ‘Lexical Choice’, ‘Spoken Features’. Ensuring your areas of analysis link to language levels is important to highlight your knowledge of these to the examiner – do not avoid grammar!</a:t>
            </a:r>
          </a:p>
          <a:p>
            <a:pPr marL="0" indent="0">
              <a:buNone/>
            </a:pPr>
            <a:r>
              <a:rPr lang="en-GB" dirty="0" smtClean="0">
                <a:solidFill>
                  <a:schemeClr val="tx1"/>
                </a:solidFill>
              </a:rPr>
              <a:t>If you are comparing two or more texts, keep them together under each heading. Do not write all about one and then the other. </a:t>
            </a:r>
          </a:p>
          <a:p>
            <a:pPr marL="0" indent="0">
              <a:buNone/>
            </a:pPr>
            <a:r>
              <a:rPr lang="en-GB" dirty="0" smtClean="0">
                <a:solidFill>
                  <a:schemeClr val="tx1"/>
                </a:solidFill>
              </a:rPr>
              <a:t>Use as much </a:t>
            </a:r>
            <a:r>
              <a:rPr lang="en-GB" b="1" dirty="0" smtClean="0">
                <a:solidFill>
                  <a:schemeClr val="tx1"/>
                </a:solidFill>
              </a:rPr>
              <a:t>terminology</a:t>
            </a:r>
            <a:r>
              <a:rPr lang="en-GB" dirty="0" smtClean="0">
                <a:solidFill>
                  <a:schemeClr val="tx1"/>
                </a:solidFill>
              </a:rPr>
              <a:t> as possible (AO1) and quote from your data. Your data should be included in the </a:t>
            </a:r>
            <a:r>
              <a:rPr lang="en-GB" b="1" dirty="0" smtClean="0">
                <a:solidFill>
                  <a:schemeClr val="tx1"/>
                </a:solidFill>
              </a:rPr>
              <a:t>appendix</a:t>
            </a:r>
            <a:r>
              <a:rPr lang="en-GB" dirty="0" smtClean="0">
                <a:solidFill>
                  <a:schemeClr val="tx1"/>
                </a:solidFill>
              </a:rPr>
              <a:t> at the end of your investigation so it’s fine to quote from one of your transcripts e.g. </a:t>
            </a:r>
            <a:r>
              <a:rPr lang="en-GB" i="1" dirty="0" smtClean="0">
                <a:solidFill>
                  <a:schemeClr val="tx1"/>
                </a:solidFill>
              </a:rPr>
              <a:t>In Transcript A, line 10…</a:t>
            </a:r>
            <a:endParaRPr lang="en-GB" dirty="0" smtClean="0">
              <a:solidFill>
                <a:schemeClr val="tx1"/>
              </a:solidFill>
            </a:endParaRPr>
          </a:p>
          <a:p>
            <a:pPr marL="0" indent="0">
              <a:buNone/>
            </a:pPr>
            <a:r>
              <a:rPr lang="en-GB" dirty="0" smtClean="0">
                <a:solidFill>
                  <a:schemeClr val="tx1"/>
                </a:solidFill>
              </a:rPr>
              <a:t>Make sure you bring in </a:t>
            </a:r>
            <a:r>
              <a:rPr lang="en-GB" b="1" dirty="0" smtClean="0">
                <a:solidFill>
                  <a:schemeClr val="tx1"/>
                </a:solidFill>
              </a:rPr>
              <a:t>relevant concepts/theories </a:t>
            </a:r>
            <a:r>
              <a:rPr lang="en-GB" dirty="0" smtClean="0">
                <a:solidFill>
                  <a:schemeClr val="tx1"/>
                </a:solidFill>
              </a:rPr>
              <a:t>(AO2) and make sure that you </a:t>
            </a:r>
            <a:r>
              <a:rPr lang="en-GB" b="1" dirty="0" smtClean="0">
                <a:solidFill>
                  <a:schemeClr val="tx1"/>
                </a:solidFill>
              </a:rPr>
              <a:t>critique/challenge </a:t>
            </a:r>
            <a:r>
              <a:rPr lang="en-GB" dirty="0" smtClean="0">
                <a:solidFill>
                  <a:schemeClr val="tx1"/>
                </a:solidFill>
              </a:rPr>
              <a:t>them in light of your data. Do not treat them as uncritical entities. </a:t>
            </a:r>
            <a:endParaRPr lang="en-GB" dirty="0">
              <a:solidFill>
                <a:schemeClr val="tx1"/>
              </a:solidFill>
            </a:endParaRPr>
          </a:p>
        </p:txBody>
      </p:sp>
    </p:spTree>
    <p:extLst>
      <p:ext uri="{BB962C8B-B14F-4D97-AF65-F5344CB8AC3E}">
        <p14:creationId xmlns:p14="http://schemas.microsoft.com/office/powerpoint/2010/main" val="19509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Presenting data</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solidFill>
                  <a:schemeClr val="tx1"/>
                </a:solidFill>
              </a:rPr>
              <a:t>The </a:t>
            </a:r>
            <a:r>
              <a:rPr lang="en-GB" dirty="0">
                <a:solidFill>
                  <a:schemeClr val="tx1"/>
                </a:solidFill>
              </a:rPr>
              <a:t>e</a:t>
            </a:r>
            <a:r>
              <a:rPr lang="en-GB" dirty="0" smtClean="0">
                <a:solidFill>
                  <a:schemeClr val="tx1"/>
                </a:solidFill>
              </a:rPr>
              <a:t>xam board </a:t>
            </a:r>
            <a:r>
              <a:rPr lang="en-GB" dirty="0" smtClean="0">
                <a:solidFill>
                  <a:schemeClr val="tx1"/>
                </a:solidFill>
              </a:rPr>
              <a:t>is very keen on </a:t>
            </a:r>
            <a:r>
              <a:rPr lang="en-GB" b="1" dirty="0" smtClean="0">
                <a:solidFill>
                  <a:schemeClr val="tx1"/>
                </a:solidFill>
              </a:rPr>
              <a:t>diagrams, graphs, pie-charts, etc</a:t>
            </a:r>
            <a:r>
              <a:rPr lang="en-GB" dirty="0" smtClean="0">
                <a:solidFill>
                  <a:schemeClr val="tx1"/>
                </a:solidFill>
              </a:rPr>
              <a:t>. You will probably have some</a:t>
            </a:r>
            <a:r>
              <a:rPr lang="en-GB" i="1" dirty="0" smtClean="0">
                <a:solidFill>
                  <a:schemeClr val="tx1"/>
                </a:solidFill>
              </a:rPr>
              <a:t> </a:t>
            </a:r>
            <a:r>
              <a:rPr lang="en-GB" b="1" dirty="0">
                <a:solidFill>
                  <a:schemeClr val="tx1"/>
                </a:solidFill>
              </a:rPr>
              <a:t>q</a:t>
            </a:r>
            <a:r>
              <a:rPr lang="en-GB" b="1" dirty="0" smtClean="0">
                <a:solidFill>
                  <a:schemeClr val="tx1"/>
                </a:solidFill>
              </a:rPr>
              <a:t>uantitative </a:t>
            </a:r>
            <a:r>
              <a:rPr lang="en-GB" b="1" dirty="0" smtClean="0">
                <a:solidFill>
                  <a:schemeClr val="tx1"/>
                </a:solidFill>
              </a:rPr>
              <a:t>data</a:t>
            </a:r>
            <a:r>
              <a:rPr lang="en-GB" i="1" dirty="0">
                <a:solidFill>
                  <a:schemeClr val="tx1"/>
                </a:solidFill>
              </a:rPr>
              <a:t>.</a:t>
            </a:r>
            <a:r>
              <a:rPr lang="en-GB" i="1" dirty="0" smtClean="0">
                <a:solidFill>
                  <a:schemeClr val="tx1"/>
                </a:solidFill>
              </a:rPr>
              <a:t> </a:t>
            </a:r>
            <a:r>
              <a:rPr lang="en-GB" dirty="0">
                <a:solidFill>
                  <a:schemeClr val="tx1"/>
                </a:solidFill>
              </a:rPr>
              <a:t>Quantitative data is normally counting up the number of particular features in texts, e.g. you could count how many interruptions are made by the interviewees in four chat-show extracts and present them as a </a:t>
            </a:r>
            <a:r>
              <a:rPr lang="en-GB" dirty="0" smtClean="0">
                <a:solidFill>
                  <a:schemeClr val="tx1"/>
                </a:solidFill>
              </a:rPr>
              <a:t>pie-chart. You </a:t>
            </a:r>
            <a:r>
              <a:rPr lang="en-GB" dirty="0" smtClean="0">
                <a:solidFill>
                  <a:schemeClr val="tx1"/>
                </a:solidFill>
              </a:rPr>
              <a:t>will </a:t>
            </a:r>
            <a:r>
              <a:rPr lang="en-GB" dirty="0" smtClean="0">
                <a:solidFill>
                  <a:schemeClr val="tx1"/>
                </a:solidFill>
              </a:rPr>
              <a:t>be rewarded if you present it in a form other than just words. </a:t>
            </a:r>
          </a:p>
          <a:p>
            <a:pPr marL="0" indent="0">
              <a:buNone/>
            </a:pPr>
            <a:r>
              <a:rPr lang="en-GB" dirty="0" smtClean="0">
                <a:solidFill>
                  <a:schemeClr val="tx1"/>
                </a:solidFill>
              </a:rPr>
              <a:t>It is also useful to present data in this way so you can copy and paste relevant diagrams, charts and graphs onto your </a:t>
            </a:r>
            <a:r>
              <a:rPr lang="en-GB" b="1" dirty="0" smtClean="0">
                <a:solidFill>
                  <a:schemeClr val="tx1"/>
                </a:solidFill>
              </a:rPr>
              <a:t>academic poster</a:t>
            </a:r>
            <a:r>
              <a:rPr lang="en-GB" dirty="0">
                <a:solidFill>
                  <a:schemeClr val="tx1"/>
                </a:solidFill>
              </a:rPr>
              <a:t> </a:t>
            </a:r>
            <a:r>
              <a:rPr lang="en-GB" dirty="0" smtClean="0">
                <a:solidFill>
                  <a:schemeClr val="tx1"/>
                </a:solidFill>
              </a:rPr>
              <a:t>in order to make it visually engaging whilst also informative. Make sure to present your diagram, chart, graph, </a:t>
            </a:r>
            <a:r>
              <a:rPr lang="en-GB" dirty="0" err="1" smtClean="0">
                <a:solidFill>
                  <a:schemeClr val="tx1"/>
                </a:solidFill>
              </a:rPr>
              <a:t>etc</a:t>
            </a:r>
            <a:r>
              <a:rPr lang="en-GB" dirty="0" smtClean="0">
                <a:solidFill>
                  <a:schemeClr val="tx1"/>
                </a:solidFill>
              </a:rPr>
              <a:t> in the </a:t>
            </a:r>
            <a:r>
              <a:rPr lang="en-GB" b="1" dirty="0" smtClean="0">
                <a:solidFill>
                  <a:schemeClr val="tx1"/>
                </a:solidFill>
              </a:rPr>
              <a:t>relevant section</a:t>
            </a:r>
            <a:r>
              <a:rPr lang="en-GB" dirty="0" smtClean="0">
                <a:solidFill>
                  <a:schemeClr val="tx1"/>
                </a:solidFill>
              </a:rPr>
              <a:t>. </a:t>
            </a:r>
            <a:endParaRPr lang="en-GB" dirty="0" smtClean="0">
              <a:solidFill>
                <a:schemeClr val="tx1"/>
              </a:solidFill>
            </a:endParaRPr>
          </a:p>
        </p:txBody>
      </p:sp>
    </p:spTree>
    <p:extLst>
      <p:ext uri="{BB962C8B-B14F-4D97-AF65-F5344CB8AC3E}">
        <p14:creationId xmlns:p14="http://schemas.microsoft.com/office/powerpoint/2010/main" val="94808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(150 words)</a:t>
            </a:r>
            <a:endParaRPr lang="en-GB" dirty="0"/>
          </a:p>
        </p:txBody>
      </p:sp>
      <p:sp>
        <p:nvSpPr>
          <p:cNvPr id="3" name="Content Placeholder 2"/>
          <p:cNvSpPr>
            <a:spLocks noGrp="1"/>
          </p:cNvSpPr>
          <p:nvPr>
            <p:ph idx="1"/>
          </p:nvPr>
        </p:nvSpPr>
        <p:spPr/>
        <p:txBody>
          <a:bodyPr/>
          <a:lstStyle/>
          <a:p>
            <a:pPr marL="0" indent="0">
              <a:buNone/>
            </a:pPr>
            <a:r>
              <a:rPr lang="en-GB" dirty="0" smtClean="0">
                <a:solidFill>
                  <a:schemeClr val="tx1"/>
                </a:solidFill>
              </a:rPr>
              <a:t>This </a:t>
            </a:r>
            <a:r>
              <a:rPr lang="en-GB" dirty="0" smtClean="0">
                <a:solidFill>
                  <a:schemeClr val="tx1"/>
                </a:solidFill>
              </a:rPr>
              <a:t>is a brief paragraph </a:t>
            </a:r>
            <a:r>
              <a:rPr lang="en-GB" b="1" dirty="0" smtClean="0">
                <a:solidFill>
                  <a:schemeClr val="tx1"/>
                </a:solidFill>
              </a:rPr>
              <a:t>summarising</a:t>
            </a:r>
            <a:r>
              <a:rPr lang="en-GB" dirty="0" smtClean="0">
                <a:solidFill>
                  <a:schemeClr val="tx1"/>
                </a:solidFill>
              </a:rPr>
              <a:t> your </a:t>
            </a:r>
            <a:r>
              <a:rPr lang="en-GB" dirty="0" smtClean="0">
                <a:solidFill>
                  <a:schemeClr val="tx1"/>
                </a:solidFill>
              </a:rPr>
              <a:t>main findings. Here, you </a:t>
            </a:r>
            <a:r>
              <a:rPr lang="en-GB" dirty="0" smtClean="0">
                <a:solidFill>
                  <a:schemeClr val="tx1"/>
                </a:solidFill>
              </a:rPr>
              <a:t>look </a:t>
            </a:r>
            <a:r>
              <a:rPr lang="en-GB" dirty="0" smtClean="0">
                <a:solidFill>
                  <a:schemeClr val="tx1"/>
                </a:solidFill>
              </a:rPr>
              <a:t>back at your </a:t>
            </a:r>
            <a:r>
              <a:rPr lang="en-GB" b="1" dirty="0" smtClean="0">
                <a:solidFill>
                  <a:schemeClr val="tx1"/>
                </a:solidFill>
              </a:rPr>
              <a:t>hypotheses</a:t>
            </a:r>
            <a:r>
              <a:rPr lang="en-GB" dirty="0" smtClean="0">
                <a:solidFill>
                  <a:schemeClr val="tx1"/>
                </a:solidFill>
              </a:rPr>
              <a:t> and note in turn whether they were </a:t>
            </a:r>
            <a:r>
              <a:rPr lang="en-GB" b="1" dirty="0" smtClean="0">
                <a:solidFill>
                  <a:schemeClr val="tx1"/>
                </a:solidFill>
              </a:rPr>
              <a:t>met</a:t>
            </a:r>
            <a:r>
              <a:rPr lang="en-GB" dirty="0" smtClean="0">
                <a:solidFill>
                  <a:schemeClr val="tx1"/>
                </a:solidFill>
              </a:rPr>
              <a:t> or whether they were </a:t>
            </a:r>
            <a:r>
              <a:rPr lang="en-GB" b="1" dirty="0" smtClean="0">
                <a:solidFill>
                  <a:schemeClr val="tx1"/>
                </a:solidFill>
              </a:rPr>
              <a:t>challenged</a:t>
            </a:r>
            <a:r>
              <a:rPr lang="en-GB" dirty="0" smtClean="0">
                <a:solidFill>
                  <a:schemeClr val="tx1"/>
                </a:solidFill>
              </a:rPr>
              <a:t> including any surprises that you came across. </a:t>
            </a:r>
            <a:r>
              <a:rPr lang="en-GB" dirty="0" smtClean="0">
                <a:solidFill>
                  <a:schemeClr val="tx1"/>
                </a:solidFill>
              </a:rPr>
              <a:t>You also need to</a:t>
            </a:r>
            <a:r>
              <a:rPr lang="en-GB" dirty="0" smtClean="0">
                <a:solidFill>
                  <a:schemeClr val="tx1"/>
                </a:solidFill>
              </a:rPr>
              <a:t> suggest </a:t>
            </a:r>
            <a:r>
              <a:rPr lang="en-GB" dirty="0" smtClean="0">
                <a:solidFill>
                  <a:schemeClr val="tx1"/>
                </a:solidFill>
              </a:rPr>
              <a:t>reasons for them (e.g. ‘I didn’t expect the women to use so much taboo language, but this could have been because they were all good friends and no men were present.’)</a:t>
            </a:r>
            <a:endParaRPr lang="en-GB" dirty="0">
              <a:solidFill>
                <a:schemeClr val="tx1"/>
              </a:solidFill>
            </a:endParaRPr>
          </a:p>
        </p:txBody>
      </p:sp>
    </p:spTree>
    <p:extLst>
      <p:ext uri="{BB962C8B-B14F-4D97-AF65-F5344CB8AC3E}">
        <p14:creationId xmlns:p14="http://schemas.microsoft.com/office/powerpoint/2010/main" val="2906074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 (150 words)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The evaluation is another short, but important, paragraph. You need to reflect on your process and how well you feel it worked. </a:t>
            </a:r>
          </a:p>
          <a:p>
            <a:pPr marL="0" indent="0">
              <a:buNone/>
            </a:pPr>
            <a:r>
              <a:rPr lang="en-GB" dirty="0" smtClean="0"/>
              <a:t>This could be as simple as commenting on your choice of linguistic methods, with statements like:</a:t>
            </a:r>
          </a:p>
          <a:p>
            <a:pPr marL="0" indent="0">
              <a:buNone/>
            </a:pPr>
            <a:r>
              <a:rPr lang="en-GB" dirty="0"/>
              <a:t> </a:t>
            </a:r>
            <a:r>
              <a:rPr lang="en-GB" dirty="0" smtClean="0"/>
              <a:t>   </a:t>
            </a:r>
            <a:r>
              <a:rPr lang="en-GB" dirty="0" smtClean="0">
                <a:solidFill>
                  <a:srgbClr val="FF33CC"/>
                </a:solidFill>
              </a:rPr>
              <a:t>‘</a:t>
            </a:r>
            <a:r>
              <a:rPr lang="en-GB" i="1" dirty="0" smtClean="0">
                <a:solidFill>
                  <a:srgbClr val="FF33CC"/>
                </a:solidFill>
              </a:rPr>
              <a:t>I decided to split my original section on phonology into ‘spoken linguistic features’ and ‘prosody’ and I feel this enabled me to explore this aspect more widely and specifically.’</a:t>
            </a:r>
            <a:endParaRPr lang="en-GB" dirty="0"/>
          </a:p>
        </p:txBody>
      </p:sp>
    </p:spTree>
    <p:extLst>
      <p:ext uri="{BB962C8B-B14F-4D97-AF65-F5344CB8AC3E}">
        <p14:creationId xmlns:p14="http://schemas.microsoft.com/office/powerpoint/2010/main" val="365000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207</TotalTime>
  <Words>1083</Words>
  <Application>Microsoft Office PowerPoint</Application>
  <PresentationFormat>On-screen Show (4:3)</PresentationFormat>
  <Paragraphs>57</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Franklin Gothic Book</vt:lpstr>
      <vt:lpstr>Crop</vt:lpstr>
      <vt:lpstr>LANGUAGE INVESTIGATION</vt:lpstr>
      <vt:lpstr>Assessment Criteria</vt:lpstr>
      <vt:lpstr>Research Question</vt:lpstr>
      <vt:lpstr>Introduction &amp; Research Focus (300 – 400 words)</vt:lpstr>
      <vt:lpstr>Methodology (250 words)</vt:lpstr>
      <vt:lpstr>Analysis (1,650 words)</vt:lpstr>
      <vt:lpstr>Presenting data</vt:lpstr>
      <vt:lpstr>Conclusion (150 words)</vt:lpstr>
      <vt:lpstr>Evaluation (150 words)</vt:lpstr>
      <vt:lpstr>Bibliography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 INVESTIGATION</dc:title>
  <dc:creator>Diane Crimp</dc:creator>
  <cp:lastModifiedBy>Adam Duce</cp:lastModifiedBy>
  <cp:revision>28</cp:revision>
  <cp:lastPrinted>2018-03-08T15:43:26Z</cp:lastPrinted>
  <dcterms:created xsi:type="dcterms:W3CDTF">2014-09-08T09:49:20Z</dcterms:created>
  <dcterms:modified xsi:type="dcterms:W3CDTF">2018-03-08T16:13:38Z</dcterms:modified>
</cp:coreProperties>
</file>