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  <p:sldId id="266" r:id="rId6"/>
    <p:sldId id="267" r:id="rId7"/>
    <p:sldId id="256" r:id="rId8"/>
    <p:sldId id="259" r:id="rId9"/>
    <p:sldId id="258" r:id="rId10"/>
    <p:sldId id="263" r:id="rId11"/>
    <p:sldId id="260" r:id="rId12"/>
    <p:sldId id="264" r:id="rId13"/>
    <p:sldId id="265" r:id="rId14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98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26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1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2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2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4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6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1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3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4B130-9847-4294-9224-F0A729CB5A6D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FF83-5307-427F-B641-97B12AA3D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7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3884" y="385590"/>
            <a:ext cx="474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What do you think this text is? What does it say?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81" y="914400"/>
            <a:ext cx="3548367" cy="55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62" y="1"/>
            <a:ext cx="994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383141"/>
            <a:ext cx="63572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/>
              <a:t>Spelling... </a:t>
            </a:r>
          </a:p>
          <a:p>
            <a:r>
              <a:rPr lang="en-GB" smtClean="0"/>
              <a:t>There are 44 phonemes in the language but only 26 letters</a:t>
            </a:r>
          </a:p>
          <a:p>
            <a:r>
              <a:rPr lang="en-GB" smtClean="0"/>
              <a:t>Try sounding out these words... How would you spell them if you spelt them the way they sound?</a:t>
            </a:r>
          </a:p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40" y="1826237"/>
            <a:ext cx="4524375" cy="428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602528"/>
            <a:ext cx="6953250" cy="32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27200" y="2353510"/>
            <a:ext cx="6357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smtClean="0"/>
              <a:t>Graphemes </a:t>
            </a:r>
            <a:r>
              <a:rPr lang="en-GB" smtClean="0"/>
              <a:t>-  the letter combinations we use to turn the </a:t>
            </a:r>
            <a:r>
              <a:rPr lang="en-GB" b="1" smtClean="0"/>
              <a:t>phoneme </a:t>
            </a:r>
            <a:r>
              <a:rPr lang="en-GB" smtClean="0"/>
              <a:t>(the sound) into written words. </a:t>
            </a:r>
            <a:r>
              <a:rPr lang="en-GB" b="1" i="1" smtClean="0"/>
              <a:t>Digraphs </a:t>
            </a:r>
            <a:r>
              <a:rPr lang="en-GB" smtClean="0"/>
              <a:t>are two letter combinations, like ‘ph’ for the ‘f’ sound, that are used to make one sound. </a:t>
            </a:r>
          </a:p>
          <a:p>
            <a:endParaRPr lang="en-GB" b="1" i="1"/>
          </a:p>
          <a:p>
            <a:r>
              <a:rPr lang="en-GB" smtClean="0"/>
              <a:t>What’s the problem with these words for children learning to write?</a:t>
            </a:r>
          </a:p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618343" y="5300719"/>
            <a:ext cx="63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smtClean="0"/>
              <a:t>Homophones </a:t>
            </a:r>
            <a:r>
              <a:rPr lang="en-GB" smtClean="0"/>
              <a:t>words that sound the same, but are spelt differently (and mean different things)</a:t>
            </a:r>
            <a:endParaRPr lang="en-GB" b="1" i="1" smtClean="0"/>
          </a:p>
        </p:txBody>
      </p:sp>
    </p:spTree>
    <p:extLst>
      <p:ext uri="{BB962C8B-B14F-4D97-AF65-F5344CB8AC3E}">
        <p14:creationId xmlns:p14="http://schemas.microsoft.com/office/powerpoint/2010/main" val="30405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53" y="271007"/>
            <a:ext cx="8428720" cy="2972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3" y="3434839"/>
            <a:ext cx="8273370" cy="30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6793" y="209045"/>
            <a:ext cx="80673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Designing a language investigation around some CLA data</a:t>
            </a:r>
          </a:p>
          <a:p>
            <a:endParaRPr lang="en-GB" sz="1200" dirty="0"/>
          </a:p>
          <a:p>
            <a:pPr marL="244933" indent="-244933">
              <a:buFont typeface="+mj-lt"/>
              <a:buAutoNum type="arabicPeriod"/>
            </a:pPr>
            <a:r>
              <a:rPr lang="en-GB" sz="1200" b="1" smtClean="0"/>
              <a:t>Group 1:</a:t>
            </a:r>
            <a:r>
              <a:rPr lang="en-GB" sz="1200" smtClean="0"/>
              <a:t> The </a:t>
            </a:r>
            <a:r>
              <a:rPr lang="en-GB" sz="1200" dirty="0"/>
              <a:t>Artist and Teeth Instructions are by the same child</a:t>
            </a:r>
            <a:r>
              <a:rPr lang="en-GB" sz="1200"/>
              <a:t>, </a:t>
            </a:r>
            <a:r>
              <a:rPr lang="en-GB" sz="1200"/>
              <a:t>but at a different </a:t>
            </a:r>
            <a:r>
              <a:rPr lang="en-GB" sz="1200"/>
              <a:t>age</a:t>
            </a:r>
            <a:r>
              <a:rPr lang="en-GB" sz="1200" smtClean="0"/>
              <a:t>. </a:t>
            </a:r>
            <a:r>
              <a:rPr lang="en-GB" sz="1200" b="1" smtClean="0"/>
              <a:t>Group 2 </a:t>
            </a:r>
            <a:r>
              <a:rPr lang="en-GB" sz="1200"/>
              <a:t>‘The Artist’, is by a 6 year old girl, and ‘A Sunny Day’ by a 7 year old girl</a:t>
            </a:r>
            <a:r>
              <a:rPr lang="en-GB" sz="1200"/>
              <a:t>. </a:t>
            </a:r>
            <a:r>
              <a:rPr lang="en-GB" sz="1200" b="1" smtClean="0"/>
              <a:t>Group 3: </a:t>
            </a:r>
            <a:r>
              <a:rPr lang="en-GB" sz="1200" smtClean="0"/>
              <a:t>The two texts ‘A Terrible Day’ and ‘A Space Adventure’ were written by the same child.  In your group, how </a:t>
            </a:r>
            <a:r>
              <a:rPr lang="en-GB" sz="1200"/>
              <a:t>would you design a language investigation using this data?</a:t>
            </a:r>
          </a:p>
          <a:p>
            <a:pPr marL="244933" indent="-244933">
              <a:buFont typeface="+mj-lt"/>
              <a:buAutoNum type="arabicPeriod"/>
            </a:pPr>
            <a:r>
              <a:rPr lang="en-GB" sz="1200" smtClean="0"/>
              <a:t>How </a:t>
            </a:r>
            <a:r>
              <a:rPr lang="en-GB" sz="1200" dirty="0"/>
              <a:t>would you design a language investigation using this data?</a:t>
            </a:r>
          </a:p>
          <a:p>
            <a:pPr marL="244933" indent="-244933">
              <a:buFont typeface="+mj-lt"/>
              <a:buAutoNum type="arabicPeriod"/>
            </a:pPr>
            <a:r>
              <a:rPr lang="en-GB" sz="1200" dirty="0"/>
              <a:t>Think carefully about the linguistic frameworks you would use</a:t>
            </a:r>
          </a:p>
          <a:p>
            <a:pPr marL="244933" indent="-244933">
              <a:buFont typeface="+mj-lt"/>
              <a:buAutoNum type="arabicPeriod"/>
            </a:pPr>
            <a:r>
              <a:rPr lang="en-GB" sz="1200" dirty="0"/>
              <a:t>Try making some notes now, using the frameworks you have chosen</a:t>
            </a:r>
          </a:p>
          <a:p>
            <a:pPr marL="244933" indent="-244933">
              <a:buFont typeface="+mj-lt"/>
              <a:buAutoNum type="arabicPeriod"/>
            </a:pPr>
            <a:r>
              <a:rPr lang="en-GB" sz="1200" dirty="0"/>
              <a:t>How does the page of theory that I’ve given you </a:t>
            </a:r>
            <a:r>
              <a:rPr lang="en-GB" sz="1200"/>
              <a:t>help</a:t>
            </a:r>
            <a:r>
              <a:rPr lang="en-GB" sz="1200" smtClean="0"/>
              <a:t>?</a:t>
            </a:r>
          </a:p>
          <a:p>
            <a:pPr marL="244933" indent="-244933">
              <a:buFont typeface="+mj-lt"/>
              <a:buAutoNum type="arabicPeriod"/>
            </a:pPr>
            <a:r>
              <a:rPr lang="en-GB" sz="1200" smtClean="0"/>
              <a:t>What would be the problems with this investigation structure and how would you improve it?</a:t>
            </a:r>
            <a:endParaRPr lang="en-GB" sz="1200" dirty="0"/>
          </a:p>
          <a:p>
            <a:pPr marL="244933" indent="-244933">
              <a:buFont typeface="+mj-lt"/>
              <a:buAutoNum type="arabicPeriod"/>
            </a:pPr>
            <a:endParaRPr lang="en-GB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3742"/>
              </p:ext>
            </p:extLst>
          </p:nvPr>
        </p:nvGraphicFramePr>
        <p:xfrm>
          <a:off x="216665" y="2216319"/>
          <a:ext cx="9489195" cy="4459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2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3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4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Field of interest/study/ concepts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Constant element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2+ Pieces of data with minimal non-linguistic variation 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Linguistic Variation that you would study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Investigation Question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Three Appropriate Methods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86" marR="4898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Technology, speech/writing, idiolect/sociolect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17 year old female A level student (not doing English Language)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Transcriptions of her talking to a friend and texting to the same friend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Spoken and written mode; face to face vs computer/phone mediated language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does language vary between texting and face-to-face conversation?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Standard/non standard grammar; lexical choices; graphology and prosodics</a:t>
                      </a:r>
                    </a:p>
                  </a:txBody>
                  <a:tcPr marL="48986" marR="4898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Language of children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86" marR="48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86" marR="4898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2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751424" y="43717"/>
            <a:ext cx="5954260" cy="73766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081" y="385590"/>
            <a:ext cx="474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What do you think this text is? What does it say?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7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422"/>
          <a:stretch/>
        </p:blipFill>
        <p:spPr>
          <a:xfrm>
            <a:off x="299875" y="3125287"/>
            <a:ext cx="2341914" cy="158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1159"/>
          <a:stretch/>
        </p:blipFill>
        <p:spPr>
          <a:xfrm>
            <a:off x="281595" y="421352"/>
            <a:ext cx="3308815" cy="245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87000"/>
                    </a14:imgEffect>
                  </a14:imgLayer>
                </a14:imgProps>
              </a:ext>
            </a:extLst>
          </a:blip>
          <a:srcRect b="48887"/>
          <a:stretch/>
        </p:blipFill>
        <p:spPr>
          <a:xfrm>
            <a:off x="3480241" y="311183"/>
            <a:ext cx="3113768" cy="2354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8226"/>
          <a:stretch/>
        </p:blipFill>
        <p:spPr>
          <a:xfrm>
            <a:off x="3384798" y="3125288"/>
            <a:ext cx="2568746" cy="158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948" y="521550"/>
            <a:ext cx="2909912" cy="376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431" y="4380606"/>
            <a:ext cx="3864429" cy="21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5422"/>
          <a:stretch/>
        </p:blipFill>
        <p:spPr>
          <a:xfrm>
            <a:off x="299875" y="3125287"/>
            <a:ext cx="2341914" cy="1587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1159"/>
          <a:stretch/>
        </p:blipFill>
        <p:spPr>
          <a:xfrm>
            <a:off x="281595" y="421352"/>
            <a:ext cx="3308815" cy="2457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387000"/>
                    </a14:imgEffect>
                  </a14:imgLayer>
                </a14:imgProps>
              </a:ext>
            </a:extLst>
          </a:blip>
          <a:srcRect b="48887"/>
          <a:stretch/>
        </p:blipFill>
        <p:spPr>
          <a:xfrm>
            <a:off x="3480241" y="311183"/>
            <a:ext cx="3113768" cy="2354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t="58226"/>
          <a:stretch/>
        </p:blipFill>
        <p:spPr>
          <a:xfrm>
            <a:off x="3384798" y="3125288"/>
            <a:ext cx="2568746" cy="158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9948" y="521550"/>
            <a:ext cx="2909912" cy="376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431" y="4380606"/>
            <a:ext cx="3864429" cy="21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1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8" y="198937"/>
            <a:ext cx="8527143" cy="636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1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059">
            <a:off x="126442" y="1738093"/>
            <a:ext cx="4824579" cy="2036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071">
            <a:off x="5050713" y="1725331"/>
            <a:ext cx="4542804" cy="2491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680">
            <a:off x="5135565" y="1514687"/>
            <a:ext cx="2570270" cy="218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275" y="619125"/>
            <a:ext cx="588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Two texts written by the same child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1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48E7283B295347B53FD80B4677A7D6" ma:contentTypeVersion="1" ma:contentTypeDescription="Create a new document." ma:contentTypeScope="" ma:versionID="da72d62e5be40e287b120dc05568a82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DB9CD6-C6C5-4C0B-8E1A-BBACC6EC7C53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9C1E5B4-BF13-4390-914B-66BB352C81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DDB4D-0540-4546-A3A4-468E76F03A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387</Words>
  <Application>Microsoft Office PowerPoint</Application>
  <PresentationFormat>A4 Paper (210x297 mm)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Kinder</dc:creator>
  <cp:lastModifiedBy>David Kinder</cp:lastModifiedBy>
  <cp:revision>9</cp:revision>
  <cp:lastPrinted>2019-06-20T07:42:48Z</cp:lastPrinted>
  <dcterms:created xsi:type="dcterms:W3CDTF">2018-06-18T12:53:59Z</dcterms:created>
  <dcterms:modified xsi:type="dcterms:W3CDTF">2019-06-20T07:45:10Z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0x010100E648E7283B295347B53FD80B4677A7D6</vt:lpwstr>
  </property>
</Properties>
</file>