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0" r:id="rId4"/>
    <p:sldId id="259" r:id="rId5"/>
    <p:sldId id="263" r:id="rId6"/>
    <p:sldId id="261" r:id="rId7"/>
    <p:sldId id="265" r:id="rId8"/>
    <p:sldId id="276" r:id="rId9"/>
    <p:sldId id="277" r:id="rId10"/>
    <p:sldId id="278" r:id="rId11"/>
    <p:sldId id="279" r:id="rId12"/>
    <p:sldId id="268" r:id="rId13"/>
    <p:sldId id="274" r:id="rId14"/>
    <p:sldId id="269" r:id="rId15"/>
  </p:sldIdLst>
  <p:sldSz cx="9144000" cy="6858000" type="screen4x3"/>
  <p:notesSz cx="6669088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 autoAdjust="0"/>
    <p:restoredTop sz="94608" autoAdjust="0"/>
  </p:normalViewPr>
  <p:slideViewPr>
    <p:cSldViewPr snapToGrid="0" snapToObjects="1">
      <p:cViewPr>
        <p:scale>
          <a:sx n="95" d="100"/>
          <a:sy n="95" d="100"/>
        </p:scale>
        <p:origin x="-58" y="9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9CF444-D002-4F06-BC59-6B432F570B0E}" type="datetimeFigureOut">
              <a:rPr lang="en-GB" smtClean="0"/>
              <a:pPr/>
              <a:t>05/09/2013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70E836-4C7A-4F96-B8AE-2CDE6EC831C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5345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E38207-5DDC-A648-AD22-D7D8F8938EE9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2847A9-DEAB-7544-8ACF-616CCD258C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434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847A9-DEAB-7544-8ACF-616CCD258C8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847A9-DEAB-7544-8ACF-616CCD258C8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8112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/>
              <a:t>Berko</a:t>
            </a:r>
            <a:r>
              <a:rPr lang="en-GB" dirty="0" smtClean="0"/>
              <a:t>, 1985, 3-4 year olds – rules of language – not</a:t>
            </a:r>
            <a:r>
              <a:rPr lang="en-GB" baseline="0" dirty="0" smtClean="0"/>
              <a:t> imitating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847A9-DEAB-7544-8ACF-616CCD258C8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106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B01F9CA3-105E-4857-9057-6DB6197DA786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GB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B01F9CA3-105E-4857-9057-6DB6197DA786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B01F9CA3-105E-4857-9057-6DB6197DA786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English Language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2" y="3299012"/>
            <a:ext cx="6498158" cy="1155588"/>
          </a:xfrm>
        </p:spPr>
        <p:txBody>
          <a:bodyPr>
            <a:normAutofit/>
          </a:bodyPr>
          <a:lstStyle/>
          <a:p>
            <a:r>
              <a:rPr lang="en-US" dirty="0" smtClean="0"/>
              <a:t>Child Language Acquisition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275113" y="4038234"/>
            <a:ext cx="4474607" cy="2231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40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Innatism</a:t>
            </a:r>
            <a:r>
              <a:rPr lang="en-GB" dirty="0" smtClean="0"/>
              <a:t> – </a:t>
            </a:r>
            <a:r>
              <a:rPr lang="en-GB" dirty="0" smtClean="0">
                <a:solidFill>
                  <a:srgbClr val="00B050"/>
                </a:solidFill>
              </a:rPr>
              <a:t>support</a:t>
            </a:r>
            <a:r>
              <a:rPr lang="en-GB" dirty="0" smtClean="0"/>
              <a:t> vs. </a:t>
            </a:r>
            <a:r>
              <a:rPr lang="en-GB" dirty="0" smtClean="0">
                <a:solidFill>
                  <a:srgbClr val="FF0000"/>
                </a:solidFill>
              </a:rPr>
              <a:t>criticism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There are parts of the brain which are known to be responsible for language</a:t>
            </a:r>
          </a:p>
          <a:p>
            <a:r>
              <a:rPr lang="en-GB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It’s the only theory which accounts for similar stages of acquisition across cultures and the speed at which children learn:</a:t>
            </a:r>
          </a:p>
          <a:p>
            <a:pPr lvl="1"/>
            <a:r>
              <a:rPr lang="en-GB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Children pass through very similar stages of development:</a:t>
            </a:r>
          </a:p>
          <a:p>
            <a:pPr lvl="2"/>
            <a:r>
              <a:rPr lang="en-GB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Holophrastic – approx. 12 months</a:t>
            </a:r>
          </a:p>
          <a:p>
            <a:pPr lvl="2"/>
            <a:r>
              <a:rPr lang="en-GB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Two Word – approx. 18 months</a:t>
            </a:r>
          </a:p>
          <a:p>
            <a:pPr lvl="2"/>
            <a:r>
              <a:rPr lang="en-GB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Telegraphic – approx. 2 years</a:t>
            </a:r>
          </a:p>
          <a:p>
            <a:r>
              <a:rPr lang="en-GB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It doesn’t show appreciation for language as a social phenomenon.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201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Cognitivism</a:t>
            </a:r>
            <a:r>
              <a:rPr lang="en-GB" dirty="0" smtClean="0"/>
              <a:t> – </a:t>
            </a:r>
            <a:r>
              <a:rPr lang="en-GB" dirty="0" smtClean="0">
                <a:solidFill>
                  <a:srgbClr val="00B050"/>
                </a:solidFill>
              </a:rPr>
              <a:t>support</a:t>
            </a:r>
            <a:r>
              <a:rPr lang="en-GB" dirty="0" smtClean="0"/>
              <a:t> vs. </a:t>
            </a:r>
            <a:r>
              <a:rPr lang="en-GB" dirty="0" smtClean="0">
                <a:solidFill>
                  <a:srgbClr val="FF0000"/>
                </a:solidFill>
              </a:rPr>
              <a:t>criticism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GB" sz="22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Children do learn in stages</a:t>
            </a:r>
          </a:p>
          <a:p>
            <a:pPr>
              <a:lnSpc>
                <a:spcPct val="80000"/>
              </a:lnSpc>
            </a:pPr>
            <a:r>
              <a:rPr lang="en-GB" sz="22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Some milestones in language link to milestones in development</a:t>
            </a:r>
          </a:p>
          <a:p>
            <a:pPr>
              <a:lnSpc>
                <a:spcPct val="80000"/>
              </a:lnSpc>
            </a:pPr>
            <a:r>
              <a:rPr lang="en-GB" sz="2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Savants do not have impaired language ability.</a:t>
            </a:r>
          </a:p>
          <a:p>
            <a:pPr>
              <a:lnSpc>
                <a:spcPct val="80000"/>
              </a:lnSpc>
            </a:pPr>
            <a:r>
              <a:rPr lang="en-GB" sz="2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Children follow similar stages but are not equally intelligent.</a:t>
            </a:r>
          </a:p>
          <a:p>
            <a:pPr>
              <a:lnSpc>
                <a:spcPct val="80000"/>
              </a:lnSpc>
            </a:pPr>
            <a:r>
              <a:rPr lang="en-GB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Correlation or causation?</a:t>
            </a:r>
          </a:p>
        </p:txBody>
      </p:sp>
    </p:spTree>
    <p:extLst>
      <p:ext uri="{BB962C8B-B14F-4D97-AF65-F5344CB8AC3E}">
        <p14:creationId xmlns:p14="http://schemas.microsoft.com/office/powerpoint/2010/main" val="265669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/>
              <a:t>The evidence – which theories does this research support/challenge?</a:t>
            </a:r>
            <a:endParaRPr lang="en-GB" sz="3600" dirty="0"/>
          </a:p>
        </p:txBody>
      </p:sp>
      <p:pic>
        <p:nvPicPr>
          <p:cNvPr id="1026" name="Picture 2" descr="D:\MS_Files\wug_files\01wug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70353" y="2133600"/>
            <a:ext cx="2404881" cy="3932238"/>
          </a:xfrm>
          <a:prstGeom prst="rect">
            <a:avLst/>
          </a:prstGeom>
          <a:noFill/>
        </p:spPr>
      </p:pic>
      <p:pic>
        <p:nvPicPr>
          <p:cNvPr id="1027" name="Picture 3" descr="D:\MS_Files\wug_files\02gutch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3270" y="2133601"/>
            <a:ext cx="2439157" cy="3932238"/>
          </a:xfrm>
          <a:prstGeom prst="rect">
            <a:avLst/>
          </a:prstGeom>
          <a:noFill/>
        </p:spPr>
      </p:pic>
      <p:pic>
        <p:nvPicPr>
          <p:cNvPr id="1028" name="Picture 4" descr="D:\MS_Files\wug_files\05rick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23577" y="2133600"/>
            <a:ext cx="2404682" cy="39004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The evidence – which theories does this data support/challenge?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3" y="2133601"/>
            <a:ext cx="7345363" cy="3931920"/>
          </a:xfrm>
        </p:spPr>
        <p:txBody>
          <a:bodyPr>
            <a:normAutofit/>
          </a:bodyPr>
          <a:lstStyle/>
          <a:p>
            <a:pPr marL="0" lvl="5" indent="0">
              <a:spcBef>
                <a:spcPts val="2000"/>
              </a:spcBef>
              <a:buClr>
                <a:schemeClr val="tx1">
                  <a:lumMod val="75000"/>
                  <a:lumOff val="25000"/>
                </a:schemeClr>
              </a:buClr>
              <a:buNone/>
            </a:pPr>
            <a:r>
              <a:rPr lang="en-GB" sz="2400" dirty="0">
                <a:latin typeface="Arial" pitchFamily="34" charset="0"/>
                <a:cs typeface="Arial" pitchFamily="34" charset="0"/>
              </a:rPr>
              <a:t>Child: The daddy doll’s more bigger than this one</a:t>
            </a:r>
          </a:p>
          <a:p>
            <a:pPr marL="0" indent="0"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Mother</a:t>
            </a:r>
            <a:r>
              <a:rPr lang="en-GB" dirty="0">
                <a:latin typeface="Arial" pitchFamily="34" charset="0"/>
                <a:cs typeface="Arial" pitchFamily="34" charset="0"/>
              </a:rPr>
              <a:t>: Yes, it’s much bigger isn’t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it?</a:t>
            </a:r>
          </a:p>
          <a:p>
            <a:pPr marL="0" indent="0">
              <a:buNone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Child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: It’s more bigger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Child</a:t>
            </a:r>
            <a:r>
              <a:rPr lang="en-GB" dirty="0">
                <a:latin typeface="Arial" pitchFamily="34" charset="0"/>
                <a:cs typeface="Arial" pitchFamily="34" charset="0"/>
              </a:rPr>
              <a:t>: My want to hold your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hand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Child</a:t>
            </a:r>
            <a:r>
              <a:rPr lang="en-GB" dirty="0">
                <a:latin typeface="Arial" pitchFamily="34" charset="0"/>
                <a:cs typeface="Arial" pitchFamily="34" charset="0"/>
              </a:rPr>
              <a:t>: Mummy’s got a poorly ankle. She hurt it when she felled over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529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do theories of language need to account for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lnSpc>
                <a:spcPct val="90000"/>
              </a:lnSpc>
              <a:spcBef>
                <a:spcPts val="2000"/>
              </a:spcBef>
              <a:buClr>
                <a:schemeClr val="tx1">
                  <a:lumMod val="75000"/>
                  <a:lumOff val="25000"/>
                </a:schemeClr>
              </a:buClr>
            </a:pPr>
            <a:r>
              <a:rPr lang="en-GB" sz="2400" dirty="0" smtClean="0">
                <a:latin typeface="Arial" charset="0"/>
              </a:rPr>
              <a:t>children </a:t>
            </a:r>
            <a:r>
              <a:rPr lang="en-GB" sz="2400" dirty="0">
                <a:latin typeface="Arial" charset="0"/>
              </a:rPr>
              <a:t>learning language rapidly</a:t>
            </a:r>
          </a:p>
          <a:p>
            <a:pPr marL="342900" lvl="1" indent="-342900">
              <a:lnSpc>
                <a:spcPct val="90000"/>
              </a:lnSpc>
              <a:spcBef>
                <a:spcPts val="2000"/>
              </a:spcBef>
              <a:buClr>
                <a:schemeClr val="tx1">
                  <a:lumMod val="75000"/>
                  <a:lumOff val="25000"/>
                </a:schemeClr>
              </a:buClr>
            </a:pPr>
            <a:r>
              <a:rPr lang="en-GB" sz="2400" dirty="0" smtClean="0">
                <a:latin typeface="Arial" charset="0"/>
              </a:rPr>
              <a:t>the </a:t>
            </a:r>
            <a:r>
              <a:rPr lang="en-GB" sz="2400" dirty="0">
                <a:latin typeface="Arial" charset="0"/>
              </a:rPr>
              <a:t>regularities which exist across languages</a:t>
            </a:r>
          </a:p>
          <a:p>
            <a:pPr marL="342900" lvl="1" indent="-342900">
              <a:lnSpc>
                <a:spcPct val="90000"/>
              </a:lnSpc>
              <a:spcBef>
                <a:spcPts val="2000"/>
              </a:spcBef>
              <a:buClr>
                <a:schemeClr val="tx1">
                  <a:lumMod val="75000"/>
                  <a:lumOff val="25000"/>
                </a:schemeClr>
              </a:buClr>
            </a:pPr>
            <a:r>
              <a:rPr lang="en-GB" sz="2400" dirty="0" smtClean="0">
                <a:latin typeface="Arial" charset="0"/>
              </a:rPr>
              <a:t>the </a:t>
            </a:r>
            <a:r>
              <a:rPr lang="en-GB" sz="2400" dirty="0">
                <a:latin typeface="Arial" charset="0"/>
              </a:rPr>
              <a:t>stages that children pass through</a:t>
            </a:r>
          </a:p>
          <a:p>
            <a:pPr marL="342900" lvl="1" indent="-342900">
              <a:lnSpc>
                <a:spcPct val="90000"/>
              </a:lnSpc>
              <a:spcBef>
                <a:spcPts val="2000"/>
              </a:spcBef>
              <a:buClr>
                <a:schemeClr val="tx1">
                  <a:lumMod val="75000"/>
                  <a:lumOff val="25000"/>
                </a:schemeClr>
              </a:buClr>
            </a:pPr>
            <a:r>
              <a:rPr lang="en-GB" sz="2400" dirty="0" smtClean="0">
                <a:latin typeface="Arial" charset="0"/>
              </a:rPr>
              <a:t>the </a:t>
            </a:r>
            <a:r>
              <a:rPr lang="en-GB" sz="2400" dirty="0">
                <a:latin typeface="Arial" charset="0"/>
              </a:rPr>
              <a:t>fact that children make mistakes</a:t>
            </a:r>
          </a:p>
          <a:p>
            <a:pPr marL="342900" lvl="1" indent="-342900">
              <a:lnSpc>
                <a:spcPct val="90000"/>
              </a:lnSpc>
              <a:spcBef>
                <a:spcPts val="2000"/>
              </a:spcBef>
              <a:buClr>
                <a:schemeClr val="tx1">
                  <a:lumMod val="75000"/>
                  <a:lumOff val="25000"/>
                </a:schemeClr>
              </a:buClr>
            </a:pPr>
            <a:r>
              <a:rPr lang="en-GB" sz="2400" dirty="0" smtClean="0">
                <a:latin typeface="Arial" charset="0"/>
              </a:rPr>
              <a:t>the </a:t>
            </a:r>
            <a:r>
              <a:rPr lang="en-GB" sz="2400" dirty="0">
                <a:latin typeface="Arial" charset="0"/>
              </a:rPr>
              <a:t>fact that input is so limited</a:t>
            </a:r>
          </a:p>
          <a:p>
            <a:pPr marL="342900" lvl="1" indent="-342900">
              <a:lnSpc>
                <a:spcPct val="90000"/>
              </a:lnSpc>
              <a:spcBef>
                <a:spcPts val="2000"/>
              </a:spcBef>
              <a:buClr>
                <a:schemeClr val="tx1">
                  <a:lumMod val="75000"/>
                  <a:lumOff val="25000"/>
                </a:schemeClr>
              </a:buClr>
            </a:pPr>
            <a:r>
              <a:rPr lang="en-GB" sz="2400" dirty="0">
                <a:latin typeface="Arial" charset="0"/>
              </a:rPr>
              <a:t>and that grammar and meaning are so complex.</a:t>
            </a:r>
          </a:p>
        </p:txBody>
      </p:sp>
      <p:pic>
        <p:nvPicPr>
          <p:cNvPr id="4" name="Picture 5" descr="interested_girl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1138" y="3275760"/>
            <a:ext cx="2252621" cy="171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How do children learn to speak? The four main theories: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dirty="0" smtClean="0">
                <a:latin typeface="Arial" charset="0"/>
              </a:rPr>
              <a:t>Children learn language through imitation (Behaviourism).</a:t>
            </a:r>
          </a:p>
          <a:p>
            <a:pPr>
              <a:lnSpc>
                <a:spcPct val="90000"/>
              </a:lnSpc>
            </a:pPr>
            <a:r>
              <a:rPr lang="en-GB" dirty="0" smtClean="0">
                <a:latin typeface="Arial" charset="0"/>
              </a:rPr>
              <a:t>Children learn language through a specific type of  interaction with their caretakers (CDS).</a:t>
            </a:r>
          </a:p>
          <a:p>
            <a:pPr>
              <a:lnSpc>
                <a:spcPct val="90000"/>
              </a:lnSpc>
            </a:pPr>
            <a:r>
              <a:rPr lang="en-GB" dirty="0">
                <a:latin typeface="Arial" charset="0"/>
              </a:rPr>
              <a:t>Children have an innate capacity for language (</a:t>
            </a:r>
            <a:r>
              <a:rPr lang="en-GB" dirty="0" err="1">
                <a:latin typeface="Arial" charset="0"/>
              </a:rPr>
              <a:t>Innatism</a:t>
            </a:r>
            <a:r>
              <a:rPr lang="en-GB" dirty="0">
                <a:latin typeface="Arial" charset="0"/>
              </a:rPr>
              <a:t>).</a:t>
            </a:r>
          </a:p>
          <a:p>
            <a:pPr>
              <a:lnSpc>
                <a:spcPct val="90000"/>
              </a:lnSpc>
            </a:pPr>
            <a:r>
              <a:rPr lang="en-GB" dirty="0" smtClean="0">
                <a:latin typeface="Arial" charset="0"/>
              </a:rPr>
              <a:t>Children develop, linguistically, in stages which correspond to their intellectual development (</a:t>
            </a:r>
            <a:r>
              <a:rPr lang="en-GB" dirty="0" err="1" smtClean="0">
                <a:latin typeface="Arial" charset="0"/>
              </a:rPr>
              <a:t>Cognitivism</a:t>
            </a:r>
            <a:r>
              <a:rPr lang="en-GB" dirty="0" smtClean="0">
                <a:latin typeface="Arial" charset="0"/>
              </a:rPr>
              <a:t>).</a:t>
            </a:r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How difficult is learning to speak?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90000"/>
              </a:lnSpc>
            </a:pPr>
            <a:r>
              <a:rPr lang="en-GB" dirty="0" smtClean="0">
                <a:latin typeface="Arial" charset="0"/>
              </a:rPr>
              <a:t>It is ‘doubtless the greatest intellectual feat any one of us is ever required to perform’ (Bloomfield, 1933)</a:t>
            </a:r>
          </a:p>
          <a:p>
            <a:pPr lvl="1">
              <a:lnSpc>
                <a:spcPct val="90000"/>
              </a:lnSpc>
            </a:pPr>
            <a:endParaRPr lang="en-GB" dirty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GB" dirty="0" smtClean="0">
                <a:latin typeface="Arial" charset="0"/>
              </a:rPr>
              <a:t>You have to master:</a:t>
            </a:r>
          </a:p>
          <a:p>
            <a:pPr lvl="2">
              <a:lnSpc>
                <a:spcPct val="90000"/>
              </a:lnSpc>
            </a:pPr>
            <a:r>
              <a:rPr lang="en-GB" dirty="0" smtClean="0">
                <a:latin typeface="Arial" charset="0"/>
              </a:rPr>
              <a:t>Sounds – 44 sounds</a:t>
            </a:r>
          </a:p>
          <a:p>
            <a:pPr lvl="2">
              <a:lnSpc>
                <a:spcPct val="90000"/>
              </a:lnSpc>
            </a:pPr>
            <a:r>
              <a:rPr lang="en-GB" dirty="0">
                <a:latin typeface="Arial" charset="0"/>
              </a:rPr>
              <a:t>Words – over </a:t>
            </a:r>
            <a:r>
              <a:rPr lang="en-GB" dirty="0" smtClean="0">
                <a:latin typeface="Arial" charset="0"/>
              </a:rPr>
              <a:t>1m</a:t>
            </a:r>
            <a:endParaRPr lang="en-GB" dirty="0">
              <a:latin typeface="Arial" charset="0"/>
            </a:endParaRPr>
          </a:p>
          <a:p>
            <a:pPr lvl="2">
              <a:lnSpc>
                <a:spcPct val="90000"/>
              </a:lnSpc>
            </a:pPr>
            <a:r>
              <a:rPr lang="en-GB" dirty="0">
                <a:latin typeface="Arial" charset="0"/>
              </a:rPr>
              <a:t>Meaning: h</a:t>
            </a:r>
            <a:r>
              <a:rPr lang="en-GB" dirty="0" smtClean="0">
                <a:latin typeface="Arial" charset="0"/>
              </a:rPr>
              <a:t>ow </a:t>
            </a:r>
            <a:r>
              <a:rPr lang="en-GB" dirty="0">
                <a:latin typeface="Arial" charset="0"/>
              </a:rPr>
              <a:t>do you know what a ‘dog’ is?</a:t>
            </a:r>
          </a:p>
          <a:p>
            <a:pPr lvl="2">
              <a:lnSpc>
                <a:spcPct val="90000"/>
              </a:lnSpc>
            </a:pPr>
            <a:r>
              <a:rPr lang="en-GB" dirty="0" smtClean="0">
                <a:latin typeface="Arial" charset="0"/>
              </a:rPr>
              <a:t>Grammar: </a:t>
            </a:r>
            <a:r>
              <a:rPr lang="en-GB" i="1" dirty="0" smtClean="0">
                <a:latin typeface="Arial" charset="0"/>
              </a:rPr>
              <a:t>Struggling artists can be a nuisance vs. Marking papers can be a nuisance.</a:t>
            </a:r>
          </a:p>
          <a:p>
            <a:pPr lvl="1">
              <a:lnSpc>
                <a:spcPct val="90000"/>
              </a:lnSpc>
            </a:pPr>
            <a:endParaRPr lang="en-GB" dirty="0" smtClean="0">
              <a:latin typeface="Arial" charset="0"/>
            </a:endParaRPr>
          </a:p>
          <a:p>
            <a:pPr lvl="1">
              <a:lnSpc>
                <a:spcPct val="90000"/>
              </a:lnSpc>
            </a:pPr>
            <a:endParaRPr lang="en-GB" dirty="0" smtClean="0">
              <a:latin typeface="Arial" charset="0"/>
            </a:endParaRPr>
          </a:p>
          <a:p>
            <a:pPr lvl="1">
              <a:lnSpc>
                <a:spcPct val="90000"/>
              </a:lnSpc>
            </a:pPr>
            <a:endParaRPr lang="en-GB" dirty="0" smtClean="0">
              <a:latin typeface="Arial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Behaviourism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Arial" charset="0"/>
              </a:rPr>
              <a:t>Behaviourism, or Learning Theory, is the idea that language is learned through imitation, in the way in which all other behaviour is learned</a:t>
            </a:r>
            <a:r>
              <a:rPr lang="en-GB" dirty="0">
                <a:latin typeface="Arial" charset="0"/>
              </a:rPr>
              <a:t>.</a:t>
            </a:r>
            <a:endParaRPr lang="en-GB" dirty="0" smtClean="0">
              <a:latin typeface="Arial" charset="0"/>
            </a:endParaRPr>
          </a:p>
          <a:p>
            <a:r>
              <a:rPr lang="en-GB" dirty="0" smtClean="0">
                <a:latin typeface="Arial" charset="0"/>
              </a:rPr>
              <a:t>There are three key aspects of behaviourism; imitation, reinforcement and association.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dirty="0" smtClean="0">
                <a:latin typeface="Arial" charset="0"/>
                <a:cs typeface="Arial" charset="0"/>
              </a:rPr>
              <a:t>CDS, or Social Interactionism, rejects innateness.</a:t>
            </a:r>
          </a:p>
          <a:p>
            <a:pPr>
              <a:lnSpc>
                <a:spcPct val="90000"/>
              </a:lnSpc>
            </a:pPr>
            <a:r>
              <a:rPr lang="en-GB" dirty="0" smtClean="0">
                <a:latin typeface="Arial" charset="0"/>
                <a:cs typeface="Arial" charset="0"/>
              </a:rPr>
              <a:t>It is the theory that caretakers use a particular type of speech, almost universally, which aids a child’s understanding of language.</a:t>
            </a:r>
          </a:p>
          <a:p>
            <a:pPr>
              <a:lnSpc>
                <a:spcPct val="90000"/>
              </a:lnSpc>
            </a:pPr>
            <a:r>
              <a:rPr lang="en-GB" dirty="0" smtClean="0">
                <a:latin typeface="Arial" charset="0"/>
                <a:cs typeface="Arial" charset="0"/>
              </a:rPr>
              <a:t>Features include: simplified vocabulary, repetition, short, simple grammar, commands, questions, high pitch and slow pace (Snow &amp; Ferguson, 1977).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Innatism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dirty="0" err="1" smtClean="0">
                <a:latin typeface="Arial" charset="0"/>
              </a:rPr>
              <a:t>Innatism</a:t>
            </a:r>
            <a:r>
              <a:rPr lang="en-GB" dirty="0" smtClean="0">
                <a:latin typeface="Arial" charset="0"/>
              </a:rPr>
              <a:t> is the idea that children acquire language naturally, via an innate capacity, which is triggered through exposure to their own language.</a:t>
            </a:r>
          </a:p>
          <a:p>
            <a:pPr>
              <a:lnSpc>
                <a:spcPct val="90000"/>
              </a:lnSpc>
            </a:pPr>
            <a:r>
              <a:rPr lang="en-GB" dirty="0" smtClean="0">
                <a:latin typeface="Arial" charset="0"/>
              </a:rPr>
              <a:t>Chomsky proposed that humans were born with a Universal Grammar (UG), which was separate from intelligence and allowed children to be aware of the generic rules of language.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Cognitivism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Arial" charset="0"/>
                <a:cs typeface="Arial" charset="0"/>
              </a:rPr>
              <a:t>Cognitivists argue that language is not independent from intelligence and is, in fact, dependent upon intellect.</a:t>
            </a:r>
          </a:p>
          <a:p>
            <a:r>
              <a:rPr lang="en-GB" dirty="0" smtClean="0">
                <a:latin typeface="Arial" charset="0"/>
                <a:cs typeface="Arial" charset="0"/>
              </a:rPr>
              <a:t>The theory implies that a child needs to understand an entity in order to give it a name and needs to understand time to use tenses.</a:t>
            </a:r>
          </a:p>
          <a:p>
            <a:r>
              <a:rPr lang="en-GB" dirty="0" smtClean="0">
                <a:latin typeface="Arial" charset="0"/>
                <a:cs typeface="Arial" charset="0"/>
              </a:rPr>
              <a:t>Language follows comprehension.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Behaviourism – </a:t>
            </a:r>
            <a:r>
              <a:rPr lang="en-GB" dirty="0" smtClean="0">
                <a:solidFill>
                  <a:srgbClr val="00B050"/>
                </a:solidFill>
              </a:rPr>
              <a:t>support</a:t>
            </a:r>
            <a:r>
              <a:rPr lang="en-GB" dirty="0" smtClean="0"/>
              <a:t> vs. </a:t>
            </a:r>
            <a:r>
              <a:rPr lang="en-GB" dirty="0" smtClean="0">
                <a:solidFill>
                  <a:srgbClr val="FF0000"/>
                </a:solidFill>
              </a:rPr>
              <a:t>criticism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Accent is imitated</a:t>
            </a:r>
          </a:p>
          <a:p>
            <a:r>
              <a:rPr lang="en-GB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Children aren’t rewarded</a:t>
            </a:r>
          </a:p>
          <a:p>
            <a:r>
              <a:rPr lang="en-GB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Association is complicated</a:t>
            </a:r>
          </a:p>
          <a:p>
            <a:r>
              <a:rPr lang="en-GB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Input quality is poor</a:t>
            </a:r>
          </a:p>
          <a:p>
            <a:r>
              <a:rPr lang="en-GB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Children speak to themselves and say things they’ve never heard</a:t>
            </a:r>
          </a:p>
          <a:p>
            <a:r>
              <a:rPr lang="en-GB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Children don’t learn via correction:</a:t>
            </a:r>
          </a:p>
          <a:p>
            <a:pPr lvl="1"/>
            <a:r>
              <a:rPr lang="en-GB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C: Nobody don’t like me.</a:t>
            </a:r>
          </a:p>
          <a:p>
            <a:pPr lvl="1"/>
            <a:r>
              <a:rPr lang="en-GB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M: Say ‘nobody likes me.’</a:t>
            </a:r>
          </a:p>
          <a:p>
            <a:pPr lvl="1"/>
            <a:r>
              <a:rPr lang="en-GB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C: Nobody don’t like me (above x 8).</a:t>
            </a:r>
          </a:p>
          <a:p>
            <a:pPr lvl="1"/>
            <a:r>
              <a:rPr lang="en-GB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M: Now listen carefully. Say ‘nobody likes me.’</a:t>
            </a:r>
          </a:p>
          <a:p>
            <a:pPr lvl="1"/>
            <a:r>
              <a:rPr lang="en-GB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C: Oh…nobody don’t likes me</a:t>
            </a:r>
            <a:r>
              <a:rPr lang="en-GB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GB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781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CDS – </a:t>
            </a:r>
            <a:r>
              <a:rPr lang="en-GB" dirty="0" smtClean="0">
                <a:solidFill>
                  <a:srgbClr val="00B050"/>
                </a:solidFill>
              </a:rPr>
              <a:t>support</a:t>
            </a:r>
            <a:r>
              <a:rPr lang="en-GB" dirty="0" smtClean="0"/>
              <a:t> vs. </a:t>
            </a:r>
            <a:r>
              <a:rPr lang="en-GB" dirty="0" smtClean="0">
                <a:solidFill>
                  <a:srgbClr val="FF0000"/>
                </a:solidFill>
              </a:rPr>
              <a:t>criticism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8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Interaction appears to help develop conversational skill and politeness</a:t>
            </a:r>
          </a:p>
          <a:p>
            <a:pPr>
              <a:lnSpc>
                <a:spcPct val="80000"/>
              </a:lnSpc>
            </a:pPr>
            <a:r>
              <a:rPr lang="en-GB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Caretaker speech is limited</a:t>
            </a:r>
          </a:p>
          <a:p>
            <a:pPr>
              <a:lnSpc>
                <a:spcPct val="80000"/>
              </a:lnSpc>
            </a:pPr>
            <a:r>
              <a:rPr lang="en-GB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It doesn’t account for children following stages of development, regardless of upbringing</a:t>
            </a:r>
          </a:p>
          <a:p>
            <a:pPr>
              <a:lnSpc>
                <a:spcPct val="80000"/>
              </a:lnSpc>
            </a:pPr>
            <a:r>
              <a:rPr lang="en-GB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Grammar is too complicated to be learnt this </a:t>
            </a:r>
            <a:r>
              <a:rPr lang="en-GB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way.</a:t>
            </a:r>
            <a:endParaRPr lang="en-GB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135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1650</TotalTime>
  <Words>729</Words>
  <Application>Microsoft Office PowerPoint</Application>
  <PresentationFormat>On-screen Show (4:3)</PresentationFormat>
  <Paragraphs>80</Paragraphs>
  <Slides>14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Capital</vt:lpstr>
      <vt:lpstr>English Language</vt:lpstr>
      <vt:lpstr>How do children learn to speak? The four main theories:</vt:lpstr>
      <vt:lpstr>How difficult is learning to speak?</vt:lpstr>
      <vt:lpstr>Behaviourism</vt:lpstr>
      <vt:lpstr>CDS</vt:lpstr>
      <vt:lpstr>Innatism</vt:lpstr>
      <vt:lpstr>Cognitivism</vt:lpstr>
      <vt:lpstr>Behaviourism – support vs. criticism</vt:lpstr>
      <vt:lpstr>CDS – support vs. criticism</vt:lpstr>
      <vt:lpstr>Innatism – support vs. criticism</vt:lpstr>
      <vt:lpstr>Cognitivism – support vs. criticism</vt:lpstr>
      <vt:lpstr>The evidence – which theories does this research support/challenge?</vt:lpstr>
      <vt:lpstr>The evidence – which theories does this data support/challenge?</vt:lpstr>
      <vt:lpstr>What do theories of language need to account for?</vt:lpstr>
    </vt:vector>
  </TitlesOfParts>
  <Company>Alton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Nicola Kingsley</dc:creator>
  <cp:lastModifiedBy>Jennifer Hunter-Phillips</cp:lastModifiedBy>
  <cp:revision>137</cp:revision>
  <cp:lastPrinted>2012-03-19T08:31:45Z</cp:lastPrinted>
  <dcterms:created xsi:type="dcterms:W3CDTF">2012-02-06T22:14:40Z</dcterms:created>
  <dcterms:modified xsi:type="dcterms:W3CDTF">2013-09-05T10:09:39Z</dcterms:modified>
</cp:coreProperties>
</file>