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594"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7D93B08A-AE9B-45FF-9561-3BDE9A03A55C}" type="datetimeFigureOut">
              <a:rPr lang="en-GB" smtClean="0"/>
              <a:t>06/10/2014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43ADFF-DA26-44B6-94C2-04096C6C4677}" type="slidenum">
              <a:rPr lang="en-GB" smtClean="0"/>
              <a:t>‹#›</a:t>
            </a:fld>
            <a:endParaRPr lang="en-GB"/>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93B08A-AE9B-45FF-9561-3BDE9A03A55C}" type="datetimeFigureOut">
              <a:rPr lang="en-GB" smtClean="0"/>
              <a:t>06/10/2014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43ADFF-DA26-44B6-94C2-04096C6C467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93B08A-AE9B-45FF-9561-3BDE9A03A55C}" type="datetimeFigureOut">
              <a:rPr lang="en-GB" smtClean="0"/>
              <a:t>06/10/2014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43ADFF-DA26-44B6-94C2-04096C6C467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93B08A-AE9B-45FF-9561-3BDE9A03A55C}" type="datetimeFigureOut">
              <a:rPr lang="en-GB" smtClean="0"/>
              <a:t>06/10/2014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43ADFF-DA26-44B6-94C2-04096C6C467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7D93B08A-AE9B-45FF-9561-3BDE9A03A55C}" type="datetimeFigureOut">
              <a:rPr lang="en-GB" smtClean="0"/>
              <a:t>06/10/2014</a:t>
            </a:fld>
            <a:endParaRPr lang="en-GB"/>
          </a:p>
        </p:txBody>
      </p:sp>
      <p:sp>
        <p:nvSpPr>
          <p:cNvPr id="91" name="Footer Placeholder 90"/>
          <p:cNvSpPr>
            <a:spLocks noGrp="1"/>
          </p:cNvSpPr>
          <p:nvPr>
            <p:ph type="ftr" sz="quarter" idx="11"/>
          </p:nvPr>
        </p:nvSpPr>
        <p:spPr/>
        <p:txBody>
          <a:bodyPr/>
          <a:lstStyle/>
          <a:p>
            <a:endParaRPr lang="en-GB"/>
          </a:p>
        </p:txBody>
      </p:sp>
      <p:sp>
        <p:nvSpPr>
          <p:cNvPr id="92" name="Slide Number Placeholder 91"/>
          <p:cNvSpPr>
            <a:spLocks noGrp="1"/>
          </p:cNvSpPr>
          <p:nvPr>
            <p:ph type="sldNum" sz="quarter" idx="12"/>
          </p:nvPr>
        </p:nvSpPr>
        <p:spPr/>
        <p:txBody>
          <a:bodyPr/>
          <a:lstStyle/>
          <a:p>
            <a:fld id="{4743ADFF-DA26-44B6-94C2-04096C6C4677}"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93B08A-AE9B-45FF-9561-3BDE9A03A55C}" type="datetimeFigureOut">
              <a:rPr lang="en-GB" smtClean="0"/>
              <a:t>06/10/2014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43ADFF-DA26-44B6-94C2-04096C6C467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93B08A-AE9B-45FF-9561-3BDE9A03A55C}" type="datetimeFigureOut">
              <a:rPr lang="en-GB" smtClean="0"/>
              <a:t>06/10/2014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43ADFF-DA26-44B6-94C2-04096C6C467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93B08A-AE9B-45FF-9561-3BDE9A03A55C}" type="datetimeFigureOut">
              <a:rPr lang="en-GB" smtClean="0"/>
              <a:t>06/10/2014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43ADFF-DA26-44B6-94C2-04096C6C467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3B08A-AE9B-45FF-9561-3BDE9A03A55C}" type="datetimeFigureOut">
              <a:rPr lang="en-GB" smtClean="0"/>
              <a:t>06/10/2014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43ADFF-DA26-44B6-94C2-04096C6C467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3B08A-AE9B-45FF-9561-3BDE9A03A55C}" type="datetimeFigureOut">
              <a:rPr lang="en-GB" smtClean="0"/>
              <a:t>06/10/2014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43ADFF-DA26-44B6-94C2-04096C6C4677}" type="slidenum">
              <a:rPr lang="en-GB" smtClean="0"/>
              <a:t>‹#›</a:t>
            </a:fld>
            <a:endParaRPr lang="en-GB"/>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7D93B08A-AE9B-45FF-9561-3BDE9A03A55C}" type="datetimeFigureOut">
              <a:rPr lang="en-GB" smtClean="0"/>
              <a:t>06/10/2014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43ADFF-DA26-44B6-94C2-04096C6C4677}" type="slidenum">
              <a:rPr lang="en-GB" smtClean="0"/>
              <a:t>‹#›</a:t>
            </a:fld>
            <a:endParaRPr lang="en-GB"/>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7D93B08A-AE9B-45FF-9561-3BDE9A03A55C}" type="datetimeFigureOut">
              <a:rPr lang="en-GB" smtClean="0"/>
              <a:t>06/10/2014</a:t>
            </a:fld>
            <a:endParaRPr lang="en-GB"/>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4743ADFF-DA26-44B6-94C2-04096C6C4677}"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Phonetic Development</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279337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Early phonology</a:t>
            </a:r>
            <a:endParaRPr lang="en-GB" dirty="0"/>
          </a:p>
        </p:txBody>
      </p:sp>
      <p:sp>
        <p:nvSpPr>
          <p:cNvPr id="8" name="Content Placeholder 7"/>
          <p:cNvSpPr>
            <a:spLocks noGrp="1"/>
          </p:cNvSpPr>
          <p:nvPr>
            <p:ph idx="1"/>
          </p:nvPr>
        </p:nvSpPr>
        <p:spPr/>
        <p:txBody>
          <a:bodyPr/>
          <a:lstStyle/>
          <a:p>
            <a:endParaRPr lang="en-GB" dirty="0" smtClean="0"/>
          </a:p>
          <a:p>
            <a:endParaRPr lang="en-GB" dirty="0"/>
          </a:p>
        </p:txBody>
      </p:sp>
      <p:sp>
        <p:nvSpPr>
          <p:cNvPr id="5" name="Rectangle 2"/>
          <p:cNvSpPr>
            <a:spLocks noChangeArrowheads="1"/>
          </p:cNvSpPr>
          <p:nvPr/>
        </p:nvSpPr>
        <p:spPr bwMode="auto">
          <a:xfrm>
            <a:off x="827584" y="1838242"/>
            <a:ext cx="7200800" cy="3985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1pPr>
            <a:lvl2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2pPr>
            <a:lvl3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3pPr>
            <a:lvl4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4pPr>
            <a:lvl5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5pPr>
            <a:lvl6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6pPr>
            <a:lvl7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7pPr>
            <a:lvl8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8pPr>
            <a:lvl9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636838" algn="ctr"/>
                <a:tab pos="5273675" algn="r"/>
              </a:tabLst>
            </a:pPr>
            <a:r>
              <a:rPr kumimoji="0" lang="en-GB" altLang="en-US" sz="1600" b="1" i="0" u="sng" strike="noStrike" cap="none" normalizeH="0" baseline="0" dirty="0" smtClean="0" bmk="_Toc149974088">
                <a:ln>
                  <a:noFill/>
                </a:ln>
                <a:solidFill>
                  <a:schemeClr val="tx1"/>
                </a:solidFill>
                <a:effectLst/>
                <a:latin typeface="Comic Sans MS" pitchFamily="66" charset="0"/>
              </a:rPr>
              <a:t>Stage One:  0-8 weeks:  Basic biological noises</a:t>
            </a:r>
            <a:endParaRPr kumimoji="0" lang="en-GB" altLang="en-US" sz="1600" b="1" i="0" u="sng" strike="noStrike" cap="none" normalizeH="0" baseline="0" dirty="0" smtClean="0" bmk="">
              <a:ln>
                <a:noFill/>
              </a:ln>
              <a:solidFill>
                <a:schemeClr val="tx1"/>
              </a:solidFill>
              <a:effectLst/>
              <a:latin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r"/>
                <a:tab pos="2636838" algn="ctr"/>
                <a:tab pos="5273675" algn="r"/>
              </a:tabLst>
            </a:pP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During the first few weeks, the child expresses itself vocally through crying.  Different kinds of cry can be identified - hunger, distress or pleasure, for example. Cries are ‘reflexive’ noises. The quality of sound is similar to a ‘mouth-wide-open’ vowel such as [</a:t>
            </a: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a].  </a:t>
            </a: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Babies from different countries make the same sound.</a:t>
            </a:r>
            <a:r>
              <a:rPr kumimoji="0" lang="en-GB" altLang="en-US" sz="1600" b="0" i="0" u="none" strike="noStrike" cap="none" normalizeH="0" dirty="0" smtClean="0" bmk="">
                <a:ln>
                  <a:noFill/>
                </a:ln>
                <a:solidFill>
                  <a:schemeClr val="tx1"/>
                </a:solidFill>
                <a:effectLst/>
                <a:latin typeface="Comic Sans MS" pitchFamily="66" charset="0"/>
                <a:ea typeface="Times New Roman" pitchFamily="18" charset="0"/>
                <a:cs typeface="Times New Roman" pitchFamily="18" charset="0"/>
              </a:rPr>
              <a:t> </a:t>
            </a: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Also, the child can vary its rhythm and pitch patterns. </a:t>
            </a:r>
          </a:p>
          <a:p>
            <a:pPr marL="0" marR="0" lvl="0" indent="0" algn="l" defTabSz="914400" rtl="0" eaLnBrk="0" fontAlgn="base" latinLnBrk="0" hangingPunct="0">
              <a:lnSpc>
                <a:spcPct val="100000"/>
              </a:lnSpc>
              <a:spcBef>
                <a:spcPct val="0"/>
              </a:spcBef>
              <a:spcAft>
                <a:spcPct val="0"/>
              </a:spcAft>
              <a:buClrTx/>
              <a:buSzTx/>
              <a:buFontTx/>
              <a:buNone/>
              <a:tabLst>
                <a:tab pos="457200" algn="r"/>
                <a:tab pos="2636838" algn="ctr"/>
                <a:tab pos="5273675" algn="r"/>
              </a:tabLst>
            </a:pPr>
            <a:r>
              <a:rPr kumimoji="0" lang="en-GB" altLang="en-US" sz="1600" b="1" i="0" u="sng" strike="noStrike" cap="none" normalizeH="0" baseline="0" dirty="0" smtClean="0" bmk="">
                <a:ln>
                  <a:noFill/>
                </a:ln>
                <a:solidFill>
                  <a:schemeClr val="tx1"/>
                </a:solidFill>
                <a:effectLst/>
                <a:latin typeface="Comic Sans MS" pitchFamily="66" charset="0"/>
              </a:rPr>
              <a:t>Stage Two:  8-20 weeks:  Cooing and laughing</a:t>
            </a:r>
          </a:p>
          <a:p>
            <a:pPr marL="0" marR="0" lvl="0" indent="0" algn="l" defTabSz="914400" rtl="0" eaLnBrk="0" fontAlgn="base" latinLnBrk="0" hangingPunct="0">
              <a:lnSpc>
                <a:spcPct val="100000"/>
              </a:lnSpc>
              <a:spcBef>
                <a:spcPct val="0"/>
              </a:spcBef>
              <a:spcAft>
                <a:spcPct val="0"/>
              </a:spcAft>
              <a:buClrTx/>
              <a:buSzTx/>
              <a:buFontTx/>
              <a:buNone/>
              <a:tabLst>
                <a:tab pos="457200" algn="r"/>
                <a:tab pos="2636838" algn="ctr"/>
                <a:tab pos="5273675" algn="r"/>
              </a:tabLst>
            </a:pP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The sounds are quieter, lower pitched, more musical.  At the beginning of this period, each segment of cooing is quite short (about 1\2 second).  It consists of a short vowel-like sound usually preceded by a consonant-like </a:t>
            </a: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sound.  </a:t>
            </a: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It is quite nasal in quality.  Sounds are made like ‘coo’, ‘goo’ and the reduplicated ‘</a:t>
            </a:r>
            <a:r>
              <a:rPr kumimoji="0" lang="en-GB" altLang="en-US" sz="1600" b="0" i="0" u="none" strike="noStrike" cap="none" normalizeH="0" baseline="0" dirty="0" err="1" smtClean="0" bmk="">
                <a:ln>
                  <a:noFill/>
                </a:ln>
                <a:solidFill>
                  <a:schemeClr val="tx1"/>
                </a:solidFill>
                <a:effectLst/>
                <a:latin typeface="Comic Sans MS" pitchFamily="66" charset="0"/>
                <a:ea typeface="Times New Roman" pitchFamily="18" charset="0"/>
                <a:cs typeface="Times New Roman" pitchFamily="18" charset="0"/>
              </a:rPr>
              <a:t>ga-ga</a:t>
            </a: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 There </a:t>
            </a: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is more lip movement at this stage.</a:t>
            </a:r>
            <a:r>
              <a:rPr lang="en-GB" altLang="en-US" sz="1600" dirty="0" bmk=""/>
              <a:t> </a:t>
            </a: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By now sounds are being formed in the VELAR region of the mouth (‘</a:t>
            </a:r>
            <a:r>
              <a:rPr kumimoji="0" lang="en-GB" altLang="en-US" sz="1600" b="0" i="0" u="none" strike="noStrike" cap="none" normalizeH="0" baseline="0" dirty="0" err="1" smtClean="0" bmk="">
                <a:ln>
                  <a:noFill/>
                </a:ln>
                <a:solidFill>
                  <a:schemeClr val="tx1"/>
                </a:solidFill>
                <a:effectLst/>
                <a:latin typeface="Comic Sans MS" pitchFamily="66" charset="0"/>
                <a:ea typeface="Times New Roman" pitchFamily="18" charset="0"/>
                <a:cs typeface="Times New Roman" pitchFamily="18" charset="0"/>
              </a:rPr>
              <a:t>ga-ga</a:t>
            </a:r>
            <a:r>
              <a:rPr kumimoji="0" lang="en-GB" altLang="en-US" sz="1600" b="0" i="0" u="none" strike="noStrike" cap="none" normalizeH="0" baseline="0" dirty="0" smtClean="0" bmk="">
                <a:ln>
                  <a:noFill/>
                </a:ln>
                <a:solidFill>
                  <a:schemeClr val="tx1"/>
                </a:solidFill>
                <a:effectLst/>
                <a:latin typeface="Comic Sans MS" pitchFamily="66" charset="0"/>
                <a:ea typeface="Times New Roman" pitchFamily="18" charset="0"/>
                <a:cs typeface="Times New Roman" pitchFamily="18" charset="0"/>
              </a:rPr>
              <a:t>’, ‘coo’) and the child is becoming increasingly aware of what its mouth and vocal chords can do.  </a:t>
            </a:r>
            <a:endParaRPr kumimoji="0" lang="en-GB" altLang="en-US" sz="1600" b="0" i="0" u="none" strike="noStrike" cap="none" normalizeH="0" baseline="0" dirty="0" smtClean="0" bmk="">
              <a:ln>
                <a:noFill/>
              </a:ln>
              <a:solidFill>
                <a:schemeClr val="tx1"/>
              </a:solidFill>
              <a:effectLst/>
            </a:endParaRPr>
          </a:p>
        </p:txBody>
      </p:sp>
    </p:spTree>
    <p:extLst>
      <p:ext uri="{BB962C8B-B14F-4D97-AF65-F5344CB8AC3E}">
        <p14:creationId xmlns:p14="http://schemas.microsoft.com/office/powerpoint/2010/main" val="3923385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77500" lnSpcReduction="20000"/>
          </a:bodyPr>
          <a:lstStyle/>
          <a:p>
            <a:pPr marL="0" lvl="0" indent="0" eaLnBrk="0" fontAlgn="base" hangingPunct="0">
              <a:spcBef>
                <a:spcPct val="0"/>
              </a:spcBef>
              <a:spcAft>
                <a:spcPct val="0"/>
              </a:spcAft>
              <a:buNone/>
              <a:tabLst>
                <a:tab pos="457200" algn="r"/>
                <a:tab pos="2636838" algn="ctr"/>
                <a:tab pos="5273675" algn="r"/>
              </a:tabLst>
            </a:pPr>
            <a:endParaRPr kumimoji="0" lang="en-GB" altLang="en-US" sz="2500" b="1" i="0" u="sng" strike="noStrike" cap="none" normalizeH="0" baseline="0" dirty="0" smtClean="0" bmk="">
              <a:ln>
                <a:noFill/>
              </a:ln>
              <a:solidFill>
                <a:schemeClr val="tx1"/>
              </a:solidFill>
              <a:effectLst/>
              <a:latin typeface="Comic Sans MS" pitchFamily="66" charset="0"/>
              <a:cs typeface="Arial" pitchFamily="34" charset="0"/>
            </a:endParaRPr>
          </a:p>
          <a:p>
            <a:pPr marL="0" lvl="0" indent="0" eaLnBrk="0" fontAlgn="base" hangingPunct="0">
              <a:spcBef>
                <a:spcPct val="0"/>
              </a:spcBef>
              <a:spcAft>
                <a:spcPct val="0"/>
              </a:spcAft>
              <a:buNone/>
              <a:tabLst>
                <a:tab pos="457200" algn="r"/>
                <a:tab pos="2636838" algn="ctr"/>
                <a:tab pos="5273675" algn="r"/>
              </a:tabLst>
            </a:pPr>
            <a:endParaRPr lang="en-GB" altLang="en-US" sz="2500" b="1" u="sng" dirty="0" bmk="">
              <a:solidFill>
                <a:schemeClr val="tx1"/>
              </a:solidFill>
              <a:latin typeface="Comic Sans MS" pitchFamily="66" charset="0"/>
              <a:cs typeface="Arial" pitchFamily="34" charset="0"/>
            </a:endParaRPr>
          </a:p>
          <a:p>
            <a:pPr marL="0" lvl="0" indent="0" eaLnBrk="0" fontAlgn="base" hangingPunct="0">
              <a:spcBef>
                <a:spcPct val="0"/>
              </a:spcBef>
              <a:spcAft>
                <a:spcPct val="0"/>
              </a:spcAft>
              <a:buNone/>
              <a:tabLst>
                <a:tab pos="457200" algn="r"/>
                <a:tab pos="2636838" algn="ctr"/>
                <a:tab pos="5273675" algn="r"/>
              </a:tabLst>
            </a:pPr>
            <a:endParaRPr kumimoji="0" lang="en-GB" altLang="en-US" sz="2500" i="0" u="sng" strike="noStrike" cap="none" normalizeH="0" baseline="0" dirty="0" smtClean="0" bmk="">
              <a:ln>
                <a:noFill/>
              </a:ln>
              <a:solidFill>
                <a:schemeClr val="tx1"/>
              </a:solidFill>
              <a:effectLst/>
              <a:latin typeface="Comic Sans MS" pitchFamily="66" charset="0"/>
              <a:cs typeface="Arial" pitchFamily="34" charset="0"/>
            </a:endParaRPr>
          </a:p>
          <a:p>
            <a:pPr marL="0" lvl="0" indent="0" eaLnBrk="0" fontAlgn="base" hangingPunct="0">
              <a:spcBef>
                <a:spcPct val="0"/>
              </a:spcBef>
              <a:spcAft>
                <a:spcPct val="0"/>
              </a:spcAft>
              <a:buNone/>
              <a:tabLst>
                <a:tab pos="457200" algn="r"/>
                <a:tab pos="2636838" algn="ctr"/>
                <a:tab pos="5273675" algn="r"/>
              </a:tabLst>
            </a:pPr>
            <a:r>
              <a:rPr lang="en-GB" altLang="en-US" sz="2300" u="sng" dirty="0" bmk="">
                <a:solidFill>
                  <a:schemeClr val="tx1"/>
                </a:solidFill>
                <a:latin typeface="Comic Sans MS" pitchFamily="66" charset="0"/>
                <a:ea typeface="Times New Roman" pitchFamily="18" charset="0"/>
                <a:cs typeface="Times New Roman" pitchFamily="18" charset="0"/>
              </a:rPr>
              <a:t>Stage Three:  20-30 weeks:  vocal play</a:t>
            </a:r>
          </a:p>
          <a:p>
            <a:pPr marL="0" lvl="0" indent="0" eaLnBrk="0" fontAlgn="base" hangingPunct="0">
              <a:spcBef>
                <a:spcPct val="0"/>
              </a:spcBef>
              <a:spcAft>
                <a:spcPct val="0"/>
              </a:spcAft>
              <a:buNone/>
              <a:tabLst>
                <a:tab pos="457200" algn="r"/>
                <a:tab pos="2636838" algn="ctr"/>
                <a:tab pos="5273675" algn="r"/>
              </a:tabLst>
            </a:pPr>
            <a:r>
              <a:rPr lang="en-GB" altLang="en-US" sz="2300" dirty="0" bmk="">
                <a:solidFill>
                  <a:schemeClr val="tx1"/>
                </a:solidFill>
                <a:latin typeface="Comic Sans MS" pitchFamily="66" charset="0"/>
                <a:ea typeface="Times New Roman" pitchFamily="18" charset="0"/>
                <a:cs typeface="Times New Roman" pitchFamily="18" charset="0"/>
              </a:rPr>
              <a:t>Cooing sounds die down.  Single vowel-like or consonant-like sounds are repeated over and over again.  Several sounds are made at front of mouth [</a:t>
            </a:r>
            <a:r>
              <a:rPr lang="en-GB" altLang="en-US" sz="2300" dirty="0" err="1" bmk="">
                <a:solidFill>
                  <a:schemeClr val="tx1"/>
                </a:solidFill>
                <a:latin typeface="Comic Sans MS" pitchFamily="66" charset="0"/>
                <a:ea typeface="Times New Roman" pitchFamily="18" charset="0"/>
                <a:cs typeface="Times New Roman" pitchFamily="18" charset="0"/>
              </a:rPr>
              <a:t>mmmm</a:t>
            </a:r>
            <a:r>
              <a:rPr lang="en-GB" altLang="en-US" sz="2300" dirty="0" bmk="">
                <a:solidFill>
                  <a:schemeClr val="tx1"/>
                </a:solidFill>
                <a:latin typeface="Comic Sans MS" pitchFamily="66" charset="0"/>
                <a:ea typeface="Times New Roman" pitchFamily="18" charset="0"/>
                <a:cs typeface="Times New Roman" pitchFamily="18" charset="0"/>
              </a:rPr>
              <a:t>] and [</a:t>
            </a:r>
            <a:r>
              <a:rPr lang="en-GB" altLang="en-US" sz="2300" dirty="0" err="1" bmk="">
                <a:solidFill>
                  <a:schemeClr val="tx1"/>
                </a:solidFill>
                <a:latin typeface="Comic Sans MS" pitchFamily="66" charset="0"/>
                <a:ea typeface="Times New Roman" pitchFamily="18" charset="0"/>
                <a:cs typeface="Times New Roman" pitchFamily="18" charset="0"/>
              </a:rPr>
              <a:t>nnnn</a:t>
            </a:r>
            <a:r>
              <a:rPr lang="en-GB" altLang="en-US" sz="2300" dirty="0" bmk="">
                <a:solidFill>
                  <a:schemeClr val="tx1"/>
                </a:solidFill>
                <a:latin typeface="Comic Sans MS" pitchFamily="66" charset="0"/>
                <a:ea typeface="Times New Roman" pitchFamily="18" charset="0"/>
                <a:cs typeface="Times New Roman" pitchFamily="18" charset="0"/>
              </a:rPr>
              <a:t>] or friction sounds such as [</a:t>
            </a:r>
            <a:r>
              <a:rPr lang="en-GB" altLang="en-US" sz="2300" dirty="0" err="1" bmk="">
                <a:solidFill>
                  <a:schemeClr val="tx1"/>
                </a:solidFill>
                <a:latin typeface="Comic Sans MS" pitchFamily="66" charset="0"/>
                <a:ea typeface="Times New Roman" pitchFamily="18" charset="0"/>
                <a:cs typeface="Times New Roman" pitchFamily="18" charset="0"/>
              </a:rPr>
              <a:t>ffff</a:t>
            </a:r>
            <a:r>
              <a:rPr lang="en-GB" altLang="en-US" sz="2300" dirty="0" bmk="">
                <a:solidFill>
                  <a:schemeClr val="tx1"/>
                </a:solidFill>
                <a:latin typeface="Comic Sans MS" pitchFamily="66" charset="0"/>
                <a:ea typeface="Times New Roman" pitchFamily="18" charset="0"/>
                <a:cs typeface="Times New Roman" pitchFamily="18" charset="0"/>
              </a:rPr>
              <a:t>]. Consonant-vowel (CVCV) sequences are more noticeable e.g. ‘Mama’, ‘</a:t>
            </a:r>
            <a:r>
              <a:rPr lang="en-GB" altLang="en-US" sz="2300" dirty="0" err="1" bmk="">
                <a:solidFill>
                  <a:schemeClr val="tx1"/>
                </a:solidFill>
                <a:latin typeface="Comic Sans MS" pitchFamily="66" charset="0"/>
                <a:ea typeface="Times New Roman" pitchFamily="18" charset="0"/>
                <a:cs typeface="Times New Roman" pitchFamily="18" charset="0"/>
              </a:rPr>
              <a:t>dadadada</a:t>
            </a:r>
            <a:r>
              <a:rPr lang="en-GB" altLang="en-US" sz="2300" dirty="0" bmk="">
                <a:solidFill>
                  <a:schemeClr val="tx1"/>
                </a:solidFill>
                <a:latin typeface="Comic Sans MS" pitchFamily="66" charset="0"/>
                <a:ea typeface="Times New Roman" pitchFamily="18" charset="0"/>
                <a:cs typeface="Times New Roman" pitchFamily="18" charset="0"/>
              </a:rPr>
              <a:t>’. There is greater range of consonant-vowel sound and the nasal aspects of ‘m’ and ‘n’ are developing. Uvular sounds made by the back of the tongue and labial sounds formed at the lips are giving the baby a vocal work-out. The child practises the fricative sounds of ‘f’, ‘z’ and ‘s’ </a:t>
            </a:r>
          </a:p>
          <a:p>
            <a:pPr marL="0" lvl="0" indent="0" eaLnBrk="0" fontAlgn="base" hangingPunct="0">
              <a:spcBef>
                <a:spcPct val="0"/>
              </a:spcBef>
              <a:spcAft>
                <a:spcPct val="0"/>
              </a:spcAft>
              <a:buNone/>
              <a:tabLst>
                <a:tab pos="457200" algn="r"/>
                <a:tab pos="2636838" algn="ctr"/>
                <a:tab pos="5273675" algn="r"/>
              </a:tabLst>
            </a:pPr>
            <a:r>
              <a:rPr lang="en-GB" altLang="en-US" sz="2300" u="sng" dirty="0" bmk="">
                <a:solidFill>
                  <a:schemeClr val="tx1"/>
                </a:solidFill>
                <a:latin typeface="Comic Sans MS" pitchFamily="66" charset="0"/>
                <a:ea typeface="Times New Roman" pitchFamily="18" charset="0"/>
                <a:cs typeface="Times New Roman" pitchFamily="18" charset="0"/>
              </a:rPr>
              <a:t>Stage Four: 25-50 weeks: babbling </a:t>
            </a:r>
          </a:p>
          <a:p>
            <a:pPr marL="0" lvl="0" indent="0" eaLnBrk="0" fontAlgn="base" hangingPunct="0">
              <a:spcBef>
                <a:spcPct val="0"/>
              </a:spcBef>
              <a:spcAft>
                <a:spcPct val="0"/>
              </a:spcAft>
              <a:buNone/>
              <a:tabLst>
                <a:tab pos="457200" algn="r"/>
                <a:tab pos="2636838" algn="ctr"/>
                <a:tab pos="5273675" algn="r"/>
              </a:tabLst>
            </a:pPr>
            <a:r>
              <a:rPr lang="en-GB" altLang="en-US" sz="2300" dirty="0" err="1" bmk="">
                <a:solidFill>
                  <a:schemeClr val="tx1"/>
                </a:solidFill>
                <a:latin typeface="Comic Sans MS" pitchFamily="66" charset="0"/>
                <a:ea typeface="Times New Roman" pitchFamily="18" charset="0"/>
                <a:cs typeface="Times New Roman" pitchFamily="18" charset="0"/>
              </a:rPr>
              <a:t>Ababababab</a:t>
            </a:r>
            <a:r>
              <a:rPr lang="en-GB" altLang="en-US" sz="2300" dirty="0" bmk="">
                <a:solidFill>
                  <a:schemeClr val="tx1"/>
                </a:solidFill>
                <a:latin typeface="Comic Sans MS" pitchFamily="66" charset="0"/>
                <a:ea typeface="Times New Roman" pitchFamily="18" charset="0"/>
                <a:cs typeface="Times New Roman" pitchFamily="18" charset="0"/>
              </a:rPr>
              <a:t>\</a:t>
            </a:r>
            <a:r>
              <a:rPr lang="en-GB" altLang="en-US" sz="2300" dirty="0" err="1" bmk="">
                <a:solidFill>
                  <a:schemeClr val="tx1"/>
                </a:solidFill>
                <a:latin typeface="Comic Sans MS" pitchFamily="66" charset="0"/>
                <a:ea typeface="Times New Roman" pitchFamily="18" charset="0"/>
                <a:cs typeface="Times New Roman" pitchFamily="18" charset="0"/>
              </a:rPr>
              <a:t>dadadada</a:t>
            </a:r>
            <a:r>
              <a:rPr lang="en-GB" altLang="en-US" sz="2300" dirty="0" bmk="">
                <a:solidFill>
                  <a:schemeClr val="tx1"/>
                </a:solidFill>
                <a:latin typeface="Comic Sans MS" pitchFamily="66" charset="0"/>
                <a:ea typeface="Times New Roman" pitchFamily="18" charset="0"/>
                <a:cs typeface="Times New Roman" pitchFamily="18" charset="0"/>
              </a:rPr>
              <a:t> - this is reduplicative babbling and there are variegated sequences - </a:t>
            </a:r>
            <a:r>
              <a:rPr lang="en-GB" altLang="en-US" sz="2300" dirty="0" err="1" bmk="">
                <a:solidFill>
                  <a:schemeClr val="tx1"/>
                </a:solidFill>
                <a:latin typeface="Comic Sans MS" pitchFamily="66" charset="0"/>
                <a:ea typeface="Times New Roman" pitchFamily="18" charset="0"/>
                <a:cs typeface="Times New Roman" pitchFamily="18" charset="0"/>
              </a:rPr>
              <a:t>adu</a:t>
            </a:r>
            <a:r>
              <a:rPr lang="en-GB" altLang="en-US" sz="2300" dirty="0" bmk="">
                <a:solidFill>
                  <a:schemeClr val="tx1"/>
                </a:solidFill>
                <a:latin typeface="Comic Sans MS" pitchFamily="66" charset="0"/>
                <a:ea typeface="Times New Roman" pitchFamily="18" charset="0"/>
                <a:cs typeface="Times New Roman" pitchFamily="18" charset="0"/>
              </a:rPr>
              <a:t>, </a:t>
            </a:r>
            <a:r>
              <a:rPr lang="en-GB" altLang="en-US" sz="2300" dirty="0" err="1" bmk="">
                <a:solidFill>
                  <a:schemeClr val="tx1"/>
                </a:solidFill>
                <a:latin typeface="Comic Sans MS" pitchFamily="66" charset="0"/>
                <a:ea typeface="Times New Roman" pitchFamily="18" charset="0"/>
                <a:cs typeface="Times New Roman" pitchFamily="18" charset="0"/>
              </a:rPr>
              <a:t>mabu</a:t>
            </a:r>
            <a:r>
              <a:rPr lang="en-GB" altLang="en-US" sz="2300" dirty="0" bmk="">
                <a:solidFill>
                  <a:schemeClr val="tx1"/>
                </a:solidFill>
                <a:latin typeface="Comic Sans MS" pitchFamily="66" charset="0"/>
                <a:ea typeface="Times New Roman" pitchFamily="18" charset="0"/>
                <a:cs typeface="Times New Roman" pitchFamily="18" charset="0"/>
              </a:rPr>
              <a:t>.  More complex friction sounds are present - ‘s’ and ‘</a:t>
            </a:r>
            <a:r>
              <a:rPr lang="en-GB" altLang="en-US" sz="2300" dirty="0" err="1" bmk="">
                <a:solidFill>
                  <a:schemeClr val="tx1"/>
                </a:solidFill>
                <a:latin typeface="Comic Sans MS" pitchFamily="66" charset="0"/>
                <a:ea typeface="Times New Roman" pitchFamily="18" charset="0"/>
                <a:cs typeface="Times New Roman" pitchFamily="18" charset="0"/>
              </a:rPr>
              <a:t>sh</a:t>
            </a:r>
            <a:r>
              <a:rPr lang="en-GB" altLang="en-US" sz="2300" dirty="0" bmk="">
                <a:solidFill>
                  <a:schemeClr val="tx1"/>
                </a:solidFill>
                <a:latin typeface="Comic Sans MS" pitchFamily="66" charset="0"/>
                <a:ea typeface="Times New Roman" pitchFamily="18" charset="0"/>
                <a:cs typeface="Times New Roman" pitchFamily="18" charset="0"/>
              </a:rPr>
              <a:t>’.  Cluster consonants are avoided - early speech prefers consonants to occur before vowels - ‘ta’ rather than ‘at’.  Surveys suggest still no differences in babbling between different races. The child is trying out sounds in a random manner at this stage.</a:t>
            </a:r>
          </a:p>
          <a:p>
            <a:pPr marL="0" lvl="0" indent="0" eaLnBrk="0" fontAlgn="base" hangingPunct="0">
              <a:spcBef>
                <a:spcPct val="0"/>
              </a:spcBef>
              <a:spcAft>
                <a:spcPct val="0"/>
              </a:spcAft>
              <a:buNone/>
              <a:tabLst>
                <a:tab pos="457200" algn="r"/>
                <a:tab pos="2636838" algn="ctr"/>
                <a:tab pos="5273675" algn="r"/>
              </a:tabLst>
            </a:pPr>
            <a:r>
              <a:rPr lang="en-GB" altLang="en-US" sz="2300" dirty="0" bmk="">
                <a:solidFill>
                  <a:schemeClr val="tx1"/>
                </a:solidFill>
                <a:latin typeface="Comic Sans MS" pitchFamily="66" charset="0"/>
                <a:ea typeface="Times New Roman" pitchFamily="18" charset="0"/>
                <a:cs typeface="Times New Roman" pitchFamily="18" charset="0"/>
              </a:rPr>
              <a:t>Babbling continues up to 18 months and often alongside ‘real’ speech.</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116632"/>
            <a:ext cx="5976664" cy="2110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6001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67544" y="1556792"/>
            <a:ext cx="8229600" cy="4525963"/>
          </a:xfrm>
        </p:spPr>
        <p:txBody>
          <a:bodyPr>
            <a:normAutofit/>
          </a:bodyPr>
          <a:lstStyle/>
          <a:p>
            <a:pPr marL="0" indent="0" eaLnBrk="0" fontAlgn="base" hangingPunct="0">
              <a:lnSpc>
                <a:spcPct val="120000"/>
              </a:lnSpc>
              <a:spcBef>
                <a:spcPct val="0"/>
              </a:spcBef>
              <a:spcAft>
                <a:spcPct val="0"/>
              </a:spcAft>
              <a:buClrTx/>
              <a:buNone/>
              <a:tabLst>
                <a:tab pos="457200" algn="r"/>
                <a:tab pos="2636838" algn="ctr"/>
                <a:tab pos="5273675" algn="r"/>
              </a:tabLst>
            </a:pPr>
            <a:r>
              <a:rPr lang="en-GB" altLang="en-US" sz="1700" dirty="0" bmk="_Toc149974093">
                <a:solidFill>
                  <a:schemeClr val="tx1"/>
                </a:solidFill>
                <a:latin typeface="Comic Sans MS" pitchFamily="66" charset="0"/>
                <a:ea typeface="Times New Roman" pitchFamily="18" charset="0"/>
                <a:cs typeface="Times New Roman" pitchFamily="18" charset="0"/>
              </a:rPr>
              <a:t>Phonemic </a:t>
            </a:r>
            <a:r>
              <a:rPr lang="en-GB" altLang="en-US" sz="1700" dirty="0" bmk="_Toc149974093">
                <a:solidFill>
                  <a:schemeClr val="tx1"/>
                </a:solidFill>
                <a:latin typeface="Comic Sans MS" pitchFamily="66" charset="0"/>
                <a:ea typeface="Times New Roman" pitchFamily="18" charset="0"/>
                <a:cs typeface="Times New Roman" pitchFamily="18" charset="0"/>
              </a:rPr>
              <a:t>Expansion &amp; Contraction </a:t>
            </a:r>
            <a:r>
              <a:rPr lang="en-GB" altLang="en-US" sz="1700" dirty="0" bmk="">
                <a:solidFill>
                  <a:schemeClr val="tx1"/>
                </a:solidFill>
                <a:latin typeface="Comic Sans MS" pitchFamily="66" charset="0"/>
                <a:ea typeface="Times New Roman" pitchFamily="18" charset="0"/>
                <a:cs typeface="Times New Roman" pitchFamily="18" charset="0"/>
              </a:rPr>
              <a:t>During the babbling </a:t>
            </a:r>
            <a:r>
              <a:rPr lang="en-GB" altLang="en-US" sz="1700" dirty="0" smtClean="0" bmk="">
                <a:solidFill>
                  <a:schemeClr val="tx1"/>
                </a:solidFill>
                <a:latin typeface="Comic Sans MS" pitchFamily="66" charset="0"/>
                <a:ea typeface="Times New Roman" pitchFamily="18" charset="0"/>
                <a:cs typeface="Times New Roman" pitchFamily="18" charset="0"/>
              </a:rPr>
              <a:t>phase. The </a:t>
            </a:r>
            <a:r>
              <a:rPr lang="en-GB" altLang="en-US" sz="1700" dirty="0" bmk="">
                <a:solidFill>
                  <a:schemeClr val="tx1"/>
                </a:solidFill>
                <a:latin typeface="Comic Sans MS" pitchFamily="66" charset="0"/>
                <a:ea typeface="Times New Roman" pitchFamily="18" charset="0"/>
                <a:cs typeface="Times New Roman" pitchFamily="18" charset="0"/>
              </a:rPr>
              <a:t>number of different phonemes produced by the child increases initially.  This is known as PHONEMIC EXPANSION. </a:t>
            </a:r>
            <a:r>
              <a:rPr lang="en-GB" altLang="en-US" sz="1700" dirty="0" smtClean="0" bmk="">
                <a:solidFill>
                  <a:schemeClr val="tx1"/>
                </a:solidFill>
                <a:latin typeface="Comic Sans MS" pitchFamily="66" charset="0"/>
                <a:ea typeface="Times New Roman" pitchFamily="18" charset="0"/>
                <a:cs typeface="Times New Roman" pitchFamily="18" charset="0"/>
              </a:rPr>
              <a:t> However</a:t>
            </a:r>
            <a:r>
              <a:rPr lang="en-GB" altLang="en-US" sz="1700" dirty="0" bmk="">
                <a:solidFill>
                  <a:schemeClr val="tx1"/>
                </a:solidFill>
                <a:latin typeface="Comic Sans MS" pitchFamily="66" charset="0"/>
                <a:ea typeface="Times New Roman" pitchFamily="18" charset="0"/>
                <a:cs typeface="Times New Roman" pitchFamily="18" charset="0"/>
              </a:rPr>
              <a:t>, by the age of 10 months, the number of phonemes reduces (PHONEMIC CONTRACTION) and the range of sounds made by the child shrinks, becoming increasingly restricted to those of the child’s mother tongue. </a:t>
            </a:r>
          </a:p>
          <a:p>
            <a:pPr marL="0" indent="0" eaLnBrk="0" fontAlgn="base" hangingPunct="0">
              <a:lnSpc>
                <a:spcPct val="120000"/>
              </a:lnSpc>
              <a:spcBef>
                <a:spcPct val="0"/>
              </a:spcBef>
              <a:spcAft>
                <a:spcPct val="0"/>
              </a:spcAft>
              <a:buClrTx/>
              <a:buNone/>
              <a:tabLst>
                <a:tab pos="457200" algn="r"/>
                <a:tab pos="2636838" algn="ctr"/>
                <a:tab pos="5273675" algn="r"/>
              </a:tabLst>
            </a:pPr>
            <a:r>
              <a:rPr lang="en-GB" altLang="en-US" sz="1700" u="sng" dirty="0" bmk="">
                <a:solidFill>
                  <a:schemeClr val="tx1"/>
                </a:solidFill>
                <a:latin typeface="Comic Sans MS" pitchFamily="66" charset="0"/>
                <a:ea typeface="Times New Roman" pitchFamily="18" charset="0"/>
                <a:cs typeface="Times New Roman" pitchFamily="18" charset="0"/>
              </a:rPr>
              <a:t>Stage Five: 9 - 18 months:  melodic </a:t>
            </a:r>
            <a:r>
              <a:rPr lang="en-GB" altLang="en-US" sz="1700" u="sng" dirty="0" bmk="">
                <a:solidFill>
                  <a:schemeClr val="tx1"/>
                </a:solidFill>
                <a:latin typeface="Comic Sans MS" pitchFamily="66" charset="0"/>
                <a:ea typeface="Times New Roman" pitchFamily="18" charset="0"/>
                <a:cs typeface="Times New Roman" pitchFamily="18" charset="0"/>
              </a:rPr>
              <a:t>utterance</a:t>
            </a:r>
          </a:p>
          <a:p>
            <a:pPr marL="0" indent="0" eaLnBrk="0" fontAlgn="base" hangingPunct="0">
              <a:lnSpc>
                <a:spcPct val="120000"/>
              </a:lnSpc>
              <a:spcBef>
                <a:spcPct val="0"/>
              </a:spcBef>
              <a:spcAft>
                <a:spcPct val="0"/>
              </a:spcAft>
              <a:buClrTx/>
              <a:buNone/>
              <a:tabLst>
                <a:tab pos="457200" algn="r"/>
                <a:tab pos="2636838" algn="ctr"/>
                <a:tab pos="5273675" algn="r"/>
              </a:tabLst>
            </a:pPr>
            <a:r>
              <a:rPr lang="en-GB" altLang="en-US" sz="1700" dirty="0" bmk="">
                <a:solidFill>
                  <a:schemeClr val="tx1"/>
                </a:solidFill>
                <a:latin typeface="Comic Sans MS" pitchFamily="66" charset="0"/>
                <a:ea typeface="Times New Roman" pitchFamily="18" charset="0"/>
                <a:cs typeface="Times New Roman" pitchFamily="18" charset="0"/>
              </a:rPr>
              <a:t>Melody</a:t>
            </a:r>
            <a:r>
              <a:rPr lang="en-GB" altLang="en-US" sz="1700" dirty="0" bmk="">
                <a:solidFill>
                  <a:schemeClr val="tx1"/>
                </a:solidFill>
                <a:latin typeface="Comic Sans MS" pitchFamily="66" charset="0"/>
                <a:ea typeface="Times New Roman" pitchFamily="18" charset="0"/>
                <a:cs typeface="Times New Roman" pitchFamily="18" charset="0"/>
              </a:rPr>
              <a:t>, rhythm and tone </a:t>
            </a:r>
            <a:r>
              <a:rPr lang="en-GB" altLang="en-US" sz="1700" dirty="0" bmk="">
                <a:solidFill>
                  <a:schemeClr val="tx1"/>
                </a:solidFill>
                <a:latin typeface="Comic Sans MS" pitchFamily="66" charset="0"/>
                <a:ea typeface="Times New Roman" pitchFamily="18" charset="0"/>
                <a:cs typeface="Times New Roman" pitchFamily="18" charset="0"/>
              </a:rPr>
              <a:t>develop.  </a:t>
            </a:r>
            <a:r>
              <a:rPr lang="en-GB" altLang="en-US" sz="1700" dirty="0" bmk="">
                <a:solidFill>
                  <a:schemeClr val="tx1"/>
                </a:solidFill>
                <a:latin typeface="Comic Sans MS" pitchFamily="66" charset="0"/>
                <a:ea typeface="Times New Roman" pitchFamily="18" charset="0"/>
                <a:cs typeface="Times New Roman" pitchFamily="18" charset="0"/>
              </a:rPr>
              <a:t>Children from different language backgrounds now sound increasingly different from each other.  In the transition from </a:t>
            </a:r>
            <a:r>
              <a:rPr lang="en-GB" altLang="en-US" sz="1700" dirty="0" bmk="">
                <a:solidFill>
                  <a:schemeClr val="tx1"/>
                </a:solidFill>
                <a:latin typeface="Comic Sans MS" pitchFamily="66" charset="0"/>
                <a:ea typeface="Times New Roman" pitchFamily="18" charset="0"/>
                <a:cs typeface="Times New Roman" pitchFamily="18" charset="0"/>
              </a:rPr>
              <a:t>pre-language to language, children produce many ‘proto-words’ where the sounds are clear but the meaning is not.</a:t>
            </a:r>
          </a:p>
          <a:p>
            <a:endParaRPr lang="en-GB" dirty="0"/>
          </a:p>
        </p:txBody>
      </p:sp>
    </p:spTree>
    <p:extLst>
      <p:ext uri="{BB962C8B-B14F-4D97-AF65-F5344CB8AC3E}">
        <p14:creationId xmlns:p14="http://schemas.microsoft.com/office/powerpoint/2010/main" val="687132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FAVACDURDS</a:t>
            </a:r>
            <a:endParaRPr lang="en-GB"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15136" y="1412776"/>
            <a:ext cx="7601280" cy="4829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0599305"/>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15</TotalTime>
  <Words>559</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Thatch</vt:lpstr>
      <vt:lpstr>Phonetic Development</vt:lpstr>
      <vt:lpstr>Early phonology</vt:lpstr>
      <vt:lpstr>PowerPoint Presentation</vt:lpstr>
      <vt:lpstr>PowerPoint Presentation</vt:lpstr>
      <vt:lpstr>FAVACDURDS</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Phonetic Development</dc:title>
  <dc:creator>Jennifer Hunter-Phillips</dc:creator>
  <cp:lastModifiedBy>Jennifer Hunter-Phillips</cp:lastModifiedBy>
  <cp:revision>3</cp:revision>
  <dcterms:created xsi:type="dcterms:W3CDTF">2013-11-05T15:05:03Z</dcterms:created>
  <dcterms:modified xsi:type="dcterms:W3CDTF">2014-10-06T09:15:31Z</dcterms:modified>
</cp:coreProperties>
</file>