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4660"/>
  </p:normalViewPr>
  <p:slideViewPr>
    <p:cSldViewPr>
      <p:cViewPr varScale="1">
        <p:scale>
          <a:sx n="40" d="100"/>
          <a:sy n="40" d="100"/>
        </p:scale>
        <p:origin x="-874" y="-1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ABC9F8-6BB7-4E6D-BD46-7059CAD6648E}" type="datetimeFigureOut">
              <a:rPr lang="en-GB" smtClean="0"/>
              <a:t>05/05/2015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BC9F8-6BB7-4E6D-BD46-7059CAD6648E}" type="datetimeFigureOut">
              <a:rPr lang="en-GB" smtClean="0"/>
              <a:t>05/05/2015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ABC9F8-6BB7-4E6D-BD46-7059CAD6648E}" type="datetimeFigureOut">
              <a:rPr lang="en-GB" smtClean="0"/>
              <a:t>05/05/2015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0ABC9F8-6BB7-4E6D-BD46-7059CAD6648E}" type="datetimeFigureOut">
              <a:rPr lang="en-GB" smtClean="0"/>
              <a:t>05/05/2015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ABC9F8-6BB7-4E6D-BD46-7059CAD6648E}" type="datetimeFigureOut">
              <a:rPr lang="en-GB" smtClean="0"/>
              <a:t>05/05/2015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0ABC9F8-6BB7-4E6D-BD46-7059CAD6648E}" type="datetimeFigureOut">
              <a:rPr lang="en-GB" smtClean="0"/>
              <a:t>05/05/2015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ABC9F8-6BB7-4E6D-BD46-7059CAD6648E}" type="datetimeFigureOut">
              <a:rPr lang="en-GB" smtClean="0"/>
              <a:t>05/05/2015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ABC9F8-6BB7-4E6D-BD46-7059CAD6648E}" type="datetimeFigureOut">
              <a:rPr lang="en-GB" smtClean="0"/>
              <a:t>05/05/2015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ABC9F8-6BB7-4E6D-BD46-7059CAD6648E}" type="datetimeFigureOut">
              <a:rPr lang="en-GB" smtClean="0"/>
              <a:t>05/05/2015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ABC9F8-6BB7-4E6D-BD46-7059CAD6648E}" type="datetimeFigureOut">
              <a:rPr lang="en-GB" smtClean="0"/>
              <a:t>05/05/2015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2CDEF-F5E6-4CC0-B6E7-A6E459456802}"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ABC9F8-6BB7-4E6D-BD46-7059CAD6648E}" type="datetimeFigureOut">
              <a:rPr lang="en-GB" smtClean="0"/>
              <a:t>05/05/2015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332CDEF-F5E6-4CC0-B6E7-A6E459456802}" type="slidenum">
              <a:rPr lang="en-GB" smtClean="0"/>
              <a:t>‹#›</a:t>
            </a:fld>
            <a:endParaRPr lang="en-GB"/>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80ABC9F8-6BB7-4E6D-BD46-7059CAD6648E}" type="datetimeFigureOut">
              <a:rPr lang="en-GB" smtClean="0"/>
              <a:t>05/05/2015</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C332CDEF-F5E6-4CC0-B6E7-A6E459456802}" type="slidenum">
              <a:rPr lang="en-GB" smtClean="0"/>
              <a:t>‹#›</a:t>
            </a:fld>
            <a:endParaRPr lang="en-GB"/>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Learning to Read</a:t>
            </a:r>
            <a:endParaRPr lang="en-GB" dirty="0"/>
          </a:p>
        </p:txBody>
      </p:sp>
      <p:sp>
        <p:nvSpPr>
          <p:cNvPr id="3" name="Subtitle 2"/>
          <p:cNvSpPr>
            <a:spLocks noGrp="1"/>
          </p:cNvSpPr>
          <p:nvPr>
            <p:ph type="subTitle" idx="1"/>
          </p:nvPr>
        </p:nvSpPr>
        <p:spPr/>
        <p:txBody>
          <a:bodyPr/>
          <a:lstStyle/>
          <a:p>
            <a:r>
              <a:rPr lang="en-GB" dirty="0" smtClean="0"/>
              <a:t>How does it happen?</a:t>
            </a:r>
            <a:endParaRPr lang="en-GB" dirty="0"/>
          </a:p>
        </p:txBody>
      </p:sp>
    </p:spTree>
    <p:extLst>
      <p:ext uri="{BB962C8B-B14F-4D97-AF65-F5344CB8AC3E}">
        <p14:creationId xmlns:p14="http://schemas.microsoft.com/office/powerpoint/2010/main" val="6465468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Vygotsky’s ‘Zone of Proximal Development’</a:t>
            </a:r>
            <a:endParaRPr lang="en-GB" dirty="0"/>
          </a:p>
        </p:txBody>
      </p:sp>
      <p:sp>
        <p:nvSpPr>
          <p:cNvPr id="3" name="Content Placeholder 2"/>
          <p:cNvSpPr>
            <a:spLocks noGrp="1"/>
          </p:cNvSpPr>
          <p:nvPr>
            <p:ph idx="1"/>
          </p:nvPr>
        </p:nvSpPr>
        <p:spPr/>
        <p:txBody>
          <a:bodyPr/>
          <a:lstStyle/>
          <a:p>
            <a:r>
              <a:rPr lang="en-GB" dirty="0"/>
              <a:t>Vygotsky was dissatisfied with the way children’s intelligence was tested because they only measured what a child could knew at a single point in time, not what they were capable of achieving. He was interested in the processes by which children arrived at a solution to problems just beyond their mental capacity. He introduced the concept of ‘the zone of proximal development which he defined as ‘the distance between the actual development level as determined by individual problem solving  and the level of potential development as determined through problem solving under adult guidance or in collaboration with more capable peers’. </a:t>
            </a:r>
          </a:p>
        </p:txBody>
      </p:sp>
    </p:spTree>
    <p:extLst>
      <p:ext uri="{BB962C8B-B14F-4D97-AF65-F5344CB8AC3E}">
        <p14:creationId xmlns:p14="http://schemas.microsoft.com/office/powerpoint/2010/main" val="1212917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Put it into practice</a:t>
            </a:r>
            <a:endParaRPr lang="en-GB" dirty="0"/>
          </a:p>
        </p:txBody>
      </p:sp>
      <p:sp>
        <p:nvSpPr>
          <p:cNvPr id="3" name="Content Placeholder 2"/>
          <p:cNvSpPr>
            <a:spLocks noGrp="1"/>
          </p:cNvSpPr>
          <p:nvPr>
            <p:ph idx="1"/>
          </p:nvPr>
        </p:nvSpPr>
        <p:spPr/>
        <p:txBody>
          <a:bodyPr/>
          <a:lstStyle/>
          <a:p>
            <a:r>
              <a:rPr lang="en-GB" dirty="0"/>
              <a:t>As media practice, write an article for a parenting magazine on how children learn to read.</a:t>
            </a:r>
          </a:p>
          <a:p>
            <a:endParaRPr lang="en-GB" dirty="0"/>
          </a:p>
          <a:p>
            <a:endParaRPr lang="en-GB" dirty="0"/>
          </a:p>
        </p:txBody>
      </p:sp>
    </p:spTree>
    <p:extLst>
      <p:ext uri="{BB962C8B-B14F-4D97-AF65-F5344CB8AC3E}">
        <p14:creationId xmlns:p14="http://schemas.microsoft.com/office/powerpoint/2010/main" val="35072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a:t>
            </a:r>
            <a:endParaRPr lang="en-GB" dirty="0"/>
          </a:p>
        </p:txBody>
      </p:sp>
      <p:sp>
        <p:nvSpPr>
          <p:cNvPr id="3" name="Content Placeholder 2"/>
          <p:cNvSpPr>
            <a:spLocks noGrp="1"/>
          </p:cNvSpPr>
          <p:nvPr>
            <p:ph idx="1"/>
          </p:nvPr>
        </p:nvSpPr>
        <p:spPr/>
        <p:txBody>
          <a:bodyPr/>
          <a:lstStyle/>
          <a:p>
            <a:r>
              <a:rPr lang="en-GB" dirty="0" smtClean="0"/>
              <a:t>Attempt to read a foreign language and you’ll remember how hard it is.</a:t>
            </a:r>
          </a:p>
          <a:p>
            <a:r>
              <a:rPr lang="en-GB" dirty="0" smtClean="0"/>
              <a:t>How and when does reading start?</a:t>
            </a:r>
          </a:p>
          <a:p>
            <a:r>
              <a:rPr lang="en-GB" dirty="0" smtClean="0"/>
              <a:t>Literacy differs from </a:t>
            </a:r>
            <a:r>
              <a:rPr lang="en-GB" dirty="0" err="1" smtClean="0"/>
              <a:t>oracy</a:t>
            </a:r>
            <a:r>
              <a:rPr lang="en-GB" dirty="0" smtClean="0"/>
              <a:t> – reading and writing are taught at school.</a:t>
            </a:r>
          </a:p>
          <a:p>
            <a:r>
              <a:rPr lang="en-GB" dirty="0" smtClean="0"/>
              <a:t>Where do children see written language and how much more difficult is reading than speaking? What skills are needed</a:t>
            </a:r>
            <a:r>
              <a:rPr lang="en-GB" dirty="0" smtClean="0"/>
              <a:t>?</a:t>
            </a:r>
          </a:p>
          <a:p>
            <a:r>
              <a:rPr lang="en-GB" dirty="0" smtClean="0">
                <a:solidFill>
                  <a:srgbClr val="002060"/>
                </a:solidFill>
              </a:rPr>
              <a:t>Emergent Literacy – Clay</a:t>
            </a:r>
          </a:p>
          <a:p>
            <a:r>
              <a:rPr lang="en-GB" dirty="0" smtClean="0">
                <a:solidFill>
                  <a:srgbClr val="002060"/>
                </a:solidFill>
              </a:rPr>
              <a:t>McMahon – strategies for promoting literacy</a:t>
            </a:r>
            <a:endParaRPr lang="en-GB" dirty="0" smtClean="0">
              <a:solidFill>
                <a:srgbClr val="002060"/>
              </a:solidFill>
            </a:endParaRPr>
          </a:p>
        </p:txBody>
      </p:sp>
    </p:spTree>
    <p:extLst>
      <p:ext uri="{BB962C8B-B14F-4D97-AF65-F5344CB8AC3E}">
        <p14:creationId xmlns:p14="http://schemas.microsoft.com/office/powerpoint/2010/main" val="1164770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t>
            </a:r>
            <a:r>
              <a:rPr lang="en-GB" dirty="0" err="1" smtClean="0"/>
              <a:t>cont</a:t>
            </a:r>
            <a:r>
              <a:rPr lang="en-GB" dirty="0" smtClean="0"/>
              <a:t>…</a:t>
            </a:r>
            <a:endParaRPr lang="en-GB" dirty="0"/>
          </a:p>
        </p:txBody>
      </p:sp>
      <p:sp>
        <p:nvSpPr>
          <p:cNvPr id="3" name="Content Placeholder 2"/>
          <p:cNvSpPr>
            <a:spLocks noGrp="1"/>
          </p:cNvSpPr>
          <p:nvPr>
            <p:ph idx="1"/>
          </p:nvPr>
        </p:nvSpPr>
        <p:spPr/>
        <p:txBody>
          <a:bodyPr>
            <a:normAutofit/>
          </a:bodyPr>
          <a:lstStyle/>
          <a:p>
            <a:r>
              <a:rPr lang="en-GB" dirty="0" smtClean="0"/>
              <a:t>S.B Heath (1980s) studied working class America and found that early literacy experiences reflected middle-class values. She suggested that schools should not impose their own experiences</a:t>
            </a:r>
            <a:r>
              <a:rPr lang="en-GB" dirty="0" smtClean="0"/>
              <a:t>. </a:t>
            </a:r>
            <a:r>
              <a:rPr lang="en-GB" dirty="0" smtClean="0">
                <a:solidFill>
                  <a:srgbClr val="002060"/>
                </a:solidFill>
              </a:rPr>
              <a:t>Hart filmed families reading to assist them.</a:t>
            </a:r>
            <a:endParaRPr lang="en-GB" dirty="0" smtClean="0">
              <a:solidFill>
                <a:srgbClr val="002060"/>
              </a:solidFill>
            </a:endParaRPr>
          </a:p>
          <a:p>
            <a:r>
              <a:rPr lang="en-GB" dirty="0" smtClean="0"/>
              <a:t>Following on from this, does texting/gaming etc… assist literacy?</a:t>
            </a:r>
          </a:p>
          <a:p>
            <a:r>
              <a:rPr lang="en-GB" dirty="0" smtClean="0"/>
              <a:t>Most early books use pictures to assist with basic topics and </a:t>
            </a:r>
            <a:r>
              <a:rPr lang="en-GB" dirty="0" err="1" smtClean="0"/>
              <a:t>hypernyms</a:t>
            </a:r>
            <a:r>
              <a:rPr lang="en-GB" dirty="0" smtClean="0"/>
              <a:t> and hyponyms. This links to labelling in speech.</a:t>
            </a:r>
            <a:endParaRPr lang="en-GB" dirty="0"/>
          </a:p>
        </p:txBody>
      </p:sp>
    </p:spTree>
    <p:extLst>
      <p:ext uri="{BB962C8B-B14F-4D97-AF65-F5344CB8AC3E}">
        <p14:creationId xmlns:p14="http://schemas.microsoft.com/office/powerpoint/2010/main" val="1546898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t>
            </a:r>
            <a:r>
              <a:rPr lang="en-GB" dirty="0" err="1" smtClean="0"/>
              <a:t>cont</a:t>
            </a:r>
            <a:r>
              <a:rPr lang="en-GB" dirty="0" smtClean="0"/>
              <a:t>…</a:t>
            </a:r>
            <a:endParaRPr lang="en-GB" dirty="0"/>
          </a:p>
        </p:txBody>
      </p:sp>
      <p:sp>
        <p:nvSpPr>
          <p:cNvPr id="3" name="Content Placeholder 2"/>
          <p:cNvSpPr>
            <a:spLocks noGrp="1"/>
          </p:cNvSpPr>
          <p:nvPr>
            <p:ph idx="1"/>
          </p:nvPr>
        </p:nvSpPr>
        <p:spPr/>
        <p:txBody>
          <a:bodyPr>
            <a:normAutofit lnSpcReduction="10000"/>
          </a:bodyPr>
          <a:lstStyle/>
          <a:p>
            <a:r>
              <a:rPr lang="en-GB" dirty="0" smtClean="0"/>
              <a:t>Early books are designed to be read to children rather than read by them. These contain complicated grammatical structures.</a:t>
            </a:r>
          </a:p>
          <a:p>
            <a:r>
              <a:rPr lang="en-GB" dirty="0" smtClean="0"/>
              <a:t>Reading schemes are used by schools to test and grade ability whilst aiding learning.</a:t>
            </a:r>
          </a:p>
          <a:p>
            <a:r>
              <a:rPr lang="en-GB" dirty="0" smtClean="0"/>
              <a:t>Children become independent readers at about 8.</a:t>
            </a:r>
          </a:p>
          <a:p>
            <a:r>
              <a:rPr lang="en-GB" dirty="0" err="1" smtClean="0">
                <a:solidFill>
                  <a:srgbClr val="002060"/>
                </a:solidFill>
              </a:rPr>
              <a:t>Wasik</a:t>
            </a:r>
            <a:r>
              <a:rPr lang="en-GB" dirty="0" smtClean="0">
                <a:solidFill>
                  <a:srgbClr val="002060"/>
                </a:solidFill>
              </a:rPr>
              <a:t> stressed the role of the family in reading.</a:t>
            </a:r>
            <a:r>
              <a:rPr lang="en-GB" dirty="0" smtClean="0"/>
              <a:t> Bruner </a:t>
            </a:r>
            <a:r>
              <a:rPr lang="en-GB" dirty="0" smtClean="0"/>
              <a:t>said parent and child interaction in reading involved:</a:t>
            </a:r>
          </a:p>
          <a:p>
            <a:pPr lvl="1"/>
            <a:r>
              <a:rPr lang="en-GB" dirty="0" smtClean="0"/>
              <a:t>Gaining attention – using pictures</a:t>
            </a:r>
          </a:p>
          <a:p>
            <a:pPr lvl="1"/>
            <a:r>
              <a:rPr lang="en-GB" dirty="0" smtClean="0"/>
              <a:t>Query – asking what the picture is</a:t>
            </a:r>
          </a:p>
          <a:p>
            <a:pPr lvl="1"/>
            <a:r>
              <a:rPr lang="en-GB" dirty="0" smtClean="0"/>
              <a:t>Label – telling them what the picture is</a:t>
            </a:r>
          </a:p>
          <a:p>
            <a:pPr lvl="1"/>
            <a:r>
              <a:rPr lang="en-GB" dirty="0" smtClean="0"/>
              <a:t>Feedback - response</a:t>
            </a:r>
            <a:endParaRPr lang="en-GB" dirty="0"/>
          </a:p>
        </p:txBody>
      </p:sp>
    </p:spTree>
    <p:extLst>
      <p:ext uri="{BB962C8B-B14F-4D97-AF65-F5344CB8AC3E}">
        <p14:creationId xmlns:p14="http://schemas.microsoft.com/office/powerpoint/2010/main" val="1066018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Look at children’s books</a:t>
            </a:r>
            <a:endParaRPr lang="en-GB" dirty="0"/>
          </a:p>
        </p:txBody>
      </p:sp>
      <p:sp>
        <p:nvSpPr>
          <p:cNvPr id="3" name="Content Placeholder 2"/>
          <p:cNvSpPr>
            <a:spLocks noGrp="1"/>
          </p:cNvSpPr>
          <p:nvPr>
            <p:ph idx="1"/>
          </p:nvPr>
        </p:nvSpPr>
        <p:spPr/>
        <p:txBody>
          <a:bodyPr>
            <a:normAutofit lnSpcReduction="10000"/>
          </a:bodyPr>
          <a:lstStyle/>
          <a:p>
            <a:r>
              <a:rPr lang="en-GB" dirty="0" smtClean="0"/>
              <a:t>Note how they:</a:t>
            </a:r>
          </a:p>
          <a:p>
            <a:pPr lvl="1"/>
            <a:r>
              <a:rPr lang="en-GB" dirty="0" smtClean="0"/>
              <a:t>Interact</a:t>
            </a:r>
          </a:p>
          <a:p>
            <a:pPr lvl="1"/>
            <a:r>
              <a:rPr lang="en-GB" dirty="0" smtClean="0"/>
              <a:t>Suggest values</a:t>
            </a:r>
          </a:p>
          <a:p>
            <a:pPr lvl="1"/>
            <a:r>
              <a:rPr lang="en-GB" dirty="0" smtClean="0"/>
              <a:t>Use phonology</a:t>
            </a:r>
          </a:p>
          <a:p>
            <a:pPr lvl="1"/>
            <a:r>
              <a:rPr lang="en-GB" dirty="0" smtClean="0"/>
              <a:t>Depict characters</a:t>
            </a:r>
          </a:p>
          <a:p>
            <a:pPr lvl="1"/>
            <a:r>
              <a:rPr lang="en-GB" dirty="0" smtClean="0"/>
              <a:t>Use spoken language features</a:t>
            </a:r>
          </a:p>
          <a:p>
            <a:pPr lvl="1"/>
            <a:r>
              <a:rPr lang="en-GB" dirty="0" smtClean="0"/>
              <a:t>Proportion text-picture</a:t>
            </a:r>
          </a:p>
          <a:p>
            <a:pPr lvl="1"/>
            <a:r>
              <a:rPr lang="en-GB" dirty="0" smtClean="0"/>
              <a:t>Use </a:t>
            </a:r>
            <a:r>
              <a:rPr lang="en-GB" dirty="0" err="1" smtClean="0"/>
              <a:t>hypernyms</a:t>
            </a:r>
            <a:r>
              <a:rPr lang="en-GB" dirty="0" smtClean="0"/>
              <a:t> and hyponyms and semantic fields</a:t>
            </a:r>
          </a:p>
          <a:p>
            <a:pPr lvl="1"/>
            <a:r>
              <a:rPr lang="en-GB" dirty="0" smtClean="0"/>
              <a:t>Use rhetoric</a:t>
            </a:r>
          </a:p>
          <a:p>
            <a:pPr lvl="1"/>
            <a:r>
              <a:rPr lang="en-GB" dirty="0" smtClean="0"/>
              <a:t>Create cohesion</a:t>
            </a:r>
          </a:p>
          <a:p>
            <a:pPr lvl="1"/>
            <a:r>
              <a:rPr lang="en-GB" dirty="0" smtClean="0"/>
              <a:t>Vary sentence moods</a:t>
            </a:r>
            <a:endParaRPr lang="en-GB" dirty="0"/>
          </a:p>
        </p:txBody>
      </p:sp>
    </p:spTree>
    <p:extLst>
      <p:ext uri="{BB962C8B-B14F-4D97-AF65-F5344CB8AC3E}">
        <p14:creationId xmlns:p14="http://schemas.microsoft.com/office/powerpoint/2010/main" val="1919791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What children need to know</a:t>
            </a:r>
            <a:endParaRPr lang="en-GB" dirty="0"/>
          </a:p>
        </p:txBody>
      </p:sp>
      <p:sp>
        <p:nvSpPr>
          <p:cNvPr id="3" name="Content Placeholder 2"/>
          <p:cNvSpPr>
            <a:spLocks noGrp="1"/>
          </p:cNvSpPr>
          <p:nvPr>
            <p:ph idx="1"/>
          </p:nvPr>
        </p:nvSpPr>
        <p:spPr/>
        <p:txBody>
          <a:bodyPr/>
          <a:lstStyle/>
          <a:p>
            <a:r>
              <a:rPr lang="en-GB" dirty="0" smtClean="0"/>
              <a:t>Written texts:</a:t>
            </a:r>
          </a:p>
          <a:p>
            <a:pPr lvl="1"/>
            <a:r>
              <a:rPr lang="en-GB" dirty="0" smtClean="0"/>
              <a:t>Reflect a relationship between symbols and sounds</a:t>
            </a:r>
          </a:p>
          <a:p>
            <a:pPr lvl="1"/>
            <a:r>
              <a:rPr lang="en-GB" dirty="0" smtClean="0"/>
              <a:t>Have cohesion</a:t>
            </a:r>
          </a:p>
          <a:p>
            <a:pPr lvl="1"/>
            <a:r>
              <a:rPr lang="en-GB" dirty="0" smtClean="0"/>
              <a:t>Are organised</a:t>
            </a:r>
          </a:p>
          <a:p>
            <a:pPr lvl="1"/>
            <a:r>
              <a:rPr lang="en-GB" dirty="0" smtClean="0"/>
              <a:t>Differ according to genre</a:t>
            </a:r>
          </a:p>
          <a:p>
            <a:pPr lvl="1"/>
            <a:r>
              <a:rPr lang="en-GB" dirty="0" smtClean="0"/>
              <a:t>Represent culture</a:t>
            </a:r>
            <a:endParaRPr lang="en-GB" dirty="0"/>
          </a:p>
        </p:txBody>
      </p:sp>
    </p:spTree>
    <p:extLst>
      <p:ext uri="{BB962C8B-B14F-4D97-AF65-F5344CB8AC3E}">
        <p14:creationId xmlns:p14="http://schemas.microsoft.com/office/powerpoint/2010/main" val="167457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they are taught</a:t>
            </a:r>
            <a:endParaRPr lang="en-GB" dirty="0"/>
          </a:p>
        </p:txBody>
      </p:sp>
      <p:sp>
        <p:nvSpPr>
          <p:cNvPr id="3" name="Content Placeholder 2"/>
          <p:cNvSpPr>
            <a:spLocks noGrp="1"/>
          </p:cNvSpPr>
          <p:nvPr>
            <p:ph idx="1"/>
          </p:nvPr>
        </p:nvSpPr>
        <p:spPr>
          <a:xfrm>
            <a:off x="1009443" y="1628801"/>
            <a:ext cx="7125112" cy="4752528"/>
          </a:xfrm>
        </p:spPr>
        <p:txBody>
          <a:bodyPr>
            <a:normAutofit fontScale="85000" lnSpcReduction="10000"/>
          </a:bodyPr>
          <a:lstStyle/>
          <a:p>
            <a:r>
              <a:rPr lang="en-GB" sz="1900" dirty="0" smtClean="0"/>
              <a:t>Look and say – whole-word approach with flashcards and pictures</a:t>
            </a:r>
          </a:p>
          <a:p>
            <a:r>
              <a:rPr lang="en-GB" sz="1900" dirty="0" smtClean="0"/>
              <a:t>Phonics – different sounds made by different letters:</a:t>
            </a:r>
          </a:p>
          <a:p>
            <a:pPr lvl="1"/>
            <a:r>
              <a:rPr lang="en-GB" sz="1900" dirty="0" smtClean="0"/>
              <a:t>Analytic – looking for phonetic or </a:t>
            </a:r>
            <a:r>
              <a:rPr lang="en-GB" sz="1900" dirty="0" err="1" smtClean="0"/>
              <a:t>orhographic</a:t>
            </a:r>
            <a:r>
              <a:rPr lang="en-GB" sz="1900" dirty="0" smtClean="0"/>
              <a:t> patterns in whole words, using rhyme, decoding words, learning initial sounds, middle sounds and final sounds – competence takes three years</a:t>
            </a:r>
          </a:p>
          <a:p>
            <a:pPr lvl="1"/>
            <a:r>
              <a:rPr lang="en-GB" sz="1900" dirty="0" smtClean="0"/>
              <a:t>Synthetic – remembering phonemes and their graphemes, blending individual sounds together, memorising quickly, may involve corresponding actions – whole class approach taught in a few months.</a:t>
            </a:r>
            <a:endParaRPr lang="en-GB" sz="1900" dirty="0"/>
          </a:p>
          <a:p>
            <a:r>
              <a:rPr lang="en-GB" sz="1900" dirty="0" smtClean="0"/>
              <a:t>What is </a:t>
            </a:r>
            <a:r>
              <a:rPr lang="en-GB" sz="1900" smtClean="0"/>
              <a:t>emergent literacy?</a:t>
            </a:r>
            <a:endParaRPr lang="en-GB" sz="1900" dirty="0" smtClean="0"/>
          </a:p>
          <a:p>
            <a:r>
              <a:rPr lang="en-GB" sz="1900" dirty="0" smtClean="0"/>
              <a:t>Can Skinner be applied to reading? Can other theories? </a:t>
            </a:r>
            <a:r>
              <a:rPr lang="en-GB" sz="1900" dirty="0" err="1" smtClean="0"/>
              <a:t>Labov</a:t>
            </a:r>
            <a:r>
              <a:rPr lang="en-GB" sz="1900" dirty="0" smtClean="0"/>
              <a:t>? </a:t>
            </a:r>
          </a:p>
          <a:p>
            <a:r>
              <a:rPr lang="en-GB" sz="1900" dirty="0" smtClean="0"/>
              <a:t>What cues do children follow when learning to read?</a:t>
            </a:r>
          </a:p>
          <a:p>
            <a:pPr lvl="1"/>
            <a:r>
              <a:rPr lang="en-GB" sz="1700" dirty="0" smtClean="0"/>
              <a:t>Semantic, visual, syntactic, contextual/pragmatic, miscue.</a:t>
            </a:r>
          </a:p>
          <a:p>
            <a:pPr marL="0" indent="0">
              <a:buNone/>
            </a:pPr>
            <a:endParaRPr lang="en-GB" sz="1900" dirty="0"/>
          </a:p>
        </p:txBody>
      </p:sp>
    </p:spTree>
    <p:extLst>
      <p:ext uri="{BB962C8B-B14F-4D97-AF65-F5344CB8AC3E}">
        <p14:creationId xmlns:p14="http://schemas.microsoft.com/office/powerpoint/2010/main" val="801030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Stages</a:t>
            </a:r>
            <a:endParaRPr lang="en-GB" dirty="0"/>
          </a:p>
        </p:txBody>
      </p:sp>
      <p:sp>
        <p:nvSpPr>
          <p:cNvPr id="3" name="Content Placeholder 2"/>
          <p:cNvSpPr>
            <a:spLocks noGrp="1"/>
          </p:cNvSpPr>
          <p:nvPr>
            <p:ph idx="1"/>
          </p:nvPr>
        </p:nvSpPr>
        <p:spPr/>
        <p:txBody>
          <a:bodyPr/>
          <a:lstStyle/>
          <a:p>
            <a:r>
              <a:rPr lang="en-GB" dirty="0" err="1" smtClean="0"/>
              <a:t>Chall</a:t>
            </a:r>
            <a:r>
              <a:rPr lang="en-GB" dirty="0" smtClean="0"/>
              <a:t> identified six stages:</a:t>
            </a:r>
          </a:p>
          <a:p>
            <a:pPr lvl="1"/>
            <a:r>
              <a:rPr lang="en-GB" dirty="0" smtClean="0"/>
              <a:t>Up to 6 – pre-reading and pseudo reading – some letter and word recognition, predicting words</a:t>
            </a:r>
          </a:p>
          <a:p>
            <a:pPr lvl="1"/>
            <a:r>
              <a:rPr lang="en-GB" dirty="0" smtClean="0"/>
              <a:t>Initial reading and decoding – 6-7 – reading simple texts with high frequency lexis, around 600 words understood</a:t>
            </a:r>
          </a:p>
          <a:p>
            <a:pPr lvl="1"/>
            <a:r>
              <a:rPr lang="en-GB" dirty="0" smtClean="0"/>
              <a:t>Confirmation and fluency – 7-8 – Reading more quickly, accurately and fluently, paying more attention to meaning, around 3000 words understood</a:t>
            </a:r>
          </a:p>
          <a:p>
            <a:pPr lvl="1"/>
            <a:r>
              <a:rPr lang="en-GB" dirty="0" smtClean="0"/>
              <a:t>Reading for learning – 9-14 – reading for knowledge</a:t>
            </a:r>
          </a:p>
          <a:p>
            <a:pPr lvl="1"/>
            <a:r>
              <a:rPr lang="en-GB" dirty="0" smtClean="0"/>
              <a:t>Multiplicity and complexity – 14-17 – responding critically/analysing</a:t>
            </a:r>
          </a:p>
          <a:p>
            <a:pPr lvl="1"/>
            <a:r>
              <a:rPr lang="en-GB" dirty="0" smtClean="0"/>
              <a:t>Construction and reconstruction – 18+ - reading selectively</a:t>
            </a:r>
            <a:endParaRPr lang="en-GB" dirty="0"/>
          </a:p>
        </p:txBody>
      </p:sp>
    </p:spTree>
    <p:extLst>
      <p:ext uri="{BB962C8B-B14F-4D97-AF65-F5344CB8AC3E}">
        <p14:creationId xmlns:p14="http://schemas.microsoft.com/office/powerpoint/2010/main" val="258196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Schemes</a:t>
            </a:r>
            <a:endParaRPr lang="en-GB" dirty="0"/>
          </a:p>
        </p:txBody>
      </p:sp>
      <p:sp>
        <p:nvSpPr>
          <p:cNvPr id="3" name="Content Placeholder 2"/>
          <p:cNvSpPr>
            <a:spLocks noGrp="1"/>
          </p:cNvSpPr>
          <p:nvPr>
            <p:ph idx="1"/>
          </p:nvPr>
        </p:nvSpPr>
        <p:spPr/>
        <p:txBody>
          <a:bodyPr/>
          <a:lstStyle/>
          <a:p>
            <a:r>
              <a:rPr lang="en-GB" dirty="0" smtClean="0"/>
              <a:t>Features:</a:t>
            </a:r>
          </a:p>
          <a:p>
            <a:pPr lvl="1"/>
            <a:r>
              <a:rPr lang="en-GB" dirty="0" smtClean="0"/>
              <a:t>Lexical repetition</a:t>
            </a:r>
          </a:p>
          <a:p>
            <a:pPr lvl="1"/>
            <a:r>
              <a:rPr lang="en-GB" dirty="0" smtClean="0"/>
              <a:t>Syntactical repetition (SVO, one clause?)</a:t>
            </a:r>
          </a:p>
          <a:p>
            <a:pPr lvl="1"/>
            <a:r>
              <a:rPr lang="en-GB" dirty="0" smtClean="0"/>
              <a:t>Simple verbs (rather than verb phrases)</a:t>
            </a:r>
          </a:p>
          <a:p>
            <a:pPr lvl="1"/>
            <a:r>
              <a:rPr lang="en-GB" dirty="0" smtClean="0"/>
              <a:t>One sentence per line/page</a:t>
            </a:r>
          </a:p>
          <a:p>
            <a:pPr lvl="1"/>
            <a:r>
              <a:rPr lang="en-GB" dirty="0" smtClean="0"/>
              <a:t>Anaphoric referencing</a:t>
            </a:r>
          </a:p>
          <a:p>
            <a:pPr lvl="1"/>
            <a:r>
              <a:rPr lang="en-GB" dirty="0" smtClean="0"/>
              <a:t>Limited use </a:t>
            </a:r>
            <a:r>
              <a:rPr lang="en-GB" smtClean="0"/>
              <a:t>of modifiers </a:t>
            </a:r>
            <a:endParaRPr lang="en-GB" dirty="0" smtClean="0"/>
          </a:p>
          <a:p>
            <a:pPr lvl="1"/>
            <a:r>
              <a:rPr lang="en-GB" dirty="0" smtClean="0"/>
              <a:t>Text-image cohesion</a:t>
            </a:r>
            <a:endParaRPr lang="en-GB" dirty="0"/>
          </a:p>
        </p:txBody>
      </p:sp>
    </p:spTree>
    <p:extLst>
      <p:ext uri="{BB962C8B-B14F-4D97-AF65-F5344CB8AC3E}">
        <p14:creationId xmlns:p14="http://schemas.microsoft.com/office/powerpoint/2010/main" val="1899533869"/>
      </p:ext>
    </p:extLst>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emplate>
  <TotalTime>121</TotalTime>
  <Words>683</Words>
  <Application>Microsoft Office PowerPoint</Application>
  <PresentationFormat>On-screen Show (4:3)</PresentationFormat>
  <Paragraphs>71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Summer</vt:lpstr>
      <vt:lpstr>Learning to Read</vt:lpstr>
      <vt:lpstr>Reading</vt:lpstr>
      <vt:lpstr>Reading cont…</vt:lpstr>
      <vt:lpstr>Reading cont…</vt:lpstr>
      <vt:lpstr>Look at children’s books</vt:lpstr>
      <vt:lpstr>What children need to know</vt:lpstr>
      <vt:lpstr>How they are taught</vt:lpstr>
      <vt:lpstr>Stages</vt:lpstr>
      <vt:lpstr>Reading Schemes</vt:lpstr>
      <vt:lpstr>Vygotsky’s ‘Zone of Proximal Development’</vt:lpstr>
      <vt:lpstr>Put it into practice</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to Read</dc:title>
  <dc:creator>Jennifer Hunter-Phillips</dc:creator>
  <cp:lastModifiedBy>Jennifer Hunter-Phillips</cp:lastModifiedBy>
  <cp:revision>18</cp:revision>
  <dcterms:created xsi:type="dcterms:W3CDTF">2013-01-09T09:53:44Z</dcterms:created>
  <dcterms:modified xsi:type="dcterms:W3CDTF">2015-05-05T07:49:48Z</dcterms:modified>
</cp:coreProperties>
</file>