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2" y="1143293"/>
            <a:ext cx="7229587" cy="4268965"/>
          </a:xfrm>
        </p:spPr>
        <p:txBody>
          <a:bodyPr/>
          <a:lstStyle/>
          <a:p>
            <a:r>
              <a:rPr lang="en-GB" dirty="0" smtClean="0"/>
              <a:t>Child Language Acquisition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Developing Grammar Revision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452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Virtuous errors vs. overgeneralisations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Virtuous errors: </a:t>
            </a:r>
            <a:r>
              <a:rPr lang="en-GB" dirty="0" smtClean="0"/>
              <a:t>syntactic errors made by young children in which the non-standard utterance reveals some understanding, though incomplete, of standard syntax  e.g. </a:t>
            </a:r>
            <a:r>
              <a:rPr lang="en-GB" i="1" dirty="0" smtClean="0"/>
              <a:t>I </a:t>
            </a:r>
            <a:r>
              <a:rPr lang="en-GB" i="1" dirty="0" err="1" smtClean="0"/>
              <a:t>runned</a:t>
            </a:r>
            <a:r>
              <a:rPr lang="en-GB" i="1" dirty="0" smtClean="0"/>
              <a:t> </a:t>
            </a:r>
            <a:r>
              <a:rPr lang="en-GB" dirty="0" smtClean="0"/>
              <a:t>instead of </a:t>
            </a:r>
            <a:r>
              <a:rPr lang="en-GB" i="1" dirty="0" smtClean="0"/>
              <a:t>I ran</a:t>
            </a:r>
          </a:p>
          <a:p>
            <a:r>
              <a:rPr lang="en-GB" b="1" dirty="0" smtClean="0"/>
              <a:t>Overgeneralisations</a:t>
            </a:r>
            <a:r>
              <a:rPr lang="en-GB" dirty="0" smtClean="0"/>
              <a:t>: a learner’s extension of a word or meaning or grammatical rule beyond its normal use e.g. </a:t>
            </a:r>
            <a:r>
              <a:rPr lang="en-GB" i="1" dirty="0" smtClean="0"/>
              <a:t>House &gt; houses, mouse &gt; </a:t>
            </a:r>
            <a:r>
              <a:rPr lang="en-GB" i="1" dirty="0" err="1" smtClean="0"/>
              <a:t>mouses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51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Grammar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arenR"/>
            </a:pPr>
            <a:r>
              <a:rPr lang="en-GB" dirty="0" smtClean="0"/>
              <a:t>What are the </a:t>
            </a:r>
            <a:r>
              <a:rPr lang="en-GB" b="1" dirty="0" smtClean="0"/>
              <a:t>4 stages of children’s grammatical development</a:t>
            </a:r>
            <a:r>
              <a:rPr lang="en-GB" dirty="0" smtClean="0"/>
              <a:t>? Provide </a:t>
            </a:r>
            <a:r>
              <a:rPr lang="en-GB" b="1" dirty="0" smtClean="0"/>
              <a:t>descriptors </a:t>
            </a:r>
            <a:r>
              <a:rPr lang="en-GB" dirty="0" smtClean="0"/>
              <a:t>and </a:t>
            </a:r>
            <a:r>
              <a:rPr lang="en-GB" b="1" dirty="0" smtClean="0"/>
              <a:t>ages </a:t>
            </a:r>
            <a:r>
              <a:rPr lang="en-GB" dirty="0" smtClean="0"/>
              <a:t>(months). (12)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is the difference between </a:t>
            </a:r>
            <a:r>
              <a:rPr lang="en-GB" b="1" dirty="0" smtClean="0"/>
              <a:t>inflectional </a:t>
            </a:r>
            <a:r>
              <a:rPr lang="en-GB" dirty="0" smtClean="0"/>
              <a:t>and </a:t>
            </a:r>
            <a:r>
              <a:rPr lang="en-GB" b="1" dirty="0" smtClean="0"/>
              <a:t>derivational morphology</a:t>
            </a:r>
            <a:r>
              <a:rPr lang="en-GB" dirty="0" smtClean="0"/>
              <a:t>? Provide examples. (4)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is the difference between a </a:t>
            </a:r>
            <a:r>
              <a:rPr lang="en-GB" b="1" dirty="0" err="1" smtClean="0"/>
              <a:t>holophrase</a:t>
            </a:r>
            <a:r>
              <a:rPr lang="en-GB" b="1" dirty="0" smtClean="0"/>
              <a:t> </a:t>
            </a:r>
            <a:r>
              <a:rPr lang="en-GB" dirty="0" smtClean="0"/>
              <a:t>and </a:t>
            </a:r>
            <a:r>
              <a:rPr lang="en-GB" b="1" dirty="0" smtClean="0"/>
              <a:t>one-word </a:t>
            </a:r>
            <a:r>
              <a:rPr lang="en-GB" dirty="0" smtClean="0"/>
              <a:t>utterance? Provide examples. (4)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are the </a:t>
            </a:r>
            <a:r>
              <a:rPr lang="en-GB" b="1" dirty="0" smtClean="0"/>
              <a:t>10 different types of Roger Brown’s meaning relations</a:t>
            </a:r>
            <a:r>
              <a:rPr lang="en-GB" dirty="0" smtClean="0"/>
              <a:t>? Provide examples for each. (20)</a:t>
            </a:r>
          </a:p>
          <a:p>
            <a:pPr marL="457200" indent="-457200">
              <a:buAutoNum type="arabicParenR"/>
            </a:pPr>
            <a:r>
              <a:rPr lang="en-GB" dirty="0" smtClean="0"/>
              <a:t>Which </a:t>
            </a:r>
            <a:r>
              <a:rPr lang="en-GB" b="1" dirty="0" smtClean="0"/>
              <a:t>interrogative pronouns </a:t>
            </a:r>
            <a:r>
              <a:rPr lang="en-GB" dirty="0" smtClean="0"/>
              <a:t>develop first? (2)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are </a:t>
            </a:r>
            <a:r>
              <a:rPr lang="en-GB" b="1" dirty="0" smtClean="0"/>
              <a:t>Ursula </a:t>
            </a:r>
            <a:r>
              <a:rPr lang="en-GB" b="1" dirty="0" err="1" smtClean="0"/>
              <a:t>Bellugi’s</a:t>
            </a:r>
            <a:r>
              <a:rPr lang="en-GB" b="1" dirty="0" smtClean="0"/>
              <a:t> 3 stages of negative formation</a:t>
            </a:r>
            <a:r>
              <a:rPr lang="en-GB" dirty="0" smtClean="0"/>
              <a:t>? Provide descriptors and examples. (9)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are </a:t>
            </a:r>
            <a:r>
              <a:rPr lang="en-GB" b="1" dirty="0" smtClean="0"/>
              <a:t>Ursula </a:t>
            </a:r>
            <a:r>
              <a:rPr lang="en-GB" b="1" dirty="0" err="1" smtClean="0"/>
              <a:t>Bellugi’s</a:t>
            </a:r>
            <a:r>
              <a:rPr lang="en-GB" b="1" dirty="0" smtClean="0"/>
              <a:t> 3 stages of pronoun development</a:t>
            </a:r>
            <a:r>
              <a:rPr lang="en-GB" dirty="0" smtClean="0"/>
              <a:t>? Provide descriptors and examples. (9)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are the </a:t>
            </a:r>
            <a:r>
              <a:rPr lang="en-GB" b="1" dirty="0" smtClean="0"/>
              <a:t>13 stages of Roger Brown’s morpheme acquisition</a:t>
            </a:r>
            <a:r>
              <a:rPr lang="en-GB" dirty="0" smtClean="0"/>
              <a:t>? Provide examples. (26)</a:t>
            </a:r>
          </a:p>
          <a:p>
            <a:pPr marL="457200" indent="-457200">
              <a:buAutoNum type="arabicParenR"/>
            </a:pPr>
            <a:r>
              <a:rPr lang="en-GB" dirty="0" smtClean="0"/>
              <a:t>What are the differences between </a:t>
            </a:r>
            <a:r>
              <a:rPr lang="en-GB" b="1" dirty="0" smtClean="0"/>
              <a:t>virtuous errors </a:t>
            </a:r>
            <a:r>
              <a:rPr lang="en-GB" dirty="0" smtClean="0"/>
              <a:t>and </a:t>
            </a:r>
            <a:r>
              <a:rPr lang="en-GB" b="1" dirty="0" smtClean="0"/>
              <a:t>overgeneralisations</a:t>
            </a:r>
            <a:r>
              <a:rPr lang="en-GB" dirty="0" smtClean="0"/>
              <a:t>? Provide examples. (4)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2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Starter: How can we break these words down into units of meaning?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Tables</a:t>
            </a:r>
          </a:p>
          <a:p>
            <a:r>
              <a:rPr lang="en-GB" b="1" dirty="0" smtClean="0"/>
              <a:t>Will’s</a:t>
            </a:r>
          </a:p>
          <a:p>
            <a:r>
              <a:rPr lang="en-GB" b="1" dirty="0" smtClean="0"/>
              <a:t>Playing</a:t>
            </a:r>
          </a:p>
          <a:p>
            <a:r>
              <a:rPr lang="en-GB" b="1" dirty="0" smtClean="0"/>
              <a:t>Jumped </a:t>
            </a:r>
          </a:p>
          <a:p>
            <a:r>
              <a:rPr lang="en-GB" b="1" dirty="0" smtClean="0"/>
              <a:t>Unpleasant</a:t>
            </a:r>
          </a:p>
          <a:p>
            <a:r>
              <a:rPr lang="en-GB" b="1" dirty="0" smtClean="0"/>
              <a:t>Lifeless</a:t>
            </a:r>
          </a:p>
          <a:p>
            <a:r>
              <a:rPr lang="en-GB" b="1" dirty="0" smtClean="0"/>
              <a:t>Disinterested</a:t>
            </a:r>
          </a:p>
          <a:p>
            <a:r>
              <a:rPr lang="en-GB" b="1" dirty="0" smtClean="0"/>
              <a:t>Redevelopment</a:t>
            </a:r>
          </a:p>
          <a:p>
            <a:r>
              <a:rPr lang="en-GB" b="1" dirty="0" smtClean="0"/>
              <a:t>Industrialisation </a:t>
            </a:r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077200" y="889000"/>
            <a:ext cx="3707607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What’s the difference between a </a:t>
            </a:r>
            <a:r>
              <a:rPr lang="en-GB" b="1" dirty="0" smtClean="0"/>
              <a:t>bound morpheme </a:t>
            </a:r>
            <a:r>
              <a:rPr lang="en-GB" dirty="0" smtClean="0"/>
              <a:t>and a </a:t>
            </a:r>
            <a:r>
              <a:rPr lang="en-GB" b="1" dirty="0" smtClean="0"/>
              <a:t>free morpheme</a:t>
            </a:r>
            <a:r>
              <a:rPr lang="en-GB" dirty="0" smtClean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77199" y="2473314"/>
            <a:ext cx="3707607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What’s the difference between </a:t>
            </a:r>
            <a:r>
              <a:rPr lang="en-GB" b="1" dirty="0" smtClean="0"/>
              <a:t>inflectional morphology </a:t>
            </a:r>
            <a:r>
              <a:rPr lang="en-GB" dirty="0" smtClean="0"/>
              <a:t>and </a:t>
            </a:r>
            <a:r>
              <a:rPr lang="en-GB" b="1" dirty="0" smtClean="0"/>
              <a:t>derivational morphology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9591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Class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word classes can you remember from AS?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40000"/>
            <a:ext cx="35814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Storytime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You will be given a word class to </a:t>
            </a:r>
            <a:r>
              <a:rPr lang="en-GB" b="1" u="sng" dirty="0" smtClean="0"/>
              <a:t>quickly</a:t>
            </a:r>
            <a:r>
              <a:rPr lang="en-GB" dirty="0" smtClean="0"/>
              <a:t> write down bearing in mind this is only </a:t>
            </a:r>
            <a:r>
              <a:rPr lang="en-GB" b="1" dirty="0" smtClean="0"/>
              <a:t>one word</a:t>
            </a:r>
            <a:r>
              <a:rPr lang="en-GB" dirty="0" smtClean="0"/>
              <a:t>. You then need to fold your paper over and pass it on.</a:t>
            </a:r>
          </a:p>
          <a:p>
            <a:r>
              <a:rPr lang="en-GB" dirty="0" smtClean="0"/>
              <a:t>Verbal practice: </a:t>
            </a:r>
          </a:p>
          <a:p>
            <a:pPr lvl="1"/>
            <a:r>
              <a:rPr lang="en-GB" b="1" dirty="0" smtClean="0"/>
              <a:t>Noun</a:t>
            </a:r>
            <a:r>
              <a:rPr lang="en-GB" dirty="0" smtClean="0"/>
              <a:t>: Concrete, Abstract, Proper</a:t>
            </a:r>
          </a:p>
          <a:p>
            <a:pPr lvl="1"/>
            <a:r>
              <a:rPr lang="en-GB" b="1" dirty="0" smtClean="0"/>
              <a:t>Determiner</a:t>
            </a:r>
            <a:r>
              <a:rPr lang="en-GB" dirty="0" smtClean="0"/>
              <a:t>: Indefinite/Definite Article, Possessive, Quantity</a:t>
            </a:r>
          </a:p>
          <a:p>
            <a:pPr lvl="1"/>
            <a:r>
              <a:rPr lang="en-GB" b="1" dirty="0" smtClean="0"/>
              <a:t>Adjective</a:t>
            </a:r>
            <a:r>
              <a:rPr lang="en-GB" dirty="0" smtClean="0"/>
              <a:t>: Gradable (Comparative, Superlative), Non-gradable </a:t>
            </a:r>
          </a:p>
          <a:p>
            <a:pPr lvl="1"/>
            <a:r>
              <a:rPr lang="en-GB" b="1" dirty="0" smtClean="0"/>
              <a:t>Adverb</a:t>
            </a:r>
            <a:r>
              <a:rPr lang="en-GB" dirty="0" smtClean="0"/>
              <a:t>: Manner, Place, Time, Degree, Frequency</a:t>
            </a:r>
          </a:p>
          <a:p>
            <a:pPr lvl="1"/>
            <a:r>
              <a:rPr lang="en-GB" b="1" dirty="0" smtClean="0"/>
              <a:t>Preposition</a:t>
            </a:r>
          </a:p>
          <a:p>
            <a:pPr lvl="1"/>
            <a:r>
              <a:rPr lang="en-GB" b="1" dirty="0" smtClean="0"/>
              <a:t>Conjunction</a:t>
            </a:r>
            <a:r>
              <a:rPr lang="en-GB" dirty="0" smtClean="0"/>
              <a:t>: Subordinating, Coordinating </a:t>
            </a:r>
          </a:p>
          <a:p>
            <a:pPr lvl="1"/>
            <a:r>
              <a:rPr lang="en-GB" b="1" dirty="0" smtClean="0"/>
              <a:t>Pronoun</a:t>
            </a:r>
            <a:r>
              <a:rPr lang="en-GB" dirty="0" smtClean="0"/>
              <a:t>: Subject, Object, Possessive, Reflexive, Demonstrative, Relative</a:t>
            </a:r>
          </a:p>
          <a:p>
            <a:pPr lvl="1"/>
            <a:r>
              <a:rPr lang="en-GB" b="1" dirty="0" smtClean="0"/>
              <a:t>Main Verb</a:t>
            </a:r>
            <a:r>
              <a:rPr lang="en-GB" dirty="0" smtClean="0"/>
              <a:t>: Dynamic, Stative, Transitive, Intransitive, Material, Mental, Relational, Non-Finite, Finite</a:t>
            </a:r>
          </a:p>
          <a:p>
            <a:pPr lvl="1"/>
            <a:r>
              <a:rPr lang="en-GB" b="1" dirty="0" smtClean="0"/>
              <a:t>Auxiliary Verb</a:t>
            </a:r>
            <a:r>
              <a:rPr lang="en-GB" dirty="0" smtClean="0"/>
              <a:t>: Tense, Modal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75" y="2071687"/>
            <a:ext cx="23812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9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Roger Brown’s meaning relations: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Agent + action </a:t>
            </a:r>
            <a:r>
              <a:rPr lang="en-GB" dirty="0" smtClean="0"/>
              <a:t>(someone performing an action e.g. </a:t>
            </a:r>
            <a:r>
              <a:rPr lang="en-GB" i="1" dirty="0" smtClean="0"/>
              <a:t>Daddy kick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Agent + affected </a:t>
            </a:r>
            <a:r>
              <a:rPr lang="en-GB" dirty="0" smtClean="0"/>
              <a:t>(someone doing something to an object e.g. </a:t>
            </a:r>
            <a:r>
              <a:rPr lang="en-GB" i="1" dirty="0" smtClean="0"/>
              <a:t>Me ball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Entity + attribute </a:t>
            </a:r>
            <a:r>
              <a:rPr lang="en-GB" dirty="0" smtClean="0"/>
              <a:t>(a person/object described e.g. </a:t>
            </a:r>
            <a:r>
              <a:rPr lang="en-GB" i="1" dirty="0" smtClean="0"/>
              <a:t>Kitty big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Action + affected </a:t>
            </a:r>
            <a:r>
              <a:rPr lang="en-GB" dirty="0" smtClean="0"/>
              <a:t>(an action affecting an object e.g. </a:t>
            </a:r>
            <a:r>
              <a:rPr lang="en-GB" i="1" dirty="0" smtClean="0"/>
              <a:t>Throw stick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Action + location </a:t>
            </a:r>
            <a:r>
              <a:rPr lang="en-GB" dirty="0" smtClean="0"/>
              <a:t>(action occurring in a certain place e.g. </a:t>
            </a:r>
            <a:r>
              <a:rPr lang="en-GB" i="1" dirty="0" smtClean="0"/>
              <a:t>Sit chair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Entity + location </a:t>
            </a:r>
            <a:r>
              <a:rPr lang="en-GB" dirty="0" smtClean="0"/>
              <a:t>(object located e.g. </a:t>
            </a:r>
            <a:r>
              <a:rPr lang="en-GB" i="1" dirty="0" smtClean="0"/>
              <a:t>Spoon table</a:t>
            </a:r>
            <a:r>
              <a:rPr lang="en-GB" dirty="0" smtClean="0"/>
              <a:t>) </a:t>
            </a:r>
          </a:p>
          <a:p>
            <a:r>
              <a:rPr lang="en-GB" b="1" dirty="0" smtClean="0"/>
              <a:t>Possessor + possession </a:t>
            </a:r>
            <a:r>
              <a:rPr lang="en-GB" dirty="0" smtClean="0"/>
              <a:t>(object having a possessor e.g. </a:t>
            </a:r>
            <a:r>
              <a:rPr lang="en-GB" i="1" dirty="0" smtClean="0"/>
              <a:t>Daddy coat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Nomination </a:t>
            </a:r>
            <a:r>
              <a:rPr lang="en-GB" dirty="0" smtClean="0"/>
              <a:t>(person/object is labelled e.g. </a:t>
            </a:r>
            <a:r>
              <a:rPr lang="en-GB" i="1" dirty="0" smtClean="0"/>
              <a:t>That cake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Recurrence </a:t>
            </a:r>
            <a:r>
              <a:rPr lang="en-GB" dirty="0" smtClean="0"/>
              <a:t>(an event repeated e.g. </a:t>
            </a:r>
            <a:r>
              <a:rPr lang="en-GB" i="1" dirty="0" smtClean="0"/>
              <a:t>More ball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Negation </a:t>
            </a:r>
            <a:r>
              <a:rPr lang="en-GB" dirty="0" smtClean="0"/>
              <a:t>(something denied e.g. </a:t>
            </a:r>
            <a:r>
              <a:rPr lang="en-GB" i="1" dirty="0" smtClean="0"/>
              <a:t>No ball</a:t>
            </a:r>
            <a:r>
              <a:rPr lang="en-GB" dirty="0" smtClean="0"/>
              <a:t>)</a:t>
            </a:r>
            <a:endParaRPr lang="en-GB" b="1" dirty="0" smtClean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756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600" dirty="0" smtClean="0"/>
              <a:t>Lexical and Grammatical Stages of Development</a:t>
            </a:r>
            <a:endParaRPr lang="en-GB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GB" b="1" dirty="0" smtClean="0"/>
              <a:t>Holophrastic/one-word stage</a:t>
            </a:r>
            <a:r>
              <a:rPr lang="en-GB" dirty="0" smtClean="0"/>
              <a:t>: What’s the difference?</a:t>
            </a:r>
            <a:endParaRPr lang="en-GB" b="1" dirty="0" smtClean="0"/>
          </a:p>
          <a:p>
            <a:pPr marL="457200" indent="-457200">
              <a:buAutoNum type="arabicParenR"/>
            </a:pPr>
            <a:r>
              <a:rPr lang="en-GB" b="1" dirty="0" smtClean="0"/>
              <a:t>Two-word stage</a:t>
            </a:r>
            <a:r>
              <a:rPr lang="en-GB" dirty="0" smtClean="0"/>
              <a:t>: Roger Brown’s meaning relations</a:t>
            </a:r>
            <a:endParaRPr lang="en-GB" b="1" dirty="0" smtClean="0"/>
          </a:p>
          <a:p>
            <a:pPr marL="457200" indent="-457200">
              <a:buAutoNum type="arabicParenR"/>
            </a:pPr>
            <a:r>
              <a:rPr lang="en-GB" b="1" dirty="0" smtClean="0"/>
              <a:t>Telegraphic stage</a:t>
            </a:r>
            <a:r>
              <a:rPr lang="en-GB" dirty="0" smtClean="0"/>
              <a:t>: Interrogative pronoun development; stages of negative formation (</a:t>
            </a:r>
            <a:r>
              <a:rPr lang="en-GB" dirty="0" err="1" smtClean="0"/>
              <a:t>Bellugi</a:t>
            </a:r>
            <a:r>
              <a:rPr lang="en-GB" dirty="0" smtClean="0"/>
              <a:t>); stages of pronoun development (</a:t>
            </a:r>
            <a:r>
              <a:rPr lang="en-GB" dirty="0" err="1" smtClean="0"/>
              <a:t>Bellugi</a:t>
            </a:r>
            <a:r>
              <a:rPr lang="en-GB" dirty="0" smtClean="0"/>
              <a:t>)</a:t>
            </a:r>
            <a:endParaRPr lang="en-GB" b="1" dirty="0" smtClean="0"/>
          </a:p>
          <a:p>
            <a:pPr marL="457200" indent="-457200">
              <a:buAutoNum type="arabicParenR"/>
            </a:pPr>
            <a:r>
              <a:rPr lang="en-GB" b="1" dirty="0" smtClean="0"/>
              <a:t>Post-telegraphic stage</a:t>
            </a:r>
            <a:r>
              <a:rPr lang="en-GB" dirty="0" smtClean="0"/>
              <a:t>: stages of morphological development (Brown); virtuous errors and overgeneralisations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64100" y="4394200"/>
            <a:ext cx="4317207" cy="1477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In 4 groups, outline the following stages:</a:t>
            </a:r>
          </a:p>
          <a:p>
            <a:pPr marL="342900" indent="-342900">
              <a:buAutoNum type="arabicParenR"/>
            </a:pPr>
            <a:r>
              <a:rPr lang="en-GB" dirty="0" smtClean="0"/>
              <a:t>Negative formation</a:t>
            </a:r>
          </a:p>
          <a:p>
            <a:pPr marL="342900" indent="-342900">
              <a:buAutoNum type="arabicParenR"/>
            </a:pPr>
            <a:r>
              <a:rPr lang="en-GB" dirty="0" smtClean="0"/>
              <a:t>Pronoun development</a:t>
            </a:r>
          </a:p>
          <a:p>
            <a:pPr marL="342900" indent="-342900">
              <a:buAutoNum type="arabicParenR"/>
            </a:pPr>
            <a:r>
              <a:rPr lang="en-GB" dirty="0" smtClean="0"/>
              <a:t>Morphological development</a:t>
            </a:r>
          </a:p>
          <a:p>
            <a:pPr marL="342900" indent="-342900">
              <a:buAutoNum type="arabicParenR"/>
            </a:pPr>
            <a:r>
              <a:rPr lang="en-GB" dirty="0" smtClean="0"/>
              <a:t>Virtuous errors and overgeneralisations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Stages of Negative Formation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Bellugi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209137"/>
              </p:ext>
            </p:extLst>
          </p:nvPr>
        </p:nvGraphicFramePr>
        <p:xfrm>
          <a:off x="5232400" y="1431925"/>
          <a:ext cx="62484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00"/>
                <a:gridCol w="3340100"/>
                <a:gridCol w="2082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Uses ‘no’ or ‘not’ at the beginning or</a:t>
                      </a:r>
                      <a:r>
                        <a:rPr lang="en-GB" baseline="0" dirty="0" smtClean="0"/>
                        <a:t> end of a sentence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wear shoes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Moves ‘no/not’ inside the sentence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 no want it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Attaches</a:t>
                      </a:r>
                      <a:r>
                        <a:rPr lang="en-GB" b="0" baseline="0" dirty="0" smtClean="0"/>
                        <a:t> the negative to auxiliary verbs and the copula verb ‘be’ securely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 don’t want to go to nursery</a:t>
                      </a:r>
                    </a:p>
                    <a:p>
                      <a:r>
                        <a:rPr lang="en-GB" dirty="0" smtClean="0"/>
                        <a:t>I am not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8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800" dirty="0" smtClean="0"/>
              <a:t>Stages of Pronoun Development</a:t>
            </a:r>
            <a:br>
              <a:rPr lang="en-GB" sz="4800" dirty="0" smtClean="0"/>
            </a:br>
            <a:r>
              <a:rPr lang="en-GB" sz="4800" dirty="0" smtClean="0"/>
              <a:t>(</a:t>
            </a:r>
            <a:r>
              <a:rPr lang="en-GB" sz="4800" dirty="0" err="1" smtClean="0"/>
              <a:t>Bellugi</a:t>
            </a:r>
            <a:r>
              <a:rPr lang="en-GB" sz="4800" dirty="0" smtClean="0"/>
              <a:t>)</a:t>
            </a:r>
            <a:endParaRPr lang="en-GB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242580"/>
              </p:ext>
            </p:extLst>
          </p:nvPr>
        </p:nvGraphicFramePr>
        <p:xfrm>
          <a:off x="5232400" y="1431925"/>
          <a:ext cx="62484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00"/>
                <a:gridCol w="3340100"/>
                <a:gridCol w="2082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Child uses their own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Tom play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Child recognises</a:t>
                      </a:r>
                      <a:r>
                        <a:rPr lang="en-GB" baseline="0" dirty="0" smtClean="0"/>
                        <a:t> the I/me pronouns and that these are used in different places within a sentence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 play toy</a:t>
                      </a:r>
                    </a:p>
                    <a:p>
                      <a:r>
                        <a:rPr lang="en-GB" dirty="0" smtClean="0"/>
                        <a:t>Me</a:t>
                      </a:r>
                      <a:r>
                        <a:rPr lang="en-GB" baseline="0" dirty="0" smtClean="0"/>
                        <a:t> do that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Child uses them according to whether</a:t>
                      </a:r>
                      <a:r>
                        <a:rPr lang="en-GB" b="0" baseline="0" dirty="0" smtClean="0"/>
                        <a:t> they are in the subject or object position within a sentence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Give it</a:t>
                      </a:r>
                      <a:r>
                        <a:rPr lang="en-GB" baseline="0" dirty="0" smtClean="0"/>
                        <a:t> to me</a:t>
                      </a:r>
                    </a:p>
                    <a:p>
                      <a:r>
                        <a:rPr lang="en-GB" baseline="0" dirty="0" smtClean="0"/>
                        <a:t>I want that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200" dirty="0" smtClean="0"/>
              <a:t>Stages of Morphological Development (Brown)</a:t>
            </a:r>
            <a:endParaRPr lang="en-GB" sz="4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602132"/>
              </p:ext>
            </p:extLst>
          </p:nvPr>
        </p:nvGraphicFramePr>
        <p:xfrm>
          <a:off x="5232400" y="440044"/>
          <a:ext cx="54229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100"/>
                <a:gridCol w="2082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Present tense progressive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Prepositions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In, 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Plural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Past tense irregular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Run/ran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Possessive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err="1" smtClean="0"/>
                        <a:t>Uncontractible</a:t>
                      </a:r>
                      <a:r>
                        <a:rPr lang="en-GB" b="0" dirty="0" smtClean="0"/>
                        <a:t> copula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Is/was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Articles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The/a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Past tense regular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Third person regular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Runs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Third person irregular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err="1" smtClean="0"/>
                        <a:t>Uncontractible</a:t>
                      </a:r>
                      <a:r>
                        <a:rPr lang="en-GB" b="0" dirty="0" smtClean="0"/>
                        <a:t> auxiliary</a:t>
                      </a:r>
                      <a:r>
                        <a:rPr lang="en-GB" b="0" baseline="0" dirty="0" smtClean="0"/>
                        <a:t> verb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They were running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Contractible copula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She’s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Contractible auxiliary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She’s running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5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83</TotalTime>
  <Words>769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Schoolbook</vt:lpstr>
      <vt:lpstr>Corbel</vt:lpstr>
      <vt:lpstr>Headlines</vt:lpstr>
      <vt:lpstr>Child Language Acquisition</vt:lpstr>
      <vt:lpstr>Starter: How can we break these words down into units of meaning?</vt:lpstr>
      <vt:lpstr>Word Class Revision</vt:lpstr>
      <vt:lpstr>Storytime</vt:lpstr>
      <vt:lpstr>Roger Brown’s meaning relations:</vt:lpstr>
      <vt:lpstr>Lexical and Grammatical Stages of Development</vt:lpstr>
      <vt:lpstr> Stages of Negative Formation (Bellugi)</vt:lpstr>
      <vt:lpstr> Stages of Pronoun Development (Bellugi)</vt:lpstr>
      <vt:lpstr> Stages of Morphological Development (Brown)</vt:lpstr>
      <vt:lpstr>Virtuous errors vs. overgeneralisations</vt:lpstr>
      <vt:lpstr>Developing Grammar Test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Language Acquisition</dc:title>
  <dc:creator>Adam Duce</dc:creator>
  <cp:lastModifiedBy>Adam Duce</cp:lastModifiedBy>
  <cp:revision>14</cp:revision>
  <dcterms:created xsi:type="dcterms:W3CDTF">2016-05-09T08:53:17Z</dcterms:created>
  <dcterms:modified xsi:type="dcterms:W3CDTF">2016-05-16T08:56:13Z</dcterms:modified>
</cp:coreProperties>
</file>