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1" d="100"/>
          <a:sy n="121" d="100"/>
        </p:scale>
        <p:origin x="131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BEE97D64-579B-425E-B745-5798A211FE31}" type="datetimeFigureOut">
              <a:rPr lang="en-GB" smtClean="0"/>
              <a:t>21/09/2016</a:t>
            </a:fld>
            <a:endParaRPr lang="en-GB"/>
          </a:p>
        </p:txBody>
      </p:sp>
      <p:sp>
        <p:nvSpPr>
          <p:cNvPr id="17" name="Footer Placeholder 16"/>
          <p:cNvSpPr>
            <a:spLocks noGrp="1"/>
          </p:cNvSpPr>
          <p:nvPr>
            <p:ph type="ftr" sz="quarter" idx="11"/>
          </p:nvPr>
        </p:nvSpPr>
        <p:spPr>
          <a:xfrm>
            <a:off x="5410200" y="4205288"/>
            <a:ext cx="1295400" cy="457200"/>
          </a:xfrm>
        </p:spPr>
        <p:txBody>
          <a:bodyPr/>
          <a:lstStyle/>
          <a:p>
            <a:endParaRPr lang="en-GB"/>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5C8149F-0A14-4E7A-AED6-420D4DF37DF9}"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E97D64-579B-425E-B745-5798A211FE31}" type="datetimeFigureOut">
              <a:rPr lang="en-GB" smtClean="0"/>
              <a:t>21/09/2016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C8149F-0A14-4E7A-AED6-420D4DF37DF9}"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E97D64-579B-425E-B745-5798A211FE31}" type="datetimeFigureOut">
              <a:rPr lang="en-GB" smtClean="0"/>
              <a:t>21/09/2016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C8149F-0A14-4E7A-AED6-420D4DF37DF9}"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E97D64-579B-425E-B745-5798A211FE31}" type="datetimeFigureOut">
              <a:rPr lang="en-GB" smtClean="0"/>
              <a:t>21/09/2016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C8149F-0A14-4E7A-AED6-420D4DF37DF9}"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EE97D64-579B-425E-B745-5798A211FE31}" type="datetimeFigureOut">
              <a:rPr lang="en-GB" smtClean="0"/>
              <a:t>21/09/2016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C8149F-0A14-4E7A-AED6-420D4DF37DF9}"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EE97D64-579B-425E-B745-5798A211FE31}" type="datetimeFigureOut">
              <a:rPr lang="en-GB" smtClean="0"/>
              <a:t>21/09/2016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C8149F-0A14-4E7A-AED6-420D4DF37DF9}"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BEE97D64-579B-425E-B745-5798A211FE31}" type="datetimeFigureOut">
              <a:rPr lang="en-GB" smtClean="0"/>
              <a:t>21/09/2016</a:t>
            </a:fld>
            <a:endParaRPr lang="en-GB"/>
          </a:p>
        </p:txBody>
      </p:sp>
      <p:sp>
        <p:nvSpPr>
          <p:cNvPr id="27" name="Slide Number Placeholder 26"/>
          <p:cNvSpPr>
            <a:spLocks noGrp="1"/>
          </p:cNvSpPr>
          <p:nvPr>
            <p:ph type="sldNum" sz="quarter" idx="11"/>
          </p:nvPr>
        </p:nvSpPr>
        <p:spPr/>
        <p:txBody>
          <a:bodyPr rtlCol="0"/>
          <a:lstStyle/>
          <a:p>
            <a:fld id="{45C8149F-0A14-4E7A-AED6-420D4DF37DF9}" type="slidenum">
              <a:rPr lang="en-GB" smtClean="0"/>
              <a:t>‹#›</a:t>
            </a:fld>
            <a:endParaRPr lang="en-GB"/>
          </a:p>
        </p:txBody>
      </p:sp>
      <p:sp>
        <p:nvSpPr>
          <p:cNvPr id="28" name="Footer Placeholder 27"/>
          <p:cNvSpPr>
            <a:spLocks noGrp="1"/>
          </p:cNvSpPr>
          <p:nvPr>
            <p:ph type="ftr" sz="quarter" idx="12"/>
          </p:nvPr>
        </p:nvSpPr>
        <p:spPr/>
        <p:txBody>
          <a:bodyPr rtlCol="0"/>
          <a:lstStyle/>
          <a:p>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BEE97D64-579B-425E-B745-5798A211FE31}" type="datetimeFigureOut">
              <a:rPr lang="en-GB" smtClean="0"/>
              <a:t>21/09/2016</a:t>
            </a:fld>
            <a:endParaRPr lang="en-GB"/>
          </a:p>
        </p:txBody>
      </p:sp>
      <p:sp>
        <p:nvSpPr>
          <p:cNvPr id="4" name="Footer Placeholder 3"/>
          <p:cNvSpPr>
            <a:spLocks noGrp="1"/>
          </p:cNvSpPr>
          <p:nvPr>
            <p:ph type="ftr" sz="quarter" idx="11"/>
          </p:nvPr>
        </p:nvSpPr>
        <p:spPr>
          <a:xfrm>
            <a:off x="5257800" y="612648"/>
            <a:ext cx="1325880" cy="457200"/>
          </a:xfrm>
        </p:spPr>
        <p:txBody>
          <a:bodyPr/>
          <a:lstStyle/>
          <a:p>
            <a:endParaRPr lang="en-GB"/>
          </a:p>
        </p:txBody>
      </p:sp>
      <p:sp>
        <p:nvSpPr>
          <p:cNvPr id="5" name="Slide Number Placeholder 4"/>
          <p:cNvSpPr>
            <a:spLocks noGrp="1"/>
          </p:cNvSpPr>
          <p:nvPr>
            <p:ph type="sldNum" sz="quarter" idx="12"/>
          </p:nvPr>
        </p:nvSpPr>
        <p:spPr>
          <a:xfrm>
            <a:off x="8174736" y="2272"/>
            <a:ext cx="762000" cy="365760"/>
          </a:xfrm>
        </p:spPr>
        <p:txBody>
          <a:bodyPr/>
          <a:lstStyle/>
          <a:p>
            <a:fld id="{45C8149F-0A14-4E7A-AED6-420D4DF37DF9}"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E97D64-579B-425E-B745-5798A211FE31}" type="datetimeFigureOut">
              <a:rPr lang="en-GB" smtClean="0"/>
              <a:t>21/09/2016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5C8149F-0A14-4E7A-AED6-420D4DF37DF9}"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EE97D64-579B-425E-B745-5798A211FE31}" type="datetimeFigureOut">
              <a:rPr lang="en-GB" smtClean="0"/>
              <a:t>21/09/2016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C8149F-0A14-4E7A-AED6-420D4DF37DF9}"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EE97D64-579B-425E-B745-5798A211FE31}" type="datetimeFigureOut">
              <a:rPr lang="en-GB" smtClean="0"/>
              <a:t>21/09/2016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C8149F-0A14-4E7A-AED6-420D4DF37DF9}"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EE97D64-579B-425E-B745-5798A211FE31}" type="datetimeFigureOut">
              <a:rPr lang="en-GB" smtClean="0"/>
              <a:t>21/09/2016</a:t>
            </a:fld>
            <a:endParaRPr lang="en-GB"/>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GB"/>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5C8149F-0A14-4E7A-AED6-420D4DF37DF9}"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youtube.com/watch?v=MgB2iMuEZA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Child Language Acquisition</a:t>
            </a:r>
            <a:endParaRPr lang="en-GB" dirty="0"/>
          </a:p>
        </p:txBody>
      </p:sp>
      <p:sp>
        <p:nvSpPr>
          <p:cNvPr id="3" name="Subtitle 2"/>
          <p:cNvSpPr>
            <a:spLocks noGrp="1"/>
          </p:cNvSpPr>
          <p:nvPr>
            <p:ph type="subTitle" idx="1"/>
          </p:nvPr>
        </p:nvSpPr>
        <p:spPr/>
        <p:txBody>
          <a:bodyPr/>
          <a:lstStyle/>
          <a:p>
            <a:r>
              <a:rPr lang="en-GB" dirty="0" smtClean="0"/>
              <a:t>Language Acquisition Debates</a:t>
            </a:r>
            <a:endParaRPr lang="en-GB" dirty="0"/>
          </a:p>
        </p:txBody>
      </p:sp>
      <p:pic>
        <p:nvPicPr>
          <p:cNvPr id="23554" name="Picture 2" descr="https://www.uni-erfurt.de/imgs/36323/cb68f0b213.jpg"/>
          <p:cNvPicPr>
            <a:picLocks noChangeAspect="1" noChangeArrowheads="1"/>
          </p:cNvPicPr>
          <p:nvPr/>
        </p:nvPicPr>
        <p:blipFill>
          <a:blip r:embed="rId2" cstate="print"/>
          <a:srcRect/>
          <a:stretch>
            <a:fillRect/>
          </a:stretch>
        </p:blipFill>
        <p:spPr bwMode="auto">
          <a:xfrm>
            <a:off x="1331640" y="692696"/>
            <a:ext cx="2857500" cy="1981201"/>
          </a:xfrm>
          <a:prstGeom prst="rect">
            <a:avLst/>
          </a:prstGeom>
          <a:noFill/>
        </p:spPr>
      </p:pic>
      <p:pic>
        <p:nvPicPr>
          <p:cNvPr id="23556" name="Picture 4" descr="http://sitemaker.umich.edu/nicolesling/files/book_sharing.jpg"/>
          <p:cNvPicPr>
            <a:picLocks noChangeAspect="1" noChangeArrowheads="1"/>
          </p:cNvPicPr>
          <p:nvPr/>
        </p:nvPicPr>
        <p:blipFill>
          <a:blip r:embed="rId3" cstate="print"/>
          <a:srcRect/>
          <a:stretch>
            <a:fillRect/>
          </a:stretch>
        </p:blipFill>
        <p:spPr bwMode="auto">
          <a:xfrm>
            <a:off x="5868144" y="4221088"/>
            <a:ext cx="2438400" cy="24384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Study of ‘Vincent’:</a:t>
            </a:r>
            <a:endParaRPr lang="en-GB" dirty="0"/>
          </a:p>
        </p:txBody>
      </p:sp>
      <p:sp>
        <p:nvSpPr>
          <p:cNvPr id="3" name="Content Placeholder 2"/>
          <p:cNvSpPr>
            <a:spLocks noGrp="1"/>
          </p:cNvSpPr>
          <p:nvPr>
            <p:ph idx="1"/>
          </p:nvPr>
        </p:nvSpPr>
        <p:spPr/>
        <p:txBody>
          <a:bodyPr/>
          <a:lstStyle/>
          <a:p>
            <a:r>
              <a:rPr lang="en-GB" dirty="0" smtClean="0"/>
              <a:t>Vincent, a hearing child born to deaf parents, learned to communicate with sign language. He used to sit in front of the TV and watch the pictures with fascination but did not pay attention to the sounds. He did not speak until he went to school.</a:t>
            </a:r>
            <a:endParaRPr lang="en-GB" dirty="0"/>
          </a:p>
        </p:txBody>
      </p:sp>
      <p:sp>
        <p:nvSpPr>
          <p:cNvPr id="4" name="TextBox 3"/>
          <p:cNvSpPr txBox="1"/>
          <p:nvPr/>
        </p:nvSpPr>
        <p:spPr>
          <a:xfrm>
            <a:off x="4751512" y="836712"/>
            <a:ext cx="4392488" cy="369332"/>
          </a:xfrm>
          <a:prstGeom prst="rect">
            <a:avLst/>
          </a:prstGeom>
          <a:solidFill>
            <a:srgbClr val="00B050"/>
          </a:solidFill>
        </p:spPr>
        <p:txBody>
          <a:bodyPr wrap="square" rtlCol="0">
            <a:spAutoFit/>
          </a:bodyPr>
          <a:lstStyle/>
          <a:p>
            <a:r>
              <a:rPr lang="en-GB" dirty="0" smtClean="0">
                <a:solidFill>
                  <a:schemeClr val="bg1"/>
                </a:solidFill>
              </a:rPr>
              <a:t>Source: Jean </a:t>
            </a:r>
            <a:r>
              <a:rPr lang="en-GB" dirty="0" err="1" smtClean="0">
                <a:solidFill>
                  <a:schemeClr val="bg1"/>
                </a:solidFill>
              </a:rPr>
              <a:t>Aitchison</a:t>
            </a:r>
            <a:r>
              <a:rPr lang="en-GB" dirty="0" smtClean="0">
                <a:solidFill>
                  <a:schemeClr val="bg1"/>
                </a:solidFill>
              </a:rPr>
              <a:t> (1996: 53)</a:t>
            </a:r>
            <a:endParaRPr lang="en-GB" dirty="0">
              <a:solidFill>
                <a:schemeClr val="bg1"/>
              </a:solidFill>
            </a:endParaRPr>
          </a:p>
        </p:txBody>
      </p:sp>
      <p:sp>
        <p:nvSpPr>
          <p:cNvPr id="34818" name="AutoShape 2" descr="data:image/jpeg;base64,/9j/4AAQSkZJRgABAQAAAQABAAD/2wCEAAkGBxQTEBUUEhQUFRUVFRQWFBQUFhUWFhQUFBQXFhQUFRQYHCggGBolGxQVITEhJSkrLi4uFx8zODMsNygtLisBCgoKDg0OGhAQGywkICQsLCwsLCwsLCwsLCwsLCwsLCwsLCwsLCwsLCwsLCwsLCwsLCwsLCwsLCwsLCwsLCwsLP/AABEIALcBEwMBEQACEQEDEQH/xAAcAAABBQEBAQAAAAAAAAAAAAAFAQIDBAYHAAj/xABIEAABAwEFBAYHBQYFAQkAAAABAAIDEQQFEiExBkFRcRMiYYGRsQcUIzJSocEVM0Jy0RYkYoLh8EOSssLxJRc0RFNUY4OTov/EABsBAAIDAQEBAAAAAAAAAAAAAAECAAMEBQYH/8QAMxEAAgIBBAEDAwIDCAMAAAAAAAECAxEEEiExEwVBURQiMmHwcYGxBhUjJDNSkdGh4fH/2gAMAwEAAhEDEQA/ALYCxHSJY2ZEporIspYQGl2iia4gkZJ/GVeZCt2ji4hDxh8qHi/4uIQ2B8qJBfcXEIbA+RC/a8R/EFNofIiKe8IyPeCXaw+RAx8rSfeCm1h3oe2RvEKbSb0SBw4hDBNyHAjiEcB3IeKdiJMobI2oITIVsy163I5xLlamjO4szk9jc05gpuBHlCQxEnQqcAywg27X0yCHA3I2SxPA0UwiZZRkxVRwDcyPA4qbSbieOwvPFDAeQ9c1zkkEhVyZbGJvbsseEBIWBiNlEQj6KEGkIAPKEEIQCNKhBpUAMKhBpQINKhBqmCDQoOSu+6crIFVnRxa8D7Vx7T5rQjEV8Z4okPdKeJUIKJncT4oYCOFpd8RUwQcLW/4ipgg4W5/xFDaiZY4XjJ8Sm1Byx4vST4kNqJuZI2+JOKGxB3MeL8k4qbETeyRt/wAiGxB3sf8AtC/epsJ5GQSXpXUKbSbxG3g3gVNpN5div+gpRTaybxZL9DhmhtYd5U9bYf8AhHDJuRLFbIxwU5DvQRgveIcErTGU0ErNtHE3gl2sfyoKQbXxDeEMMnkRabthDxCnIfIiVu1UJ/EEOQ70SN2khP4ggTch4v6L4goHciRt8xH8QUDlDvtSP4goTJ77Qj+IKEye9dZxChBWzNOhUIK5QgyqJDzUo5LL9y7kfJWQKbejitsPtHcytKMZNdl2vmdhYCeSvoq3vkz6i51x4Nk/0fgWYyE0cBWn0W76SvODF9TaobmzISXS4GlCqJ6TEsFtet3RyIbofwKev0+djxBZHWqbeMDPsp9aUV79F1SWdv8AT/svc7EsuLLguE4KmoWSWjceH2VrUopS3XI3MtcAdCQQDyVf00ifVwIvU3IfTSD9VAT1R3BBaabJ9VAmguyR2gV9Xp1tnQk9dXHsbabvezUJL9DZU+Q1ayuwh6F3BZ/DL4LvPD5E6I8FPFL4D5ofInRngh45fAfLH5EwHghsl8B8kfk9hPBDaw7kewngUMMO5CUUww5R5QmRKoEPVUIexKBFDzxUIOEh4lDBBwmdxKmETI4Wl/xFDag5Y8W2T4iptRMseLxk+IobETcx4vSX4ipsQdzNRsZb3vcQ41Vco4ZbVJs25clLyMvUAIx6XI5YtDv3d/I+SsgUW9HFLSeu7mVpRkNh6P7yjhxYxnWoXS0Ne7Jztbd430HrTfDpKitGk6LuQogjz9l1suH0DhEC8cKpZ6RTZbp9RKOIvo012WeHPFTKnDOqr12p+ho344Xwes0mkdslCPbK9os8RmIYABwyPPJY9F/aKu+KjPKf6nR1HpGqrjuSyv0CNyXbGbWzHoMw06VrTRb9Y91W7HPycWdCc02jpF73dBLFge1pG7IbtCvMSsnGMnk0eJTaTRzHb/Z+FnRmFvWNQ4NGopvpwy8UPTdTJ7lN8fqUa3Qyk064v+RjX3W6hIYacl1o6itcNo5/926vtQZ6yswOII0W/T346OXqa5xe2XDJ7RZuk0FVZqZKa5KqHJSwia7NljNUUAouZZOMTpVVzn7lC9bj6F+FwHEFWQUZrKK7HOt4bNBsRs7BMXdIAaaAqjUfb0jRpMWfkyttrs3DFKBEBmMwNylOJLkbUZg/tMw67P4Vc4QKFZYabZewQAEStAP8QWaceeDdRYsYkDNo7th6X2dKdmieNaa5RVda0/tYQsey0DoK76aqpwjnGDTGTcc5AMV0MDyDoKpvBEo+ol0WYdmmSyBoIFdUZUwS6FhdOU8Jjb42R6MgNzroq/DDGTRK2yLwDXbNv0wpPFW1nIyus6wV5LkINCKFT6aLWUR6mUexhuZyqdEQLXRfBGbpdwR+mz0Wx1MWFrLse98PSA8aDkgtN+pareMgOewObWu5LKhoitTKqztYLkajYZ3tSqrC2rs6E8JDSRYVAFeKRVDlu1P/AHV/5XeSurKLjjMx6x5rSZC1dwNclt0ufYwazHGQnG94W+NliObKMGTPtT1YtTZGSYiqgE7E95IwlxccsPZ2hehVun1NWJJY90z0Gk18MLDw1/z/ACDEUXQEOfEQ7UEEuHbkSuSvRtFOWYL/AMs7sfX73DZKXH8EJZNph04dmNesdxVHqk3Gt1Vc/OP6GDT6/SS1SjZ18+2SebbC0yytYZgADQUAAPOmq8rKu+aakng9cpekUrG6Lk/1yaqKxCUYnSEuprXyGivj6dao5x2cv++NNGeyDWP37gR9ncC7DICCSKcFls0l8HhpnVq9R0tkdykuP1LhuGKVtd+leJXW0rsrilI+ceszq1eolKH8ipdNzvDy1rC7gabgSKrsW2wVayzhaam3yPguRCaF7qMNDkMjnlma88ljcK5rs3qVsJcRM1fQlllJe0ggUpTQarVVViP2nPvtk5/euSO67PKDVhLeJVWolGC+406Ki26X2cF8xVdWQ1PElYY3Z/E630mz8uySKNjHgmlEfLu4FdOz7vY9fs0RaMFK9itgn7lNzg1wZhtC8A8Vp6iYE8ywzf3Tsq2SAHG4YuB7lk3c8nVVCceGK30dggkSurXsR8qQn0fHY/8AYB8ZD2SGo40z/RM74yWBY6Jwe5MiGz8z5gXOaWt7Ek4pwwWRhPflh87MjCDlUCq56pxxk2fqY7aPZ9zTUCtDnyVyjKuPLOX6i5YTSMqYiHUotEK96zkoprUoqQQ+z6MqfD+qk65QZXOEoTTQyz3q+NpYKUViWeToRseALb8wVJ9DRMxIMyuTP8jox6NBsYfbKiwvq7OjkpDQRkqEBMUiqHCNqd+5vP8AC7yV9XRnuOPyanmtBlNTshZGOBLl6H0umEqtz5Z531W2SsxnCNZBc0TjqF0J1wivxOfXmb/Mut2Qjdo5ZpOv3ialRP2kFbo2FGMOxaLNZqIQ6Rpp0M3JNyLd+bHOlwjHQNr3pIapNYLb9JZJrDMrbtnWxnDUZq+lqfscm+Mq5YyC5LiLXVp2q9UJvKBKyaWGgtZ7yLI8NFqcE3llNWolCO1AuSapyBzOg3koWTj2yQU+k+zo2wt0PDHOmGRDcDTuqTXLuXA1+phJpQ/meh9N0UoJuz+RobZNHZ2UGROZ5DXz+a5U7m3ydmupLox177Q9YmtGgUFFQ5SfuXqKQKbbnn3nBtaUDgCacanRRXWw/GTQHVXLuKYsVsAJBw17W/PqlSWrtl+TyNXTCv8AFYIrZaYpW0IAro5p0I4UV1PqWz8o8C26dWFe0Xf7PGyUPA94EUcO2lcwupp1Vc91bOfqFZCO2QFjaMRBWyawcdR5wyG02cYskYSXTEsqb5QXsF7TxMox+XBOq62wKzUQXBfsG2lob1SQe7NCWlg2SOvtjwzRjamZ8VWsqaa1yPcq/pa0+zUtdZKPEQfZr8tAJc6MU8NEZ0LpEr1U3y0SO26dQ9Su5UeBIuWsb6Qke0TZgcQGazaittYRdCcbF9xm7yczpOrTkjp6bFE4erlKmeIHn2rE2i07JPsamxzXIJns+ado27inbLOaFLKPBbCZlLQOsVyLV9x1K/xDOyJ9us1hfX2dIKQ0DCiQz8UipGQWtb/3F/5Sr6+ii45I7VaDMXLvtbme6SFr0986/wAWYNZRGfLNBdVtmkJwAmmpAOS3R19iOZPQRl0i5+00sbqVOXarnrX7opjpJLqTQbu70lSxihFeY/qqZzqn2jTXLUV8Jplz/tIlkBwsHh/VJmldBndqX8GftF/OfIXPNStNVyh0c6dErPub5JPt2uS0rWx+BHp7MdjTbQU71axyVqh5wjpmwGzobH00zMz7ocKEDcc/JcbX61ze2L4PSemaPxx3TXLNQbS1oOQAGlFx3P5OyomD24vYPeGg0FOtnuFfqR4KlzzItUcIgum6hN1q0a2lXEZkn4AcvFXdiNlG/YWR4vZudrRznucf8yrkMjJPtbmuDg6oBza7XuIVTGyOfa2lxLMjrQ0z7+Kpkh8hW6rSCaHfqDuQrtnTPfB4C4xnHEh9qsDauIOfHeF6DS6uV7/USWj03ibxhgd9anNejjpE4ps8ZZe4zaXR5s7gg9G10Ral+6J7K8l2ipshKHYqasfRorjvRrXCN+WeR3KlfcPGare2RvXWSN0QoNVmU5xnydPbBx4MjfdyiKMuAOpNB2rTlTfBla8S5L+xlywy4i8V4DSlVm1knHCRq0kYz5Itq9lo46ubwryVWn1Ms4JqdHW02c5kmIJAOi3zcsdHLqhFPGS1ZQ5+gqeAWSU8cs2wrzwgl9hWh7TSJxy4IK9SLZUSic+vWBzJnNe0tcDmDqFzb/zOhQ/sLmy5pOFms6NMOzpZ0SGgYVCGXjcq2EMW53/T3/lV9fRnuOVlXFBfuyAOOadWbRJVb+zrWwElngs7sZaDnrTPxW+p74LBS4KvOTn9/TMktEjm0oXGlFplCLfBysvLZR6IFDwpk3tHVNiNnbP6njfQkgmvaqbaEmlg3UYdeWc3vGzjpnhpyxOA5VVz05zt+Ca67tMkjW19469iKoaWSKW+SidPuPY5gniPvBpDqUB93NYr24xfJ06dNBSTOg3jaMIoBXsC5c5HUhEztrteH8NK1y3fos8pl6iYK87OHyEkCg3bxloVn3clu0lgs7J8sZGHIMxFvYSKHXuK0R55KpcAG+oTGCGPLmOA98kljuGLh2aaJ+GLyZKed4PW149g4/qo0LlkkbieP98FUx0HLqkO/dSjgqJotiGbTNXJ2/LEN3hqFq0V/wBPdGft7lWprdtcodZBkjaL6TCalFNe54Fxak4vtEWJOHBau13tB2kDxWbUQ3RZZVLbNB6/rtaGYm5ELjwjydPUVpwK907QPi6r3EjdnorltfEjnKyyp95Qdm2qjkAa5GFEYvhl0tcpLDQ0XiG0dE/CeIVVmnc+y6GqjHmLBN/X7PIMNRnqeKFWi2vIt3qDktpmTZnHctnjn8GDyxNFsS4RzVkHKq5ur088ZSOrodRDOGdXnvmBrK1FKbtVzYVTydad0Esnz56Sbaya3OdHpQCulSEuoTUuSaeSkm0Cdmz7dqyT6NUOzqG4JTQR0UIZFjlWENXof+mu5DzCvh0Z7Tl5VpSFbjgLnDgi5RUeS2muUpL4NjaImiPCDnTMLNXdLPB0rqatuDK2qxObnuXeomp8I81fppV/d7EAqtW1oxvBfgveZrMDXuDTuBKbdJCbfbJV6UpcyJtRPZrwfG4ObqCo5tAUEnlH0TsTI59la97QwuGmpPGpXF1U8zO5SntWT1+28trgqTQ9i59kn7GyC+TB268ZSaOGfAZjx3LFLLNMUijEXSOoAe2ugSJNjN4BFqtPRTNdk5oJqKVDhWh1WitlUyrtNGaktO+leINcJKOcMVrgzzoi7LfQnlTXyT7hdpYsljr2V+RH0VMpjqJpLos+dCOsNRoedFQ3yWpFu0Q76EUNCDu7e0K1dCsuXZd8dpjLMhIx2o/Ew9nYfNer9G18lXtfO3j/AKOD6hoa3bv+QdtBcnq7m51Dgady9BXqVasnE1dPhkse5Lsfc3rM+HFQNbiJ5EAeaq1ep8VecA0lPmsx8chPa2wvglZHXEH+7xyWSiatjlGvUxnGyNa9wRbbuLQCcklkcMrupcewHNkkb4MS7wNZbnBKtVOPBZ9JGXJL9ok7grVrGK9E0yX16g91WLW/oVPSSHMvWmgKktVFrlBhRZF8Cuv00oR81ldsMmxRtwY69JcUhK5WrkpTyjt6GDjXhktwO9u3msc+jdHs6u1vVHJAvIyRxUCYphVTIHL8NLtPIK+HSKLTmKsKQtdNrwjRa6NKrVyJLW+LhII+uklal6fFPBmn6lJvgW1WovbSi20aNVyKbtfK2O3BVDFv8Rh3HujQ8JNwhjS+IO4cwUNeGY57vmklURS5PonZCQ/Z8GRr0Q1FCTxNe3NeV1XFkv4noNOs1x/gWo7MCDWnFxWZLg0NmPv+IvdhZ7OMHrP303kcTqstnePYvh0ZyW1SYCIm9G05NqKkMrTEeLnH6pE/gLRUtVjjbHHU1LuJzoDXP5+CZcMD6K9pGJhxcBzoAKeSEmRIz7oKP7Qc+BBFa+HkpngGOQ1d9mIcKjqnquGuHe0jiMyO8KmRakHbPZ+rU5OaaA+RqhtGyXLRhLcxn+IdvEdqdPgVga7ZTDMX8Ae8Lq+kTxftfuYNfH/C3L2K20d9G0OaB+Gvz/4XtaKVE8nqLfLLL9gnsbd1qYfWIqUoQWn8TdSqNZOp/wCHI16TT2LFkBbXfj5bezpgGiOopwqDmhXQo1PYLZZP6iLs9j22t4towNpvryWZ5S5G1dyliKMYZalVuSMqpZKwAobYsZQkhWQDEATQEgHsFUPEi5OR0i+NnLP6jiaAHBuR7QqYwzNrBvsrj4+DmxjCscDnrKIZLMklSy2NmDOW5tHLm3xcZcnV08sxJbmdSZnNZp9GmPZ1RpJaOSiRoGFpUwQxrCqmEO7Rml2+Cuj0jPYc0VhUXrAutpHiJzNT+QQaV0M8mJilyuUuQYFDlrUyNDsSO8XAmJLuDgUPzHNJJomD6NudmCyQtzqWN11zFc14vUvNkn+p6WlYgl+g101MVdA0HmakfQrIpGjAJvGLE5jdzqudX++Cqn2WR6MRtZeIYwNYKBxyz3NFMuRcVVF5fAzBEry8xUGVWgD/ANsVxPNeX/6T+4CcEFriNMWEV+GOoc49/mlkFEN4QD1cPpmXmm7qhgz8T80qC+i7YYS0MJ35Z8COr3VokYyDViYHBzh24hwINDyUCPvCMAN/iGR/qnFBVpsuIHifouj6Ss6mKZl1v+iwLYbpfic6lR2r3exQ6Z5Hxzl7GgubbMWdhikactCPIhZb9H5Z5TNel1jhHbJdGTvS8+lndIMqnJbYVeOG0z6mfmlkp261F+qx31cFVceeSmHlYnUaMjhIUPG0FT+RxmKm2Q6nEt/bc3R9GZHFvCqi3IbcvkpmYpHkdOLFNqKm9oZVpgO2vq5cvUvMjoURxEfdZ9szmFkl0aI9nWoj1G8kV0XDCoQwzCqGMH9qzS7m82+RV8ekZ7DmycrLNkfRdfSL7Tn6hZkXOlW/GTLsHB6dAwKXK5AweDkyZMDgVGwBLZ6xdNaoYvjkaM+Fc/kqL7NlbkGEd81E+g7wtAFMOjQ4eAIFF42x8npILgrTSN6rTo/PmAQ4fVUywOjN3jeZDiCaGrx3AkfMAHvWeUy6KMDf8vSFvENNO92Xjme5LDgknknt+JsuEUrgja3sb0bTi80yZCCwuAxNGYDJQOJLxT6fNBsiC190eIo2ZUaC/nkQB2bkMjBlsbTIxlMqNFe0ACo/yoYDkfdMQxybiakjtGviPJFLkGSa0WWrBhOQNRoaHLEORTbcAyC7VPnRutMhx3Ec1u9Nlt1EWU6pZraNbs5c1IAZWGpG9ehv1UnPCZzqdPFR5MLtrcwDyWBdbSW748nK1lKjLMTEuNDRanLPDMq5GudVJNZClg81VeMjJmUSOsreRSwJXWBSY3owl8Y25jXxpHWFSZWljSOsujME2oZrja2OJHX0ssxHXefat5hYZdGtdnWbMfZt5IxXBcOITYJkwcZWZjsO7YmlgZzHkr4maZzpMITQLr6T8TDd+RYat6M7JmuViK2j1U2SDwCimDglYwoFbkja+iezMN5RmQ5gPwDi7CaZ8qrF6hlUvBo0bTtR0G1Xq3HNHSnRmre0E9Y58x4ryHm3Skn7dHq56bZXGS9+yled4k0aNWZCnLL5hLOWeCmMTK3lbsbgdMWIAcKN0r3qlrLyOmAJJC4xH43uaD2MyH0TpCZJZZ/dfnVow/ytJDfJRIOSnc0pdIXVGR8akVRsWECL5NE1pFqINKYcu41Hyd8kmOCzPITknwysducfA0B8/JNgBe6UdNibliFfEZoMhBapsDSRUEZObuOtHD5Js8EG3BZS63QFw6hcTX+U/VaNG/8AE49kxNTFqvJ18DKm5bMmEE3xdkbmOJA7Vr0981JLIkoKSOObZXbExhLQARoRvXcrlY5Ji3VULTvhJ+zMPiWtTOJgXGjuJge16VyFaJA9LuE2nulUyHYJ0qgdg10gSsKiB7cesuJ6iuUdbRdDLF943mFypdG9dnW7AfZN5JodFzJCU4Dn8O5ZWWMObcH9zjHaPJXIzT7OephCWFdbS/iYbfyLDStyZQyzEwJkymTLEbAmTKpSZcihCsWDPKbRfgswRM07WWLLOYJWSxmjo3Bw7jp3pLYKcXF+49F0oTUl7Gyv4tNphnb91aGA8g/Jw57u5fPtZW6NViR9R0M1qtE2vj/4RlrjJuHacgAQWnzBVmMs5j4MhedpoQBuO7iQQfJSKyI2D4ZD0bd2EVHZiKZrkX2JnkdE4559UU5Z/JKlyN7DIPZw4xriNe0bwi+WRcI0Mdoa9rX/AIm5O45DKvMOp3JRx7bVi6IDdirzaaAjuKDCgwyLJrhXMNGR0NQP1QCU72eS4RjNznACn98EJPCHrhueDXWK63gtDKNwMyJ47yu1oaVXDdLtmLWXb5bY9IsWTayRkroJgC8e6R+Jp0K6T0UJx3xOdG17trJr9vGUxmjaApdNXTvxkvsdkYZwce2ne4Oo4lelzFV8HAm5uzDZm6rIOKoQUFRgJGlKK0I4IZCmROR3DoYXJXIZIoWnVcf1B8nQ0glm98cwuXLo3I6vdzvZN5Jq+i1jy5WEMFZzmOYWWRZIN7en92iHb9ArkZp9mATCEkRXV0z+0xW9kzVsRSydkiYqcSxFImRXKJZjtVFYimVWS428BRWxSZneneStLbs0Hwy6NCwbrY23ttVmNmefaQlz4eLo3ZvaO0Gp5OPBeZ/tBod+LofzPVf2e1nhbql/Iv25ri12tW9meYp4GgXnKrMpx90dnW6fY966Zkr9gGLENCWnfvpUeK0xZzZIHWhmGgGlGtHaTrX5+KZcivgssb1CeFfE/wBhI+xkRWiEiINO4VPOn9QinyFrguWCegaSaYmdb+XDT/coRBK7GdQvOpq5o4A1y8SlY6D1mlxNFNA0E88zQ+ISsZIguuz4rZjNS2NpeeeHQfNVx++xRNOY01SslxwSWX0gubKWviIyoBoQvdLT6eccRn0eWq1ErXujyn8AZ20AkvOOZ4o0dWnDhXvVOqrzXsrf/sauey3fNHVPXI3xZEGoXM02mnCWWdG6+Eo8M4tt7ODaCG7l6TLVaR56zDseDLYkMkwPxoZF2jS9RyDge2RDIHEXpFMg2iEqNk6GFqRsbJRtIzXK1x0dIxkPvDmuY+jcdOu2T2TeSarotJXPVpDEWU9Ycx5rLIskGfSA72MI5+QVqMsuzCIiitK6lH4mSzsla9a1IpcR5cn3ASFa9HcBxPGRTeRRJGSoqxoRxHuco5tgSwes9qcxwcxxa4Goc00IPYQklLKwx1lPK7NlsRtbM+8II7RIXxSkxPa4Nz6QYWmoGoJGa5l+jpjBuEcM3w1l82lOWUajbDZx1ndR1TE7Rw3EHq14FcCUHB8nTjJSRlJ7MS4V7COYGEhRCsv3fZRTCc8NTTiRkPBJLPYyG26IEYcsiakfEdB3KILKHq5LsIFaA+AzP0RIFLHCcNBxFUjZYkHrksmIUc4MyFXO0FTlVPTU7pqCJOxVx3M0VjsEVmY7FKx735dXPLeulpvS3HLeX/LBzPVdV9TT448IFWa545bQXnSlAVvno3GtLJm9Aa0O/wB89foVL0uODpSXAVHcOa16WDjHBf6hbC6zcivPtBHCwsadBuXUWn3Ykzky1EYfajm97WrpJC7iULWm+CmtPtlAlVZLcCFyDYcC1QbBgVqGSMmwIZK8jmsUyBsa5I2FFC1arm6x5OjoyJmoXON50W7H+ybyRq6LiRz1cAyNjPXbzHms0iyYW9IR6kI5qwyy7MQmFE3roUv7TLPskaFoUitskom3CZPBqO4jZ5zE2SKQ2qGQ4HYipuBhHg0oEyh8c7mOa9po5jg5p4Oaag+IQl+IY9n1HdNtbb7BBMWgtmjBc0itHaOHiCvP3w5wdamRn742Ya04o2CnD6rFKMovKNcXGSMjBY3RTkuGTq0PfWiG9S4I62uSv6g8mgB3nv0SSko9jRg5E133RK0uoHYnDC51NGnVo4JXPPQ/jwaGw3MWt6woeG85b0Ama2+tYiYyzxmjiQ6SnAEloPM59wXd9HpcZO3/AIOT6nbmPjXuZOzXxIw+8TzXpI6hZ+5HClGceUzQXVtS8VqdVJyrmCN84vDBF931I5xIcc+1U+Ta+Cz7prJnZJ3HUqO6T9yKtIhLku4fAmJTeHB7EjuJg9iU3EwPDlMgwStlUK9hI2VDIrgI4pJBiinalz9V0dDSrBC3Vc83G9u13sW8lKy72Hl6tyQzFg+8b+YKljzCvpDP3I7CrDLLsxgRFHNat9S4Mc3yPAVyRVnItUxBQUUAeM06FfA0sQwNkc0KCtkhTCkEhFEsmsFkUz6F9Blpx3OwH/DlmYOWLEP9a5F6TkdCvo21sZXJZJo01szt63OyQUIWOypM2QsaB8V3iPIVPNUuLLVJFyB4CKeCNFprgASdwJPIZlPERnzpb7c6aaSUknG9zs+BJoPBetpjsgoo8zbJzm2RgpxXHJOyWinQnjz2RzSVQZZGGCs8IpgmiKmaORcji1RsCZFVDI+BwUyFIeENxZtQ4I7mDYh1UN4XBM9VRyyKq0ivaDmsGo6NdSwRjVYTQdA2OAkcxrtP0WDXXSp08px7NenipSSZ0Q2GLgF4t6u9v8mdZQX+04nd33rPzBfQmceYR9ITutEP4T5qz3MkuzK2WPE9reJA8SmSy8Cvo7VYPR9ZnWUOIZiLdarepbXjBmdSfJx2+LP0U8kY0a4hUzvak0GFKaKeJD6hjeFChyK1LA6BwkTLVAenHdMn+sE+mY10qV6oK04R2euW026XorLGXnLE45MjHxPfoB8zuCK1DayTwpM6jdvofs0YHrdokmfvZF7OMdlaFzs9+XJFSlP2/f7/AFH2pfv9/wBDbWK2RWOFkEDWRRsFGtDTvqakuOZJBzOpTx0anywO7BWtO1lPxgnk3OoJHjhI5hXR9Mg+0I9W1wmUJ9o3OBwyDRxHucGuBpyKuj6dSu4iPV2e0ipar9LT1pmtzP4madKW/INKZen6dr/TX/H6Aertz+X7yCJ9pxr6wNBoRrQuI0/KO8q1em6X3rQj1t/+9jH3/K5rmi0BzXAtIoMweqaZCmqP92aNvOxL9/xF+u1H+8ydo2fYW+xdR25pNWu5O1Hemt0XGaxK71n7gDMHRuwvaWngR5HeuVO11vE1g3RrUuYs8JUj1URlSexJfqkHxEbymWqiI6GyFzkfqYivTjDKp9TEH07G4lPqIjeBjg5D6iIypHh6H1ERvEKHo/URJ4mOxqeeIPGxC9LK6IyrZDIarNbNMtjHA2qzlhptnrYWirTQjRVyqjZFwl0y+uTjyhbVtPaMZo8rpUf2S0sq1LBtjrHjkpXX98z8wWBmWYT25sUr3xlrCRh3c05jl2Zht3zAgiN1QjnADQw7T29kYYGHCBRXfUSK/GZ6ezzPeXOjdVxqclS5ZeWOlhYGeoyfA7wQyE96lJ8DvBTJBDZH/A7wKhBhs79Ax5JyADSSTuACJDo+wvohmtNJrcHwRath92Z/5qj2Y558k62rsV5fR2W79n22ez9DZWsgYNAwb/ic45uPaVYrYp5az+/gXZwRXfsrhJdNNJM4nQ9Vg00a2nDerp66TWIpL+okaEuW2yC8dgbLO4mTGfyvc2mZO49pUj6hdFYTJLTVyeWii30VWCoNJjStazPNcsq57lP7xv8Akj01b9i3H6OrvaQeh04ucfM9gQfqF79yLS1/BNLsRYHGroQ6m4l1MzXcQl+sv/3DfT1/BPDsdYG+7ZIct5bX5lI9Tc+5MZUwXsgh9i2f/wAmP/KFX5Z/LG2R+AdadibC+uKzsBJqS0uaamtc2ntKtjrL49SZU9PW+4opWj0c2J4ILZMJ1b0hLe4OrTuRnrLZrbJ5JGiEXmKwZm+PQrZnNJss0sL9wkPSRk9ujh3HuWVpF+Tml/bG22xVM8DjGP8AGj68dOJcM2j8wCRphyAA4HQoBIZWIpgKzgmAIFCDwoEcoQcgE8oQ8oQRQg0qEDNzvo1GPZZHoo2o9d3Ne/0b/wACH8BC/drqTM5r5+aZ9HVOqWNqAeqETIxnRM+EKEPCzx/CFCBll0QYQSwJ9qABrRFCJMIaFW+wkb4I/hChCzc2z3rTyI2gNHvPOjeztPYjgDZubm2Qs1mIeGhzxmJH06p4tGjeeqIC1bdpLNFk6QE8GVd5ZK2NM37AygJbPSBE0dSJ7uZDf1Vi0z92DcZ22+leRtcNnZ3vcfIBHwRXuTIEtfpatv4GQNH5Xk9mr0vjigg6T0sXidDCOUX6lDbH4CQP9J16O0lY3lEz6gqbV8EyM/bu9Hf+JcPysiH+xFRXwTJJ+1l4H3rXN3EN/wBITqK+AZK0u09t/wDV2j/7X/QqYXwQjZtZbxpa5+95PnVLhfAS9ZPSNeMZ+/xjhIxjhyqAD80HGPwQ1Nz+mPOlqs/88B+ZY4/VI617EN/cm1lktYpDM0uP+G7qv/yOzPckcWiA7aP0fWS01e1jYpfjYAGuP8bBkeeqRxyFHN742N9XfglaM82kZhw4gqtpodYYNds7FwCGWHCIjs7FwCmWTCE/Z6LgFMsmEMds/FwCmWHCGG4Y+AUyyYQx1xR9iGWTCIzcTOxTLJhDDcbOxTLDtRE+5Gdim5k2ordCGGgTwfI2MAm0HrHmve6KX+Xh/AqL1kb7ZnNeFNFq4Onxv6jeQ8kWZRWuQIPa5FALNovQBoHP6J20RGbNqxTYgqPcc0+ztyPtb9S2NtMb9/5W9vkrEhGzfz2qKyRtjjaK6NY3zcfrqVZCtyFzgx1+Xu+TJ78vhBo0d29bIVqPQjZnjO3XXL+81YAFXlahQ8u3uooyGeltNScvAKp5GIDhJGvcD+iXARjIydGOOu5x+nJDayFqG653e7DKfyxPPkFMBCtm2Wtrh1LJOebcIr/NRTKXuAJWf0eXi7MwsZ+eRlfAE9iG+PyQdN6MLw3CE/8AyZ9uo+qXfH5CDrT6O7yY3/u+L8kkZPhiUzH5CBLwuK1wNxTWaZg3ucx1BzIFFMfBAXHMOOSBCVoBIodOCJDZbN+kC12Qhr3meIaxyHE4D+CTUHnUJXFMhbvK+nXjfFLOCWujwxgihLY2F7i7hmT4hJKH2jJ4Iy9ZsDjHORwQaSpggxxQCRuKhCJxQIRlygRhcgQhe5QgHtp6ysh2EETe8V7fQv8Ay8P4CBSyECRpPFeKRqtXBuDeLQ0Z7huPBFmLB5t6N4/IoZJglF5D+wVCYE9bYTn5FRkwVGhrSaU7NUqQToMt9Cw2OGKMe0e3E53AuzNOJ/Rba6Nzyypsbcsb55aVq7CXEu7cgTx1V02oIVcl12wLXmslokPEMa1vzNVS9T8IO0KXdsdZItI8Z+KU4z4HL5KuV82HagwIGNFGsaBwDQFXlv3GSGUHwt8ApljYEoOA8AjkmBQeCBMDgTxUJgeXIEwNL1CCFyIRC9QgvSKEwA742UsVoBM1miLqEY2twPz/AI20KZTkgYAUPoqu4mobMBwErqfOpTeRr2Bgzu2vov6KMz2SQlsbXOkjlIrhaKlzHADOm4+KaMtzwwYNd6OtmGWOzNlc0dPM1pkdkcLTm1jTw0J4lLY+dqCkY/bexer2x4A6sntGcnHrCnYaqiSHQDEqUI9pUIP6NTAcEEoQDgrPcgTBZguuR7MYADeJI8k6rbWQFOezub/ylcWg4KL5EpATan1crIBBk3vFey0L/wAvD+Ah/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34820" name="Picture 4" descr="http://blogs-images.forbes.com/learnvest/files/2013/02/childwatchingtv.jpg"/>
          <p:cNvPicPr>
            <a:picLocks noChangeAspect="1" noChangeArrowheads="1"/>
          </p:cNvPicPr>
          <p:nvPr/>
        </p:nvPicPr>
        <p:blipFill>
          <a:blip r:embed="rId2" cstate="print"/>
          <a:srcRect/>
          <a:stretch>
            <a:fillRect/>
          </a:stretch>
        </p:blipFill>
        <p:spPr bwMode="auto">
          <a:xfrm>
            <a:off x="4860032" y="4653136"/>
            <a:ext cx="2952328" cy="1968649"/>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80728"/>
            <a:ext cx="5976664" cy="1066800"/>
          </a:xfrm>
        </p:spPr>
        <p:txBody>
          <a:bodyPr>
            <a:normAutofit fontScale="90000"/>
          </a:bodyPr>
          <a:lstStyle/>
          <a:p>
            <a:r>
              <a:rPr lang="en-GB" dirty="0" smtClean="0"/>
              <a:t>4) Cognitive – </a:t>
            </a:r>
            <a:r>
              <a:rPr lang="en-GB" sz="3100" dirty="0" smtClean="0"/>
              <a:t>part of wider development of understanding</a:t>
            </a:r>
            <a:endParaRPr lang="en-GB" sz="3100" dirty="0"/>
          </a:p>
        </p:txBody>
      </p:sp>
      <p:sp>
        <p:nvSpPr>
          <p:cNvPr id="3" name="Content Placeholder 2"/>
          <p:cNvSpPr>
            <a:spLocks noGrp="1"/>
          </p:cNvSpPr>
          <p:nvPr>
            <p:ph idx="1"/>
          </p:nvPr>
        </p:nvSpPr>
        <p:spPr/>
        <p:txBody>
          <a:bodyPr>
            <a:normAutofit/>
          </a:bodyPr>
          <a:lstStyle/>
          <a:p>
            <a:pPr>
              <a:buNone/>
            </a:pPr>
            <a:endParaRPr lang="en-GB" dirty="0" smtClean="0"/>
          </a:p>
          <a:p>
            <a:pPr>
              <a:buNone/>
            </a:pPr>
            <a:r>
              <a:rPr lang="en-GB" dirty="0" smtClean="0"/>
              <a:t>Children:</a:t>
            </a:r>
          </a:p>
          <a:p>
            <a:r>
              <a:rPr lang="en-GB" dirty="0" smtClean="0"/>
              <a:t>can‘t grasp aspects of language until they are ready; stages of development support this</a:t>
            </a:r>
          </a:p>
          <a:p>
            <a:r>
              <a:rPr lang="en-GB" dirty="0" smtClean="0"/>
              <a:t>produce utterances which increase in complexity as they work towards mastering a rule</a:t>
            </a:r>
          </a:p>
        </p:txBody>
      </p:sp>
      <p:sp>
        <p:nvSpPr>
          <p:cNvPr id="5" name="TextBox 4"/>
          <p:cNvSpPr txBox="1"/>
          <p:nvPr/>
        </p:nvSpPr>
        <p:spPr>
          <a:xfrm>
            <a:off x="6156176" y="2060848"/>
            <a:ext cx="1361270" cy="369332"/>
          </a:xfrm>
          <a:prstGeom prst="rect">
            <a:avLst/>
          </a:prstGeom>
          <a:noFill/>
        </p:spPr>
        <p:txBody>
          <a:bodyPr wrap="none" rtlCol="0">
            <a:spAutoFit/>
          </a:bodyPr>
          <a:lstStyle/>
          <a:p>
            <a:r>
              <a:rPr lang="en-GB" dirty="0" smtClean="0">
                <a:solidFill>
                  <a:srgbClr val="FF0000"/>
                </a:solidFill>
              </a:rPr>
              <a:t>Jean Piaget</a:t>
            </a:r>
            <a:endParaRPr lang="en-GB" dirty="0">
              <a:solidFill>
                <a:srgbClr val="FF0000"/>
              </a:solidFill>
            </a:endParaRPr>
          </a:p>
        </p:txBody>
      </p:sp>
      <p:sp>
        <p:nvSpPr>
          <p:cNvPr id="32770" name="AutoShape 2" descr="data:image/jpeg;base64,/9j/4AAQSkZJRgABAQAAAQABAAD/2wCEAAkGBxQTEhQUExQUFRUWFxsUFhgWFxcYFxUYFxwYGBYXGBgYHCggGBwlHBcXITEiJSkrLi4uGCAzODMsNygtLisBCgoKDg0OGhAQGiwfHCQsLCwsLCwsLCwsLCwsLCwsLCwsLCwsLCwsLCwsLCwsLCwsLCwsLCwsLDcsLCwsLCw3LP/AABEIANwAoAMBIgACEQEDEQH/xAAbAAABBQEBAAAAAAAAAAAAAAAEAAEDBQYCB//EADsQAAECBAQDBQYEBwADAQAAAAECEQADITEEEkFRBWFxBiKBkaETMkKxwdEjUmLwBxRygpLh8TM0ohX/xAAaAQADAQEBAQAAAAAAAAAAAAABAgMABAUG/8QAIhEAAgICAgMAAwEAAAAAAAAAAAECEQMhEjEEQVETI2EF/9oADAMBAAIRAxEAPwDftCaFDwoRmh2hNCjGGaFDw8Yxy0Jo7AiKdiUJua8qxgpN9HeWGaAZvFwLJJ8WiMcaGqD1BB9IFof8cvhZQoEk8TlK+MA7KpBcYVprsaFDgQmgAGhQoUYIoUKFAMKFCaFGMdNDtDtCaKCDQ0dNCjBGaOJ05KA6j0Gp6Q0/EBIc6abxUKWVEqPQcuUBuimOHI7xGNUqg7o2+TnWAstgYn9mTXnf/sOgAdbRJ2ztjFRWiA+kQzG0EElq3jhUt+UApRWTpbvp9IhlY+ZIIyKLH4bpPhp4RYqw7hQsTbwimxaCn9/WBtCuKZruH8eRMDKGRW2h6GLNEwGPN3atotuGcVIOUm1IaMr7OTJhraNq0NA+CxWcQS0OQGhQ8NGCKGh4UAxJDwoeKCDNEWIXlFfAamJoExamfeCkEq8VNJUPNo7kobQE/t4iIZ9SaiCUJIAJagbyhTrjpHay4rQ2rpEUyU4h5swC1+kV8yfzLwrKxTCQLxCtNDCQpyxufnClgmuxaFHpkE07ecVuMS5al3cxbTEh2/fPyioXPBUAKuQAAzkqLBh8+kK0zNpAM2UaNCSnehgmdOAzBJByksxoLhxvDTZWVIP6iNn1/fWA1QnJMsuD44pID1F+ca2UvMHjznMUsamtOkazs/jwpg9CKfblDxdnNlhTLyGMdEQ0MRGhQoUAJNChQoqIOIrOIi9f3rFm0VWMU7sb2hl0NHsGQsO21+unpDTcbYJDnrfwiIMAebv8mpFUvHJSF17zOS9B02hTobd0ififFPZlrmj2o9hd/GBhiiC51dukZ2bi8xZKSTpQsN+sEiZMyuQrl3FBz4xJuyi17NJLVSUT+ZLvz1hDFf8AkY/l9HEVHDsQuYoJrmSQSCGIG7HSOO0zycqgWzODpQwrtFVJNAXFOKKeiuX2EV2Gx60nPkqLHQcg+3qYP4LggtKllWUAsFEBT/06PzNBz0GxPFMIhbBSpi7OBmr108IOyLpkcjiFXL1LkM4G1IPl8R9rdwNH0b5vFcntJLdklYdxoD5PWOv5tLBSEm4Bf4no7veF7NdFlMxY1BUbhKblqsIsez5etUnNY6PV4ruHSClytivkGYaiC8dijJEsIDk90HRPM7xloE05HoaLB7w8ZPsL2hOIVOlKJUZYBBPVi3L7RrDDp2QnFxdMZoaHMM0EUmh4UJooIczDQxmle3UZhSlHs0kJAL5lkA5spsGcXu8W3G+IexSl1JRmJDqs4akdYCaFSri70sX1ho/B1FpcjO/z6VpKbGxCiygoWeKdeJQlE6YpJWkEJSQCQtaiqoawAST/AHDdot+KcNlTFBa0ArR7qrKTXQvyir4dN9imZLScuRRAAbLkVWWwGgBI8DCNosotsy3Ee0y3UBKASlveclT2YCwpeI5fEppQCK1qACSPP7xp8YSugylTN7oJa5rtR47wvDgBU8tPQC8Sk0VjjlfZQJnKEoT5ubKjukVTRVDUaO1OUaHiHDCuSM6U5lIFWqmndDxZdoOCvIkyVJf28wFjfJLGZZbYOkdSIO4gjuPy0+UF3Q0IptnnPCcOZsrIVZBLmKTMTYuTmDaAMfSFM7OSytkBdDyofvHXEJZRMzpDhXdWBcgGhHMRccMxMsAtMSDdlEJUPOEcvhuC6YNhOyySQCG5nvKiTHcISE5UbjxDivSLKRxWUmYn2kxLPVi5HgHeOeKcVQpREkrIKsylKYFTPlAA91Ic6uSXLMBAXWwtJ6iDpUb7lum8RYyYQH0H1MTYZZIrvSBOIzMhBZ0knMObDL6gwo3sK/hpIyY7EJ0yOOhYiPTTGB/hzKzT5k1m/BCT/kw9HjfmKw6OXyXczhoaOoaGIEzQmh4UUFKztFgRNkEEAlKkzE9UF4qcKgJKk2TUpHTaNVleh1p5xhsfnViJAzMlCySGuUgip2hXp2dGLcWgmfR1Gr/sQDxPCBXeScqwCNgpOx+h0c7wbjxlVy/4YEmhQdmJNByjSLQdlFVCgvIQBQuFNzcgF7xY4fjIBaTJmTVXJUPZp8SahPQPGgkFOVIuBTrFJ2h4ipakyJI7yrNpuS2gibVFVG+wzhnG506dMMwImTGShxRElALlCBXqa1YRZrWDKILAv9Kxn14VeHlKEnvqy66nUnfpFd/+jiMn4qAFH8rkHwNobdBUUugbiWGKicpYvSIuD4yq5U5IzAuAQD5RUcUxkxfdQVyw7kgVUeugHrBmGKlnMq7Af4vX1iPQ62y6nYRA+EDpSAvaB8oiVOIpd+sQzVUcX0exgdjSSXQRhlOHgfjpKpRGpI83DH5xNIPnrDY1KTVQJSjvFrvoIPog7s1X8NcOUyJijqoD/Ef7jXGKnslhTLwqM3vLeaRtnqB4BhFsYtFUjiyyubZzCh4aCITQhCeEIoKPGa4/IUhZUgGveHM2Ul/XxjSxxicOFpKT4HY6GA0PCXFmPxM4KlhTMzBQ25GOZcsMC9h+zBM7AqAm5zVsrAMAEmnW7wHLJoIVnVEhxWLygkCgHQdTAvZySwM5XvzRmroj4R43iXiuEMxHsw4Mw5SR8KfiPlE4xSUA90gDY/SFXZZtqIXl8dx84hxK2emnN4pcb2rlyiXlzgBfuKHqRAUvtnLWCpKFGrPdiBaHbETfsOxeEDOoC9B4ekVnsWLiBMb2vQRWWqz8m3gRPFlrbJIWrZ+6B4mIyRTmWM6WWcXHryMdIluArcD1tAgTMKVGYyQ3wl/AmLvHKSAUigYEeMIFf0FkL7xTc5XfxYRaYLgU2atJyEypjd8e6nKohQVt9XiulDXwj03gMvLhpI/QFf5V+sNGNnPkyOPQarlbTppHMdGOYscY0KHhoBiYQoeHigBodoUIQDFdxPh6pikZVAJtM3YF+7u9uUZrjEkyZ5SB3Vd5OwSfsXEbcRVdpeHe1kun35bqTzHxJ8W9IFFYZGqszq5rMqB5E5KlkM9ATy6xFJIVQ+X0hcOw+VaiNSH6B2+cTfZ2ppxDJhQ7LDg2MV07B4Z3yDwo+7xYTw9CHEVs7CNUOaPT/UM2xogzSEg5UJHk8BT8WCQEC3q94Il4Kj5VEbtR9QIkkYKvu+DgE7dOsSdsdghw3dLnupFeZNh4QHImOe87pp1ItFrjS5Z3AuR7trJG3OKmWkFbvQs/LQwordFthcPmMtP5qeKiAPP6R6nkAYCwDDoKR5ZwzFgz5al91CZiQOQcOo70A9Y9VWmLQOHM9kRhR0RDQxEaGh4aMYnaFHUJocA0KHaFAMNHQhmh4xjC4/hxStTOClR/uH/ICGLYkKYKHr0i1xOOSvEYlJoZZQT0UDlLdUkRW4yQFGzhi4sUncGBONM68crjYTLxDgH9jlEiZjBgGc6XiplpKAQ7uxBNP8vvAWM4nl97MkjRnHVxpCtlYS+lyuak+8LAk6uYCnTwlNbnzf6CKSbxoZWSa+NOUV0zFlRqPO8IUeRFliMVRv3eBMMG7x3P784Fkg3JglU7p+9YQnd7Ops7LLUbMlR8Y3nZDj/4hw8w0ICpROmYAlHMOaR5fj8RnKJSfiIB6Cp+TeMXOPmETmHwpQHsxZ6GHWlZz5duj2giOSIzPZztbLWgInqyrFMx91XU6HeNS0UTsg1RHDR2UxyRBMEtDR00O0OA5aEBAeM4tKl+8pzsKnpFFje1KnaWkJDs57x5coW0Y1ExQSHUQBuS0UvEOMgsiVUkgFRoKnT1jPHFLm1WpR5K08P3Y+EGLxWTIrQKTXd1AGvT9mDHbA3oh7Tq/leJSpx/8WJT7BZNAFpOaX5ufWD8TgPyF6uQ+h28rRcdsuz6cZIXKVQmqVflUPdPnGR7L8UWScPiBkxEpkqf4msobggO8WzQp2P4+TVHU9K0KJIKg1RAeJwGYZnoQPCNNPWCS7PZoGUsZFZaa10jmaOsx/E8iGFH2FfOKmVhyo5lHn0iykYbOtRJDvrbzjvEsg89BZ+ZiQ3Er2fSl/t4xFiVMLm4g9EpLEksEip0cw/BuBrxSviEp+8oCv8AQn9R30EFQcnSFlJRVsbslwozFmcoU91HR6nxPyiKfiAubMXpncV0qAw6Jjd8Rkpw0hS6JCEHKgaBIp4x5zgapSC1hUF6tWlGrFMseKUTlUuTsMXMpr9GrB3C+P4iSkBE0sLJ94Mz2OvSK/I75VC/XrD+zUCGFbfcRBDm24Z/EFRLTZQI1Uih6saRqMB2iw873ZgSdl90+seQmU3e0+K4Z7xOpxUMenzaHUmhWkewY3j8pBZPfOybecZzivaFaqDug0ypfWznaKYzyA7cmJtfyN+jQHipxByt3mck2uxyVqH1iltiBCgcwzOVH3Utzb7QThWCXNSBpr026xDgJa7/AJmLh6ubhjT4fEjaLELIANLalgOo1pmvsR0ZIAxSaEWvXmBfwbTTlFJ2qSsSlEGqXJFqhiOVvWL5C9D71yQbWrzq59Yoe1LiQvRwDzs1vD/Zho9gZ6jLnhaUrFQoBXgoP9YzHbLgkqbkXnTKnPllrLA5jZLOMwJ0jPy+2SpHBsMuXWetPsUPUJMui1noGpuRHmUiZMxMwrnKVMmOXKiSX5beEdspLpkIRadnqWCRiFgpXLKVpo4KSPu0D4mRNlEiakgEVqGY2PSL/huOQmRLCQSp0g0ulw7m7+8XOwiPtiUiR7TNWWpiTXuzA1BrYRKfjri2jox+S3JJmS4KgOtRYd4MDWzuTFPOmrm4gBAzF2SLDmSdBRyeUBYPh66rdSXtW4tWNB2Q4er2+Y1SErCnt7p+rRyxjujqlkdMJRgAU90Jml+8bSgdki6v6jTYQIO3E/CrGfKuSC2RIAIG6CNRsb+sFYhaalmF+UZfCYQ4vGIQB3Ul2ueQjrhGtI4pyb7NR/ELiP4aJYUD7Yu4t7NICiodXTGdwxavuvfnYBtKesSdp56ZuMWlDKRICZAIqklPvsdszj+2FIRUPZvBhv1OscObc6Kx6sLCSpi2l8tHFollIBANaWFbe7oevzjqSa0AJIGltue8WBlKT3qcvvfaJ0NZzh8OKqyFiwIYuxozakN6wFjFIklMvOC4dnByV1Ox06coKx/EkYeWVLU5Ue6j4lMaO1b33jPcOwq50wzFhsxJIAox2A0D2ggs2QdSlVLD3SHenvGh5C+0JCgoqBAOUgpQpsrmqkndu6ejw0hbBSgmwJGYu4G1Bs/lvEklClJv3mBP5Q/N3DNT6RUQnw35kqLFnpZ3Z/zG42oRqIkZQLuaksSXY5gS9tT1p1hZ1FCQ1mUNbUOhcMNNrxIsEAElzlLAmrXod7aQwBKTUpuMrN0NT6+kUna1J/l1nukhKrNp8Q8CLPGgWQ6HvUgV1ZnLv8O0Z/tiycOsKDKY2fUW6OBWNHsxmOySP5jCGUamTMK0j9M0JzNzBR6xxJwPsMQnOcsuaQnMaZV/C/Iw/wDD0lKltdgQdR0jUcbwQxUmbKIAmZCqX+vLVh+oUpzj1Hgbgpo5llXJxZp+B4cpCpcxLlFxqAbNvBPaDAS5mEnipIQpaQUuQpPeAAG5EA8Gmr/k8LiS6lJlhK91osQeYaNGmUFsRWxHTSGkrRO6dni2G4oFAEC/1jV8MxbImH9OU/1LokeQJblFT2/4H/LT/bywEypxJVoETBVQ5BQ7w6GJ1rKJUpKx3kpzKBoyll6j82XKI89QcZUz0HkTjaAuNYmmWjn0irw3FDg5EyZL/wDYnuiUReWhPdVM/qJOVI6nSJsUgkk6xDh+HmbiJSSO6jI507ozN4k+sPKTS0RDeE9nxKlgzTo7DSz5j5f/AFBmHwLXfvVJYe69A37uYuOIglbOTlIejkqumxp8R1DGBPacq1DGwGgDsS1T4COLiWs4wspnJZ3ZtAds3oP6TEuRyaOA6QWqQT3iS9yR1od45CgAHrm7qFP5qLmtNORiSYgUSDaxOlySzjSvOMgWUk7gy1zlTJ5zapo6Uh+8lgaWtF2hKSkpADCnUChZtx9ucFSJwQlyB9gNFGhBtU7wFxHFCTJzEJBfbegA6sfFMZ6MFsClLAF1MdlCj32S9rvUUeJsBKGRy6mtVhq1K1cekRyyfxAB7qQpJYgkB3BNvGtdILwA7xAdnodLVpo7mlbXvD0AcEqCgoXNBsVXyirnlX6R3LnskKLucrjXZQrrd46WnKaKAAFBo1WBs9r+Tw4QGUk60DAu1xoKVNaekb2A5W4ZTNUJpRwksxNLEva8VXbCXmkqpViLbVPj9H3i2CnC0hN3FtVVt1G+sV3GgVYd7kh7E+XJ26unaN7MY3sBdXQeUbmSspUFBnSXSSHbf0jBfw5mtNUg6inON7NS0fReNUsSR5mbUy87Ey2wxlqIP4iyR+ULUSB6wfgyZbpNklvA1EZXC4tUtWZJqKEfmG0a7A4tE5GcahjyIiGTHwf8HjKyDtNMlDDrVMSldsqTUFbujyIfwjzNRKjUkkkkk3JuX5xoe2eKPtEynogZiP1K+wbziqwmGs+sceTbpHTjVLYLh8M/nFrhMGETCoBVEaVrp4/aOMEyTMWRRKmHMsHgnh8sqzKoxU6ifHKG8z4QZY+OJyZudzSI8WkgAFlKNwh3JVQpSD/bAKS6npRxtmJOnUi2gEGYoAtQkqsNOZdrB2paK6enu5XDqpVqJHN6/wC481nSESu8mhLe6jKRbfaptSnjHSUtTK6XBblrSuYE/LnHaCUgUYB93AFDQVDW1vyiUhqsHro9WoARcjpGWjEsojQk0qX8ja51B2EY7tNixNxAlIzZZd9S6mGmwDaVJ3jWcQxQlSFTCBQOAC/gSwepCd2U8Zns7gyp5qy61kkk6m5JJLXa/wBIHejGslKGcFveUSSoCgZuYNAK9IKw6SCpINQMpAP5S6QabK9IrpqnCbCoFAKBwGAtFklXx60JuxJBLkefmYcARilFRpQg6Uvdma7DV4aQQlRPwm4Bo4OhAoSDasErGYLJ0BPV0ufUCIfZgqFBSYB5hj6RgDy0HPVuYNTumuhvXVtICxyCpCk6g1FndzmI6lTE/mJ0gzEUyp0L30Yhm84H44tjl0KVgu+iQro/0JgmPLOzqsk8EaKI61j1EBxHl8pGWerq9ebEx6fhfdHT6R73hP8AWeZ5OpEKhp68oWBxCpM0LBZJP4g0I36xLPFjy/1Akw6f9118PWOmUVJUSjKgGRJ9tPUqYWzZlkamu/JxFknApGtK1Ow066eEVMoBwpg7P5gn6RZY45UpAoAGaPOx+O/yO3o7J5ajognLFQKJFm8yevODCMksJSoAlJJzWD1d9GHzitAG2/oxHziyxq/xAjQ05sAS21WD9IX/AEZVGMTeKrbZX4qYBagoakOE/CVaOzvaIcMSpTlgzU+ICuVy7Jp1jvHLZYSNZmUnVgHAO9heCJaApTGz28HavSPI7O4SZZLAX5hgnVNLpJcq50iQI9otkhgCDmFWDEpcdAS8Q4RRKEkm6c3QkA084l4ZM/Cz6kP0cKUQNg6RGMUHapRnzk4eWBlQxUB+auUcmdXgeUXmFkESgaDKAQ3J6eebyO4jNdlE5jMmKqrKFcnVmenhGpwJdcwH4VlI3qUVJ373oIC+m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7" name="TextBox 6"/>
          <p:cNvSpPr txBox="1"/>
          <p:nvPr/>
        </p:nvSpPr>
        <p:spPr>
          <a:xfrm>
            <a:off x="7668344" y="2060848"/>
            <a:ext cx="1534394" cy="369332"/>
          </a:xfrm>
          <a:prstGeom prst="rect">
            <a:avLst/>
          </a:prstGeom>
          <a:noFill/>
        </p:spPr>
        <p:txBody>
          <a:bodyPr wrap="none" rtlCol="0">
            <a:spAutoFit/>
          </a:bodyPr>
          <a:lstStyle/>
          <a:p>
            <a:r>
              <a:rPr lang="en-GB" dirty="0" smtClean="0">
                <a:solidFill>
                  <a:srgbClr val="FF0000"/>
                </a:solidFill>
              </a:rPr>
              <a:t>Lev </a:t>
            </a:r>
            <a:r>
              <a:rPr lang="en-GB" dirty="0" err="1" smtClean="0">
                <a:solidFill>
                  <a:srgbClr val="FF0000"/>
                </a:solidFill>
              </a:rPr>
              <a:t>Vygotsky</a:t>
            </a:r>
            <a:endParaRPr lang="en-GB" dirty="0">
              <a:solidFill>
                <a:srgbClr val="FF0000"/>
              </a:solidFill>
            </a:endParaRPr>
          </a:p>
        </p:txBody>
      </p:sp>
      <p:pic>
        <p:nvPicPr>
          <p:cNvPr id="35842" name="Picture 2" descr="http://www.nndb.com/people/359/000094077/piaget-3.jpg"/>
          <p:cNvPicPr>
            <a:picLocks noChangeAspect="1" noChangeArrowheads="1"/>
          </p:cNvPicPr>
          <p:nvPr/>
        </p:nvPicPr>
        <p:blipFill>
          <a:blip r:embed="rId2" cstate="print"/>
          <a:srcRect/>
          <a:stretch>
            <a:fillRect/>
          </a:stretch>
        </p:blipFill>
        <p:spPr bwMode="auto">
          <a:xfrm>
            <a:off x="6156176" y="0"/>
            <a:ext cx="1356989" cy="2060847"/>
          </a:xfrm>
          <a:prstGeom prst="rect">
            <a:avLst/>
          </a:prstGeom>
          <a:noFill/>
        </p:spPr>
      </p:pic>
      <p:pic>
        <p:nvPicPr>
          <p:cNvPr id="35844" name="Picture 4" descr="https://pbs.twimg.com/profile_images/378800000613916926/781ca9c85e855bf1c797288199a32a4d.jpeg"/>
          <p:cNvPicPr>
            <a:picLocks noChangeAspect="1" noChangeArrowheads="1"/>
          </p:cNvPicPr>
          <p:nvPr/>
        </p:nvPicPr>
        <p:blipFill>
          <a:blip r:embed="rId3" cstate="print"/>
          <a:srcRect l="15481" r="17433"/>
          <a:stretch>
            <a:fillRect/>
          </a:stretch>
        </p:blipFill>
        <p:spPr bwMode="auto">
          <a:xfrm>
            <a:off x="7751845" y="0"/>
            <a:ext cx="1392155" cy="208823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smtClean="0"/>
              <a:t>Bellugi’s</a:t>
            </a:r>
            <a:r>
              <a:rPr lang="en-GB" dirty="0" smtClean="0"/>
              <a:t> Stages for Negation &amp; Pronoun Formation</a:t>
            </a:r>
            <a:endParaRPr lang="en-GB" dirty="0"/>
          </a:p>
        </p:txBody>
      </p:sp>
      <p:pic>
        <p:nvPicPr>
          <p:cNvPr id="36866" name="Picture 2" descr="http://image.slidesharecdn.com/childlanguageacquisition-100620060337-phpapp02/95/child-language-acquisition-8-728.jpg?cb=1277013882"/>
          <p:cNvPicPr>
            <a:picLocks noChangeAspect="1" noChangeArrowheads="1"/>
          </p:cNvPicPr>
          <p:nvPr/>
        </p:nvPicPr>
        <p:blipFill>
          <a:blip r:embed="rId2" cstate="print"/>
          <a:srcRect t="17451" b="18858"/>
          <a:stretch>
            <a:fillRect/>
          </a:stretch>
        </p:blipFill>
        <p:spPr bwMode="auto">
          <a:xfrm>
            <a:off x="467544" y="2420888"/>
            <a:ext cx="7838661" cy="374441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 Revision Quiz</a:t>
            </a:r>
            <a:endParaRPr lang="en-GB" dirty="0"/>
          </a:p>
        </p:txBody>
      </p:sp>
      <p:sp>
        <p:nvSpPr>
          <p:cNvPr id="3" name="Content Placeholder 2"/>
          <p:cNvSpPr>
            <a:spLocks noGrp="1"/>
          </p:cNvSpPr>
          <p:nvPr>
            <p:ph idx="1"/>
          </p:nvPr>
        </p:nvSpPr>
        <p:spPr/>
        <p:txBody>
          <a:bodyPr>
            <a:normAutofit fontScale="77500" lnSpcReduction="20000"/>
          </a:bodyPr>
          <a:lstStyle/>
          <a:p>
            <a:pPr>
              <a:buNone/>
            </a:pPr>
            <a:r>
              <a:rPr lang="en-GB" dirty="0" smtClean="0"/>
              <a:t>	A lot of your </a:t>
            </a:r>
            <a:r>
              <a:rPr lang="en-GB" b="1" dirty="0" smtClean="0"/>
              <a:t>AS knowledge </a:t>
            </a:r>
            <a:r>
              <a:rPr lang="en-GB" dirty="0" smtClean="0"/>
              <a:t>you will need to draw on for the Child Language Acquisition unit.</a:t>
            </a:r>
          </a:p>
          <a:p>
            <a:pPr>
              <a:buNone/>
            </a:pPr>
            <a:endParaRPr lang="en-GB" dirty="0" smtClean="0"/>
          </a:p>
          <a:p>
            <a:pPr>
              <a:buNone/>
            </a:pPr>
            <a:r>
              <a:rPr lang="en-GB" dirty="0" smtClean="0"/>
              <a:t>	A child will need to learn the following to develop speech. Define each one:</a:t>
            </a:r>
          </a:p>
          <a:p>
            <a:pPr marL="624078" indent="-514350">
              <a:buAutoNum type="alphaLcParenR"/>
            </a:pPr>
            <a:r>
              <a:rPr lang="en-GB" b="1" dirty="0" smtClean="0"/>
              <a:t>Phoneme</a:t>
            </a:r>
          </a:p>
          <a:p>
            <a:pPr marL="624078" indent="-514350">
              <a:buAutoNum type="alphaLcParenR"/>
            </a:pPr>
            <a:r>
              <a:rPr lang="en-GB" b="1" dirty="0" smtClean="0"/>
              <a:t>Phonetics</a:t>
            </a:r>
          </a:p>
          <a:p>
            <a:pPr marL="624078" indent="-514350">
              <a:buAutoNum type="alphaLcParenR"/>
            </a:pPr>
            <a:r>
              <a:rPr lang="en-GB" b="1" dirty="0" smtClean="0"/>
              <a:t>Lexis</a:t>
            </a:r>
          </a:p>
          <a:p>
            <a:pPr marL="624078" indent="-514350">
              <a:buAutoNum type="alphaLcParenR"/>
            </a:pPr>
            <a:r>
              <a:rPr lang="en-GB" b="1" dirty="0" smtClean="0"/>
              <a:t>Semantics</a:t>
            </a:r>
          </a:p>
          <a:p>
            <a:pPr marL="624078" indent="-514350">
              <a:buAutoNum type="alphaLcParenR"/>
            </a:pPr>
            <a:r>
              <a:rPr lang="en-GB" b="1" dirty="0" smtClean="0"/>
              <a:t>Syntax</a:t>
            </a:r>
          </a:p>
          <a:p>
            <a:pPr marL="624078" indent="-514350">
              <a:buAutoNum type="alphaLcParenR"/>
            </a:pPr>
            <a:r>
              <a:rPr lang="en-GB" b="1" dirty="0" smtClean="0"/>
              <a:t>Morphology</a:t>
            </a:r>
          </a:p>
          <a:p>
            <a:pPr marL="624078" indent="-514350">
              <a:buAutoNum type="alphaLcParenR"/>
            </a:pPr>
            <a:r>
              <a:rPr lang="en-GB" b="1" dirty="0" smtClean="0"/>
              <a:t>Phonology </a:t>
            </a:r>
          </a:p>
          <a:p>
            <a:pPr marL="624078" indent="-514350">
              <a:buAutoNum type="alphaLcParenR"/>
            </a:pPr>
            <a:r>
              <a:rPr lang="en-GB" b="1" dirty="0" smtClean="0"/>
              <a:t>Discourse</a:t>
            </a:r>
          </a:p>
          <a:p>
            <a:pPr marL="624078" indent="-514350">
              <a:buAutoNum type="alphaLcParenR"/>
            </a:pPr>
            <a:r>
              <a:rPr lang="en-GB" b="1" dirty="0" smtClean="0"/>
              <a:t>Pragmatics</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difficult is it learning to speak?</a:t>
            </a:r>
            <a:endParaRPr lang="en-GB" dirty="0"/>
          </a:p>
        </p:txBody>
      </p:sp>
      <p:sp>
        <p:nvSpPr>
          <p:cNvPr id="3" name="Content Placeholder 2"/>
          <p:cNvSpPr>
            <a:spLocks noGrp="1"/>
          </p:cNvSpPr>
          <p:nvPr>
            <p:ph idx="1"/>
          </p:nvPr>
        </p:nvSpPr>
        <p:spPr/>
        <p:txBody>
          <a:bodyPr/>
          <a:lstStyle/>
          <a:p>
            <a:pPr lvl="1">
              <a:lnSpc>
                <a:spcPct val="90000"/>
              </a:lnSpc>
            </a:pPr>
            <a:r>
              <a:rPr lang="en-GB" dirty="0">
                <a:latin typeface="Arial" charset="0"/>
              </a:rPr>
              <a:t>It is ‘doubtless the greatest intellectual feat any one of us is ever required to perform’ (Bloomfield, 1933)</a:t>
            </a:r>
          </a:p>
          <a:p>
            <a:pPr lvl="1">
              <a:lnSpc>
                <a:spcPct val="90000"/>
              </a:lnSpc>
            </a:pPr>
            <a:endParaRPr lang="en-GB" dirty="0">
              <a:latin typeface="Arial" charset="0"/>
            </a:endParaRPr>
          </a:p>
          <a:p>
            <a:pPr lvl="1">
              <a:lnSpc>
                <a:spcPct val="90000"/>
              </a:lnSpc>
            </a:pPr>
            <a:r>
              <a:rPr lang="en-GB" dirty="0">
                <a:latin typeface="Arial" charset="0"/>
              </a:rPr>
              <a:t>You have to master:</a:t>
            </a:r>
          </a:p>
          <a:p>
            <a:pPr lvl="2">
              <a:lnSpc>
                <a:spcPct val="90000"/>
              </a:lnSpc>
            </a:pPr>
            <a:r>
              <a:rPr lang="en-GB" dirty="0">
                <a:latin typeface="Arial" charset="0"/>
              </a:rPr>
              <a:t>Sounds – 44 sounds</a:t>
            </a:r>
          </a:p>
          <a:p>
            <a:pPr lvl="2">
              <a:lnSpc>
                <a:spcPct val="90000"/>
              </a:lnSpc>
            </a:pPr>
            <a:r>
              <a:rPr lang="en-GB" dirty="0">
                <a:latin typeface="Arial" charset="0"/>
              </a:rPr>
              <a:t>Words – over 1m</a:t>
            </a:r>
          </a:p>
          <a:p>
            <a:pPr lvl="2">
              <a:lnSpc>
                <a:spcPct val="90000"/>
              </a:lnSpc>
            </a:pPr>
            <a:r>
              <a:rPr lang="en-GB" dirty="0">
                <a:latin typeface="Arial" charset="0"/>
              </a:rPr>
              <a:t>Meaning: how do you know what a ‘dog’ is?</a:t>
            </a:r>
          </a:p>
          <a:p>
            <a:pPr lvl="2">
              <a:lnSpc>
                <a:spcPct val="90000"/>
              </a:lnSpc>
            </a:pPr>
            <a:r>
              <a:rPr lang="en-GB" dirty="0">
                <a:latin typeface="Arial" charset="0"/>
              </a:rPr>
              <a:t>Grammar: </a:t>
            </a:r>
            <a:r>
              <a:rPr lang="en-GB" i="1" dirty="0">
                <a:latin typeface="Arial" charset="0"/>
              </a:rPr>
              <a:t>Struggling artists can be a nuisance vs. Marking papers can be a nuisance.</a:t>
            </a:r>
          </a:p>
          <a:p>
            <a:endParaRPr lang="en-GB" dirty="0"/>
          </a:p>
        </p:txBody>
      </p:sp>
    </p:spTree>
    <p:extLst>
      <p:ext uri="{BB962C8B-B14F-4D97-AF65-F5344CB8AC3E}">
        <p14:creationId xmlns:p14="http://schemas.microsoft.com/office/powerpoint/2010/main" val="40797140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Where does language come from?</a:t>
            </a:r>
            <a:endParaRPr lang="en-GB" dirty="0"/>
          </a:p>
        </p:txBody>
      </p:sp>
      <p:sp>
        <p:nvSpPr>
          <p:cNvPr id="3" name="Content Placeholder 2"/>
          <p:cNvSpPr>
            <a:spLocks noGrp="1"/>
          </p:cNvSpPr>
          <p:nvPr>
            <p:ph idx="1"/>
          </p:nvPr>
        </p:nvSpPr>
        <p:spPr/>
        <p:txBody>
          <a:bodyPr>
            <a:normAutofit fontScale="92500"/>
          </a:bodyPr>
          <a:lstStyle/>
          <a:p>
            <a:pPr>
              <a:buNone/>
            </a:pPr>
            <a:r>
              <a:rPr lang="en-GB" b="1" dirty="0" smtClean="0"/>
              <a:t>4 Approaches:</a:t>
            </a:r>
          </a:p>
          <a:p>
            <a:pPr>
              <a:buNone/>
            </a:pPr>
            <a:endParaRPr lang="en-GB" b="1" dirty="0" smtClean="0"/>
          </a:p>
          <a:p>
            <a:pPr marL="624078" indent="-514350">
              <a:buAutoNum type="arabicParenR"/>
            </a:pPr>
            <a:r>
              <a:rPr lang="en-GB" b="1" dirty="0" err="1" smtClean="0"/>
              <a:t>Nativist</a:t>
            </a:r>
            <a:r>
              <a:rPr lang="en-GB" b="1" dirty="0" smtClean="0"/>
              <a:t> </a:t>
            </a:r>
            <a:r>
              <a:rPr lang="en-GB" dirty="0" smtClean="0"/>
              <a:t>– humans have an inbuilt capacity to acquire language</a:t>
            </a:r>
          </a:p>
          <a:p>
            <a:pPr marL="624078" indent="-514350">
              <a:buAutoNum type="arabicParenR"/>
            </a:pPr>
            <a:r>
              <a:rPr lang="en-GB" b="1" dirty="0" smtClean="0"/>
              <a:t>Behaviourist </a:t>
            </a:r>
            <a:r>
              <a:rPr lang="en-GB" dirty="0" smtClean="0"/>
              <a:t>– language is acquired through imitation and reinforcement</a:t>
            </a:r>
          </a:p>
          <a:p>
            <a:pPr marL="624078" indent="-514350">
              <a:buAutoNum type="arabicParenR"/>
            </a:pPr>
            <a:r>
              <a:rPr lang="en-GB" b="1" dirty="0" smtClean="0"/>
              <a:t>Social </a:t>
            </a:r>
            <a:r>
              <a:rPr lang="en-GB" b="1" dirty="0" err="1" smtClean="0"/>
              <a:t>Interactionist</a:t>
            </a:r>
            <a:r>
              <a:rPr lang="en-GB" b="1" dirty="0" smtClean="0"/>
              <a:t> </a:t>
            </a:r>
            <a:r>
              <a:rPr lang="en-GB" dirty="0" smtClean="0"/>
              <a:t>– child language is developed through interaction with adults</a:t>
            </a:r>
          </a:p>
          <a:p>
            <a:pPr marL="624078" indent="-514350">
              <a:buAutoNum type="arabicParenR"/>
            </a:pPr>
            <a:r>
              <a:rPr lang="en-GB" b="1" dirty="0" smtClean="0"/>
              <a:t>Cognitive </a:t>
            </a:r>
            <a:r>
              <a:rPr lang="en-GB" dirty="0" smtClean="0"/>
              <a:t>– language acquisition is part of a wider development of understanding that develops</a:t>
            </a:r>
            <a:endParaRPr lang="en-GB" b="1" dirty="0"/>
          </a:p>
        </p:txBody>
      </p:sp>
      <p:sp>
        <p:nvSpPr>
          <p:cNvPr id="4" name="TextBox 3"/>
          <p:cNvSpPr txBox="1"/>
          <p:nvPr/>
        </p:nvSpPr>
        <p:spPr>
          <a:xfrm>
            <a:off x="4499992" y="2276872"/>
            <a:ext cx="3960440" cy="646331"/>
          </a:xfrm>
          <a:prstGeom prst="rect">
            <a:avLst/>
          </a:prstGeom>
          <a:solidFill>
            <a:srgbClr val="002060"/>
          </a:solidFill>
        </p:spPr>
        <p:txBody>
          <a:bodyPr wrap="square" rtlCol="0">
            <a:spAutoFit/>
          </a:bodyPr>
          <a:lstStyle/>
          <a:p>
            <a:r>
              <a:rPr lang="en-GB" dirty="0" smtClean="0">
                <a:solidFill>
                  <a:schemeClr val="bg1"/>
                </a:solidFill>
              </a:rPr>
              <a:t>Discuss in your groups which one you agree with at this point and vote</a:t>
            </a:r>
            <a:endParaRPr lang="en-GB"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p:cTn id="2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30"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800" decel="100000"/>
                                        <p:tgtEl>
                                          <p:spTgt spid="4"/>
                                        </p:tgtEl>
                                      </p:cBhvr>
                                    </p:animEffect>
                                    <p:anim calcmode="lin" valueType="num">
                                      <p:cBhvr>
                                        <p:cTn id="32" dur="800" decel="100000" fill="hold"/>
                                        <p:tgtEl>
                                          <p:spTgt spid="4"/>
                                        </p:tgtEl>
                                        <p:attrNameLst>
                                          <p:attrName>style.rotation</p:attrName>
                                        </p:attrNameLst>
                                      </p:cBhvr>
                                      <p:tavLst>
                                        <p:tav tm="0">
                                          <p:val>
                                            <p:fltVal val="-90"/>
                                          </p:val>
                                        </p:tav>
                                        <p:tav tm="100000">
                                          <p:val>
                                            <p:fltVal val="0"/>
                                          </p:val>
                                        </p:tav>
                                      </p:tavLst>
                                    </p:anim>
                                    <p:anim calcmode="lin" valueType="num">
                                      <p:cBhvr>
                                        <p:cTn id="33" dur="800" decel="100000" fill="hold"/>
                                        <p:tgtEl>
                                          <p:spTgt spid="4"/>
                                        </p:tgtEl>
                                        <p:attrNameLst>
                                          <p:attrName>ppt_x</p:attrName>
                                        </p:attrNameLst>
                                      </p:cBhvr>
                                      <p:tavLst>
                                        <p:tav tm="0">
                                          <p:val>
                                            <p:strVal val="#ppt_x+0.4"/>
                                          </p:val>
                                        </p:tav>
                                        <p:tav tm="100000">
                                          <p:val>
                                            <p:strVal val="#ppt_x-0.05"/>
                                          </p:val>
                                        </p:tav>
                                      </p:tavLst>
                                    </p:anim>
                                    <p:anim calcmode="lin" valueType="num">
                                      <p:cBhvr>
                                        <p:cTn id="34" dur="800" decel="100000" fill="hold"/>
                                        <p:tgtEl>
                                          <p:spTgt spid="4"/>
                                        </p:tgtEl>
                                        <p:attrNameLst>
                                          <p:attrName>ppt_y</p:attrName>
                                        </p:attrNameLst>
                                      </p:cBhvr>
                                      <p:tavLst>
                                        <p:tav tm="0">
                                          <p:val>
                                            <p:strVal val="#ppt_y-0.4"/>
                                          </p:val>
                                        </p:tav>
                                        <p:tav tm="100000">
                                          <p:val>
                                            <p:strVal val="#ppt_y+0.1"/>
                                          </p:val>
                                        </p:tav>
                                      </p:tavLst>
                                    </p:anim>
                                    <p:anim calcmode="lin" valueType="num">
                                      <p:cBhvr>
                                        <p:cTn id="35"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36"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80728"/>
            <a:ext cx="5976664" cy="1066800"/>
          </a:xfrm>
        </p:spPr>
        <p:txBody>
          <a:bodyPr>
            <a:normAutofit fontScale="90000"/>
          </a:bodyPr>
          <a:lstStyle/>
          <a:p>
            <a:r>
              <a:rPr lang="en-GB" dirty="0" smtClean="0"/>
              <a:t>1) </a:t>
            </a:r>
            <a:r>
              <a:rPr lang="en-GB" dirty="0" err="1" smtClean="0"/>
              <a:t>Nativist</a:t>
            </a:r>
            <a:r>
              <a:rPr lang="en-GB" dirty="0" smtClean="0"/>
              <a:t> – </a:t>
            </a:r>
            <a:r>
              <a:rPr lang="en-GB" sz="3100" dirty="0" smtClean="0"/>
              <a:t>inbuilt capacity to 		       acquire language </a:t>
            </a:r>
            <a:endParaRPr lang="en-GB" sz="3100" dirty="0"/>
          </a:p>
        </p:txBody>
      </p:sp>
      <p:sp>
        <p:nvSpPr>
          <p:cNvPr id="3" name="Content Placeholder 2"/>
          <p:cNvSpPr>
            <a:spLocks noGrp="1"/>
          </p:cNvSpPr>
          <p:nvPr>
            <p:ph idx="1"/>
          </p:nvPr>
        </p:nvSpPr>
        <p:spPr/>
        <p:txBody>
          <a:bodyPr>
            <a:normAutofit fontScale="92500" lnSpcReduction="10000"/>
          </a:bodyPr>
          <a:lstStyle/>
          <a:p>
            <a:pPr>
              <a:buNone/>
            </a:pPr>
            <a:r>
              <a:rPr lang="en-GB" dirty="0" smtClean="0"/>
              <a:t>Children:</a:t>
            </a:r>
          </a:p>
          <a:p>
            <a:r>
              <a:rPr lang="en-GB" dirty="0" smtClean="0"/>
              <a:t>experience the same stages of development and at the same pace</a:t>
            </a:r>
          </a:p>
          <a:p>
            <a:r>
              <a:rPr lang="en-GB" dirty="0" smtClean="0"/>
              <a:t>resist correction</a:t>
            </a:r>
          </a:p>
          <a:p>
            <a:r>
              <a:rPr lang="en-GB" dirty="0" smtClean="0"/>
              <a:t>create forms of language that adults don’t use (overgeneralisations)</a:t>
            </a:r>
          </a:p>
          <a:p>
            <a:r>
              <a:rPr lang="en-GB" dirty="0" smtClean="0"/>
              <a:t>make their own rules for language use that seem to understand that all languages have grammatical rules</a:t>
            </a:r>
          </a:p>
          <a:p>
            <a:r>
              <a:rPr lang="en-GB" dirty="0" smtClean="0"/>
              <a:t>produce correct language when surrounded by poor adult-speech  </a:t>
            </a:r>
            <a:endParaRPr lang="en-GB" dirty="0"/>
          </a:p>
        </p:txBody>
      </p:sp>
      <p:pic>
        <p:nvPicPr>
          <p:cNvPr id="27650" name="Picture 2" descr="https://guernica-wpengine.netdna-ssl.com/images/chomsky300.jpg"/>
          <p:cNvPicPr>
            <a:picLocks noChangeAspect="1" noChangeArrowheads="1"/>
          </p:cNvPicPr>
          <p:nvPr/>
        </p:nvPicPr>
        <p:blipFill>
          <a:blip r:embed="rId2" cstate="print"/>
          <a:srcRect/>
          <a:stretch>
            <a:fillRect/>
          </a:stretch>
        </p:blipFill>
        <p:spPr bwMode="auto">
          <a:xfrm>
            <a:off x="6660232" y="260648"/>
            <a:ext cx="1489348" cy="1861685"/>
          </a:xfrm>
          <a:prstGeom prst="rect">
            <a:avLst/>
          </a:prstGeom>
          <a:noFill/>
        </p:spPr>
      </p:pic>
      <p:sp>
        <p:nvSpPr>
          <p:cNvPr id="5" name="TextBox 4"/>
          <p:cNvSpPr txBox="1"/>
          <p:nvPr/>
        </p:nvSpPr>
        <p:spPr>
          <a:xfrm>
            <a:off x="6588224" y="2132856"/>
            <a:ext cx="1810111" cy="369332"/>
          </a:xfrm>
          <a:prstGeom prst="rect">
            <a:avLst/>
          </a:prstGeom>
          <a:noFill/>
        </p:spPr>
        <p:txBody>
          <a:bodyPr wrap="none" rtlCol="0">
            <a:spAutoFit/>
          </a:bodyPr>
          <a:lstStyle/>
          <a:p>
            <a:r>
              <a:rPr lang="en-GB" dirty="0" smtClean="0">
                <a:solidFill>
                  <a:srgbClr val="FF0000"/>
                </a:solidFill>
              </a:rPr>
              <a:t>Noam Chomsky</a:t>
            </a:r>
            <a:endParaRPr lang="en-GB"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a:t>
            </a:r>
            <a:r>
              <a:rPr lang="en-GB" dirty="0" err="1" smtClean="0"/>
              <a:t>Wug</a:t>
            </a:r>
            <a:r>
              <a:rPr lang="en-GB" dirty="0" smtClean="0"/>
              <a:t> Test – Jean </a:t>
            </a:r>
            <a:r>
              <a:rPr lang="en-GB" dirty="0" err="1" smtClean="0"/>
              <a:t>Berko</a:t>
            </a:r>
            <a:r>
              <a:rPr lang="en-GB" dirty="0" smtClean="0"/>
              <a:t>-Gleason</a:t>
            </a:r>
            <a:endParaRPr lang="en-GB" dirty="0"/>
          </a:p>
        </p:txBody>
      </p:sp>
      <p:sp>
        <p:nvSpPr>
          <p:cNvPr id="3" name="Content Placeholder 2"/>
          <p:cNvSpPr>
            <a:spLocks noGrp="1"/>
          </p:cNvSpPr>
          <p:nvPr>
            <p:ph idx="1"/>
          </p:nvPr>
        </p:nvSpPr>
        <p:spPr/>
        <p:txBody>
          <a:bodyPr/>
          <a:lstStyle/>
          <a:p>
            <a:pPr>
              <a:buNone/>
            </a:pPr>
            <a:r>
              <a:rPr lang="en-GB" dirty="0" smtClean="0">
                <a:hlinkClick r:id="rId2"/>
              </a:rPr>
              <a:t>https://www.youtube.com/watch?v=MgB2iMuEZAA</a:t>
            </a:r>
            <a:r>
              <a:rPr lang="en-GB" dirty="0" smtClean="0"/>
              <a:t> </a:t>
            </a:r>
            <a:endParaRPr lang="en-GB" dirty="0"/>
          </a:p>
        </p:txBody>
      </p:sp>
      <p:pic>
        <p:nvPicPr>
          <p:cNvPr id="26626" name="Picture 2" descr="http://www-tc.pbs.org/wgbh/nova/secretlife/site_media/photos/This_is_a_wug.jpg"/>
          <p:cNvPicPr>
            <a:picLocks noChangeAspect="1" noChangeArrowheads="1"/>
          </p:cNvPicPr>
          <p:nvPr/>
        </p:nvPicPr>
        <p:blipFill>
          <a:blip r:embed="rId3" cstate="print"/>
          <a:srcRect/>
          <a:stretch>
            <a:fillRect/>
          </a:stretch>
        </p:blipFill>
        <p:spPr bwMode="auto">
          <a:xfrm>
            <a:off x="3131840" y="3140968"/>
            <a:ext cx="2857500" cy="28575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80728"/>
            <a:ext cx="5976664" cy="1066800"/>
          </a:xfrm>
        </p:spPr>
        <p:txBody>
          <a:bodyPr>
            <a:normAutofit fontScale="90000"/>
          </a:bodyPr>
          <a:lstStyle/>
          <a:p>
            <a:r>
              <a:rPr lang="en-GB" dirty="0" smtClean="0"/>
              <a:t>2) Behaviourist – </a:t>
            </a:r>
            <a:r>
              <a:rPr lang="en-GB" sz="3100" dirty="0" smtClean="0"/>
              <a:t>acquired through imitation + reinforcement</a:t>
            </a:r>
            <a:endParaRPr lang="en-GB" sz="3100" dirty="0"/>
          </a:p>
        </p:txBody>
      </p:sp>
      <p:sp>
        <p:nvSpPr>
          <p:cNvPr id="3" name="Content Placeholder 2"/>
          <p:cNvSpPr>
            <a:spLocks noGrp="1"/>
          </p:cNvSpPr>
          <p:nvPr>
            <p:ph idx="1"/>
          </p:nvPr>
        </p:nvSpPr>
        <p:spPr/>
        <p:txBody>
          <a:bodyPr>
            <a:normAutofit/>
          </a:bodyPr>
          <a:lstStyle/>
          <a:p>
            <a:pPr>
              <a:buNone/>
            </a:pPr>
            <a:r>
              <a:rPr lang="en-GB" dirty="0" smtClean="0"/>
              <a:t>Children:</a:t>
            </a:r>
          </a:p>
          <a:p>
            <a:r>
              <a:rPr lang="en-GB" dirty="0" smtClean="0"/>
              <a:t>imitate accent and dialect</a:t>
            </a:r>
          </a:p>
          <a:p>
            <a:r>
              <a:rPr lang="en-GB" dirty="0" smtClean="0"/>
              <a:t>learn politeness and pragmatic aspects of language</a:t>
            </a:r>
          </a:p>
          <a:p>
            <a:r>
              <a:rPr lang="en-GB" dirty="0" smtClean="0"/>
              <a:t>repeat language they have heard around them and incorporate it into theirs – lexical knowledge must be gained from being told the right labels</a:t>
            </a:r>
          </a:p>
        </p:txBody>
      </p:sp>
      <p:sp>
        <p:nvSpPr>
          <p:cNvPr id="5" name="TextBox 4"/>
          <p:cNvSpPr txBox="1"/>
          <p:nvPr/>
        </p:nvSpPr>
        <p:spPr>
          <a:xfrm>
            <a:off x="6660232" y="2060848"/>
            <a:ext cx="1454244" cy="369332"/>
          </a:xfrm>
          <a:prstGeom prst="rect">
            <a:avLst/>
          </a:prstGeom>
          <a:noFill/>
        </p:spPr>
        <p:txBody>
          <a:bodyPr wrap="none" rtlCol="0">
            <a:spAutoFit/>
          </a:bodyPr>
          <a:lstStyle/>
          <a:p>
            <a:r>
              <a:rPr lang="en-GB" dirty="0" smtClean="0">
                <a:solidFill>
                  <a:srgbClr val="FF0000"/>
                </a:solidFill>
              </a:rPr>
              <a:t>B.F. Skinner</a:t>
            </a:r>
            <a:endParaRPr lang="en-GB" dirty="0">
              <a:solidFill>
                <a:srgbClr val="FF0000"/>
              </a:solidFill>
            </a:endParaRPr>
          </a:p>
        </p:txBody>
      </p:sp>
      <p:pic>
        <p:nvPicPr>
          <p:cNvPr id="30722" name="Picture 2" descr="http://drsophiayin.com/images/uploads/bfskinner.jpg"/>
          <p:cNvPicPr>
            <a:picLocks noChangeAspect="1" noChangeArrowheads="1"/>
          </p:cNvPicPr>
          <p:nvPr/>
        </p:nvPicPr>
        <p:blipFill>
          <a:blip r:embed="rId2" cstate="print"/>
          <a:srcRect/>
          <a:stretch>
            <a:fillRect/>
          </a:stretch>
        </p:blipFill>
        <p:spPr bwMode="auto">
          <a:xfrm>
            <a:off x="6732240" y="0"/>
            <a:ext cx="1440160" cy="204356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80728"/>
            <a:ext cx="5400600" cy="1066800"/>
          </a:xfrm>
        </p:spPr>
        <p:txBody>
          <a:bodyPr>
            <a:normAutofit fontScale="90000"/>
          </a:bodyPr>
          <a:lstStyle/>
          <a:p>
            <a:r>
              <a:rPr lang="en-GB" dirty="0" smtClean="0"/>
              <a:t>Remember a time when you have been:</a:t>
            </a:r>
            <a:endParaRPr lang="en-GB" dirty="0"/>
          </a:p>
        </p:txBody>
      </p:sp>
      <p:sp>
        <p:nvSpPr>
          <p:cNvPr id="3" name="Content Placeholder 2"/>
          <p:cNvSpPr>
            <a:spLocks noGrp="1"/>
          </p:cNvSpPr>
          <p:nvPr>
            <p:ph idx="1"/>
          </p:nvPr>
        </p:nvSpPr>
        <p:spPr/>
        <p:txBody>
          <a:bodyPr/>
          <a:lstStyle/>
          <a:p>
            <a:endParaRPr lang="en-GB" dirty="0"/>
          </a:p>
        </p:txBody>
      </p:sp>
      <p:pic>
        <p:nvPicPr>
          <p:cNvPr id="4" name="Picture 8" descr="http://t1.gstatic.com/images?q=tbn:ANd9GcQGuimh8VbBqsQkQ9CC1Hz8fepeRBxnLOljWDIYFTsg93AMJzpH0g"/>
          <p:cNvPicPr>
            <a:picLocks noChangeAspect="1" noChangeArrowheads="1"/>
          </p:cNvPicPr>
          <p:nvPr/>
        </p:nvPicPr>
        <p:blipFill>
          <a:blip r:embed="rId2" cstate="print"/>
          <a:srcRect/>
          <a:stretch>
            <a:fillRect/>
          </a:stretch>
        </p:blipFill>
        <p:spPr bwMode="auto">
          <a:xfrm>
            <a:off x="0" y="2204864"/>
            <a:ext cx="3024336" cy="2376264"/>
          </a:xfrm>
          <a:prstGeom prst="rect">
            <a:avLst/>
          </a:prstGeom>
          <a:noFill/>
        </p:spPr>
      </p:pic>
      <p:sp>
        <p:nvSpPr>
          <p:cNvPr id="5" name="Rectangle 4"/>
          <p:cNvSpPr/>
          <p:nvPr/>
        </p:nvSpPr>
        <p:spPr>
          <a:xfrm>
            <a:off x="0" y="4581128"/>
            <a:ext cx="3059832"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1. Told off</a:t>
            </a:r>
            <a:endParaRPr lang="en-GB" dirty="0">
              <a:solidFill>
                <a:schemeClr val="tx1"/>
              </a:solidFill>
            </a:endParaRPr>
          </a:p>
        </p:txBody>
      </p:sp>
      <p:pic>
        <p:nvPicPr>
          <p:cNvPr id="6" name="Picture 12" descr="http://t3.gstatic.com/images?q=tbn:ANd9GcQ__4swrpyPHL37eNqJpqw9EC2rVgkK72p7PioektdkagRgWq0e1A"/>
          <p:cNvPicPr>
            <a:picLocks noChangeAspect="1" noChangeArrowheads="1"/>
          </p:cNvPicPr>
          <p:nvPr/>
        </p:nvPicPr>
        <p:blipFill>
          <a:blip r:embed="rId3" cstate="print"/>
          <a:srcRect/>
          <a:stretch>
            <a:fillRect/>
          </a:stretch>
        </p:blipFill>
        <p:spPr bwMode="auto">
          <a:xfrm>
            <a:off x="2987824" y="2204864"/>
            <a:ext cx="2777480" cy="2520280"/>
          </a:xfrm>
          <a:prstGeom prst="rect">
            <a:avLst/>
          </a:prstGeom>
          <a:noFill/>
        </p:spPr>
      </p:pic>
      <p:sp>
        <p:nvSpPr>
          <p:cNvPr id="8" name="Rectangle 7"/>
          <p:cNvSpPr/>
          <p:nvPr/>
        </p:nvSpPr>
        <p:spPr>
          <a:xfrm>
            <a:off x="3059832" y="4581128"/>
            <a:ext cx="2664296"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2. Punished </a:t>
            </a:r>
            <a:endParaRPr lang="en-GB" dirty="0">
              <a:solidFill>
                <a:schemeClr val="tx1"/>
              </a:solidFill>
            </a:endParaRPr>
          </a:p>
        </p:txBody>
      </p:sp>
      <p:pic>
        <p:nvPicPr>
          <p:cNvPr id="31746" name="Picture 2" descr="http://theartmad.com/wp-content/uploads/2015/04/Thank-You-Cat-Meme-3.jpg"/>
          <p:cNvPicPr>
            <a:picLocks noChangeAspect="1" noChangeArrowheads="1"/>
          </p:cNvPicPr>
          <p:nvPr/>
        </p:nvPicPr>
        <p:blipFill>
          <a:blip r:embed="rId4" cstate="print"/>
          <a:srcRect/>
          <a:stretch>
            <a:fillRect/>
          </a:stretch>
        </p:blipFill>
        <p:spPr bwMode="auto">
          <a:xfrm>
            <a:off x="5796136" y="1052736"/>
            <a:ext cx="3026701" cy="2270026"/>
          </a:xfrm>
          <a:prstGeom prst="rect">
            <a:avLst/>
          </a:prstGeom>
          <a:noFill/>
        </p:spPr>
      </p:pic>
      <p:sp>
        <p:nvSpPr>
          <p:cNvPr id="10" name="Rectangle 9"/>
          <p:cNvSpPr/>
          <p:nvPr/>
        </p:nvSpPr>
        <p:spPr>
          <a:xfrm>
            <a:off x="5796136" y="3284984"/>
            <a:ext cx="3347864"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3. Praised </a:t>
            </a:r>
            <a:endParaRPr lang="en-GB" dirty="0">
              <a:solidFill>
                <a:schemeClr val="tx1"/>
              </a:solidFill>
            </a:endParaRPr>
          </a:p>
        </p:txBody>
      </p:sp>
      <p:pic>
        <p:nvPicPr>
          <p:cNvPr id="31748" name="Picture 4" descr="http://memeguy.com/photos/images/cat-owners-will-appreciate-this-rarity-in-cats-94688.jpg"/>
          <p:cNvPicPr>
            <a:picLocks noChangeAspect="1" noChangeArrowheads="1"/>
          </p:cNvPicPr>
          <p:nvPr/>
        </p:nvPicPr>
        <p:blipFill>
          <a:blip r:embed="rId5" cstate="print"/>
          <a:srcRect/>
          <a:stretch>
            <a:fillRect/>
          </a:stretch>
        </p:blipFill>
        <p:spPr bwMode="auto">
          <a:xfrm>
            <a:off x="6012160" y="3861048"/>
            <a:ext cx="2592288" cy="2358593"/>
          </a:xfrm>
          <a:prstGeom prst="rect">
            <a:avLst/>
          </a:prstGeom>
          <a:noFill/>
        </p:spPr>
      </p:pic>
      <p:sp>
        <p:nvSpPr>
          <p:cNvPr id="12" name="Rectangle 11"/>
          <p:cNvSpPr/>
          <p:nvPr/>
        </p:nvSpPr>
        <p:spPr>
          <a:xfrm>
            <a:off x="6372200" y="6247512"/>
            <a:ext cx="1763688" cy="6104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4. Rewarded</a:t>
            </a:r>
            <a:endParaRPr lang="en-GB" dirty="0">
              <a:solidFill>
                <a:schemeClr val="tx1"/>
              </a:solidFill>
            </a:endParaRPr>
          </a:p>
        </p:txBody>
      </p:sp>
      <p:sp>
        <p:nvSpPr>
          <p:cNvPr id="13" name="TextBox 12"/>
          <p:cNvSpPr txBox="1"/>
          <p:nvPr/>
        </p:nvSpPr>
        <p:spPr>
          <a:xfrm>
            <a:off x="971600" y="5661248"/>
            <a:ext cx="4392488" cy="369332"/>
          </a:xfrm>
          <a:prstGeom prst="rect">
            <a:avLst/>
          </a:prstGeom>
          <a:solidFill>
            <a:srgbClr val="00B050"/>
          </a:solidFill>
        </p:spPr>
        <p:txBody>
          <a:bodyPr wrap="square" rtlCol="0">
            <a:spAutoFit/>
          </a:bodyPr>
          <a:lstStyle/>
          <a:p>
            <a:r>
              <a:rPr lang="en-GB" dirty="0" smtClean="0">
                <a:solidFill>
                  <a:schemeClr val="bg1"/>
                </a:solidFill>
              </a:rPr>
              <a:t>Did it change your behaviour in any way?</a:t>
            </a:r>
            <a:endParaRPr lang="en-GB"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22" dur="1000" fill="hold"/>
                                        <p:tgtEl>
                                          <p:spTgt spid="6"/>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nodeType="clickEffect">
                                  <p:stCondLst>
                                    <p:cond delay="0"/>
                                  </p:stCondLst>
                                  <p:childTnLst>
                                    <p:set>
                                      <p:cBhvr>
                                        <p:cTn id="42" dur="1" fill="hold">
                                          <p:stCondLst>
                                            <p:cond delay="0"/>
                                          </p:stCondLst>
                                        </p:cTn>
                                        <p:tgtEl>
                                          <p:spTgt spid="31746"/>
                                        </p:tgtEl>
                                        <p:attrNameLst>
                                          <p:attrName>style.visibility</p:attrName>
                                        </p:attrNameLst>
                                      </p:cBhvr>
                                      <p:to>
                                        <p:strVal val="visible"/>
                                      </p:to>
                                    </p:set>
                                    <p:anim calcmode="lin" valueType="num">
                                      <p:cBhvr>
                                        <p:cTn id="43" dur="500" decel="50000" fill="hold">
                                          <p:stCondLst>
                                            <p:cond delay="0"/>
                                          </p:stCondLst>
                                        </p:cTn>
                                        <p:tgtEl>
                                          <p:spTgt spid="31746"/>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1746"/>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1746"/>
                                        </p:tgtEl>
                                        <p:attrNameLst>
                                          <p:attrName>ppt_w</p:attrName>
                                        </p:attrNameLst>
                                      </p:cBhvr>
                                      <p:tavLst>
                                        <p:tav tm="0">
                                          <p:val>
                                            <p:strVal val="#ppt_w*.05"/>
                                          </p:val>
                                        </p:tav>
                                        <p:tav tm="100000">
                                          <p:val>
                                            <p:strVal val="#ppt_w"/>
                                          </p:val>
                                        </p:tav>
                                      </p:tavLst>
                                    </p:anim>
                                    <p:anim calcmode="lin" valueType="num">
                                      <p:cBhvr>
                                        <p:cTn id="46" dur="1000" fill="hold"/>
                                        <p:tgtEl>
                                          <p:spTgt spid="31746"/>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1746"/>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1746"/>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1746"/>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1746"/>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additive="base">
                                        <p:cTn id="55" dur="500" fill="hold"/>
                                        <p:tgtEl>
                                          <p:spTgt spid="10"/>
                                        </p:tgtEl>
                                        <p:attrNameLst>
                                          <p:attrName>ppt_x</p:attrName>
                                        </p:attrNameLst>
                                      </p:cBhvr>
                                      <p:tavLst>
                                        <p:tav tm="0">
                                          <p:val>
                                            <p:strVal val="#ppt_x"/>
                                          </p:val>
                                        </p:tav>
                                        <p:tav tm="100000">
                                          <p:val>
                                            <p:strVal val="#ppt_x"/>
                                          </p:val>
                                        </p:tav>
                                      </p:tavLst>
                                    </p:anim>
                                    <p:anim calcmode="lin" valueType="num">
                                      <p:cBhvr additive="base">
                                        <p:cTn id="5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5" presetClass="entr" presetSubtype="0" fill="hold" nodeType="clickEffect">
                                  <p:stCondLst>
                                    <p:cond delay="0"/>
                                  </p:stCondLst>
                                  <p:childTnLst>
                                    <p:set>
                                      <p:cBhvr>
                                        <p:cTn id="60" dur="1" fill="hold">
                                          <p:stCondLst>
                                            <p:cond delay="0"/>
                                          </p:stCondLst>
                                        </p:cTn>
                                        <p:tgtEl>
                                          <p:spTgt spid="31748"/>
                                        </p:tgtEl>
                                        <p:attrNameLst>
                                          <p:attrName>style.visibility</p:attrName>
                                        </p:attrNameLst>
                                      </p:cBhvr>
                                      <p:to>
                                        <p:strVal val="visible"/>
                                      </p:to>
                                    </p:set>
                                    <p:anim calcmode="lin" valueType="num">
                                      <p:cBhvr>
                                        <p:cTn id="61" dur="500" decel="50000" fill="hold">
                                          <p:stCondLst>
                                            <p:cond delay="0"/>
                                          </p:stCondLst>
                                        </p:cTn>
                                        <p:tgtEl>
                                          <p:spTgt spid="31748"/>
                                        </p:tgtEl>
                                        <p:attrNameLst>
                                          <p:attrName>style.rotation</p:attrName>
                                        </p:attrNameLst>
                                      </p:cBhvr>
                                      <p:tavLst>
                                        <p:tav tm="0">
                                          <p:val>
                                            <p:fltVal val="-90"/>
                                          </p:val>
                                        </p:tav>
                                        <p:tav tm="100000">
                                          <p:val>
                                            <p:fltVal val="0"/>
                                          </p:val>
                                        </p:tav>
                                      </p:tavLst>
                                    </p:anim>
                                    <p:anim calcmode="lin" valueType="num">
                                      <p:cBhvr>
                                        <p:cTn id="62" dur="500" decel="50000" fill="hold">
                                          <p:stCondLst>
                                            <p:cond delay="0"/>
                                          </p:stCondLst>
                                        </p:cTn>
                                        <p:tgtEl>
                                          <p:spTgt spid="31748"/>
                                        </p:tgtEl>
                                        <p:attrNameLst>
                                          <p:attrName>ppt_w</p:attrName>
                                        </p:attrNameLst>
                                      </p:cBhvr>
                                      <p:tavLst>
                                        <p:tav tm="0">
                                          <p:val>
                                            <p:strVal val="#ppt_w"/>
                                          </p:val>
                                        </p:tav>
                                        <p:tav tm="100000">
                                          <p:val>
                                            <p:strVal val="#ppt_w*.05"/>
                                          </p:val>
                                        </p:tav>
                                      </p:tavLst>
                                    </p:anim>
                                    <p:anim calcmode="lin" valueType="num">
                                      <p:cBhvr>
                                        <p:cTn id="63" dur="500" accel="50000" fill="hold">
                                          <p:stCondLst>
                                            <p:cond delay="500"/>
                                          </p:stCondLst>
                                        </p:cTn>
                                        <p:tgtEl>
                                          <p:spTgt spid="31748"/>
                                        </p:tgtEl>
                                        <p:attrNameLst>
                                          <p:attrName>ppt_w</p:attrName>
                                        </p:attrNameLst>
                                      </p:cBhvr>
                                      <p:tavLst>
                                        <p:tav tm="0">
                                          <p:val>
                                            <p:strVal val="#ppt_w*.05"/>
                                          </p:val>
                                        </p:tav>
                                        <p:tav tm="100000">
                                          <p:val>
                                            <p:strVal val="#ppt_w"/>
                                          </p:val>
                                        </p:tav>
                                      </p:tavLst>
                                    </p:anim>
                                    <p:anim calcmode="lin" valueType="num">
                                      <p:cBhvr>
                                        <p:cTn id="64" dur="1000" fill="hold"/>
                                        <p:tgtEl>
                                          <p:spTgt spid="31748"/>
                                        </p:tgtEl>
                                        <p:attrNameLst>
                                          <p:attrName>ppt_h</p:attrName>
                                        </p:attrNameLst>
                                      </p:cBhvr>
                                      <p:tavLst>
                                        <p:tav tm="0">
                                          <p:val>
                                            <p:strVal val="#ppt_h"/>
                                          </p:val>
                                        </p:tav>
                                        <p:tav tm="100000">
                                          <p:val>
                                            <p:strVal val="#ppt_h"/>
                                          </p:val>
                                        </p:tav>
                                      </p:tavLst>
                                    </p:anim>
                                    <p:anim calcmode="lin" valueType="num">
                                      <p:cBhvr>
                                        <p:cTn id="65" dur="500" decel="50000" fill="hold">
                                          <p:stCondLst>
                                            <p:cond delay="0"/>
                                          </p:stCondLst>
                                        </p:cTn>
                                        <p:tgtEl>
                                          <p:spTgt spid="31748"/>
                                        </p:tgtEl>
                                        <p:attrNameLst>
                                          <p:attrName>ppt_x</p:attrName>
                                        </p:attrNameLst>
                                      </p:cBhvr>
                                      <p:tavLst>
                                        <p:tav tm="0">
                                          <p:val>
                                            <p:strVal val="#ppt_x+.4"/>
                                          </p:val>
                                        </p:tav>
                                        <p:tav tm="100000">
                                          <p:val>
                                            <p:strVal val="#ppt_x"/>
                                          </p:val>
                                        </p:tav>
                                      </p:tavLst>
                                    </p:anim>
                                    <p:anim calcmode="lin" valueType="num">
                                      <p:cBhvr>
                                        <p:cTn id="66" dur="500" decel="50000" fill="hold">
                                          <p:stCondLst>
                                            <p:cond delay="0"/>
                                          </p:stCondLst>
                                        </p:cTn>
                                        <p:tgtEl>
                                          <p:spTgt spid="31748"/>
                                        </p:tgtEl>
                                        <p:attrNameLst>
                                          <p:attrName>ppt_y</p:attrName>
                                        </p:attrNameLst>
                                      </p:cBhvr>
                                      <p:tavLst>
                                        <p:tav tm="0">
                                          <p:val>
                                            <p:strVal val="#ppt_y-.2"/>
                                          </p:val>
                                        </p:tav>
                                        <p:tav tm="100000">
                                          <p:val>
                                            <p:strVal val="#ppt_y+.1"/>
                                          </p:val>
                                        </p:tav>
                                      </p:tavLst>
                                    </p:anim>
                                    <p:anim calcmode="lin" valueType="num">
                                      <p:cBhvr>
                                        <p:cTn id="67" dur="500" accel="50000" fill="hold">
                                          <p:stCondLst>
                                            <p:cond delay="500"/>
                                          </p:stCondLst>
                                        </p:cTn>
                                        <p:tgtEl>
                                          <p:spTgt spid="31748"/>
                                        </p:tgtEl>
                                        <p:attrNameLst>
                                          <p:attrName>ppt_y</p:attrName>
                                        </p:attrNameLst>
                                      </p:cBhvr>
                                      <p:tavLst>
                                        <p:tav tm="0">
                                          <p:val>
                                            <p:strVal val="#ppt_y+.1"/>
                                          </p:val>
                                        </p:tav>
                                        <p:tav tm="100000">
                                          <p:val>
                                            <p:strVal val="#ppt_y"/>
                                          </p:val>
                                        </p:tav>
                                      </p:tavLst>
                                    </p:anim>
                                    <p:animEffect transition="in" filter="fade">
                                      <p:cBhvr>
                                        <p:cTn id="68" dur="1000" decel="50000">
                                          <p:stCondLst>
                                            <p:cond delay="0"/>
                                          </p:stCondLst>
                                        </p:cTn>
                                        <p:tgtEl>
                                          <p:spTgt spid="31748"/>
                                        </p:tgtEl>
                                      </p:cBhvr>
                                    </p:animEffect>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2"/>
                                        </p:tgtEl>
                                        <p:attrNameLst>
                                          <p:attrName>style.visibility</p:attrName>
                                        </p:attrNameLst>
                                      </p:cBhvr>
                                      <p:to>
                                        <p:strVal val="visible"/>
                                      </p:to>
                                    </p:set>
                                    <p:anim calcmode="lin" valueType="num">
                                      <p:cBhvr additive="base">
                                        <p:cTn id="73" dur="500" fill="hold"/>
                                        <p:tgtEl>
                                          <p:spTgt spid="12"/>
                                        </p:tgtEl>
                                        <p:attrNameLst>
                                          <p:attrName>ppt_x</p:attrName>
                                        </p:attrNameLst>
                                      </p:cBhvr>
                                      <p:tavLst>
                                        <p:tav tm="0">
                                          <p:val>
                                            <p:strVal val="#ppt_x"/>
                                          </p:val>
                                        </p:tav>
                                        <p:tav tm="100000">
                                          <p:val>
                                            <p:strVal val="#ppt_x"/>
                                          </p:val>
                                        </p:tav>
                                      </p:tavLst>
                                    </p:anim>
                                    <p:anim calcmode="lin" valueType="num">
                                      <p:cBhvr additive="base">
                                        <p:cTn id="7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30" presetClass="entr" presetSubtype="0" fill="hold" grpId="0" nodeType="clickEffect">
                                  <p:stCondLst>
                                    <p:cond delay="0"/>
                                  </p:stCondLst>
                                  <p:childTnLst>
                                    <p:set>
                                      <p:cBhvr>
                                        <p:cTn id="78" dur="1" fill="hold">
                                          <p:stCondLst>
                                            <p:cond delay="0"/>
                                          </p:stCondLst>
                                        </p:cTn>
                                        <p:tgtEl>
                                          <p:spTgt spid="13"/>
                                        </p:tgtEl>
                                        <p:attrNameLst>
                                          <p:attrName>style.visibility</p:attrName>
                                        </p:attrNameLst>
                                      </p:cBhvr>
                                      <p:to>
                                        <p:strVal val="visible"/>
                                      </p:to>
                                    </p:set>
                                    <p:animEffect transition="in" filter="fade">
                                      <p:cBhvr>
                                        <p:cTn id="79" dur="800" decel="100000"/>
                                        <p:tgtEl>
                                          <p:spTgt spid="13"/>
                                        </p:tgtEl>
                                      </p:cBhvr>
                                    </p:animEffect>
                                    <p:anim calcmode="lin" valueType="num">
                                      <p:cBhvr>
                                        <p:cTn id="80" dur="800" decel="100000" fill="hold"/>
                                        <p:tgtEl>
                                          <p:spTgt spid="13"/>
                                        </p:tgtEl>
                                        <p:attrNameLst>
                                          <p:attrName>style.rotation</p:attrName>
                                        </p:attrNameLst>
                                      </p:cBhvr>
                                      <p:tavLst>
                                        <p:tav tm="0">
                                          <p:val>
                                            <p:fltVal val="-90"/>
                                          </p:val>
                                        </p:tav>
                                        <p:tav tm="100000">
                                          <p:val>
                                            <p:fltVal val="0"/>
                                          </p:val>
                                        </p:tav>
                                      </p:tavLst>
                                    </p:anim>
                                    <p:anim calcmode="lin" valueType="num">
                                      <p:cBhvr>
                                        <p:cTn id="81" dur="800" decel="100000" fill="hold"/>
                                        <p:tgtEl>
                                          <p:spTgt spid="13"/>
                                        </p:tgtEl>
                                        <p:attrNameLst>
                                          <p:attrName>ppt_x</p:attrName>
                                        </p:attrNameLst>
                                      </p:cBhvr>
                                      <p:tavLst>
                                        <p:tav tm="0">
                                          <p:val>
                                            <p:strVal val="#ppt_x+0.4"/>
                                          </p:val>
                                        </p:tav>
                                        <p:tav tm="100000">
                                          <p:val>
                                            <p:strVal val="#ppt_x-0.05"/>
                                          </p:val>
                                        </p:tav>
                                      </p:tavLst>
                                    </p:anim>
                                    <p:anim calcmode="lin" valueType="num">
                                      <p:cBhvr>
                                        <p:cTn id="82" dur="800" decel="100000" fill="hold"/>
                                        <p:tgtEl>
                                          <p:spTgt spid="13"/>
                                        </p:tgtEl>
                                        <p:attrNameLst>
                                          <p:attrName>ppt_y</p:attrName>
                                        </p:attrNameLst>
                                      </p:cBhvr>
                                      <p:tavLst>
                                        <p:tav tm="0">
                                          <p:val>
                                            <p:strVal val="#ppt_y-0.4"/>
                                          </p:val>
                                        </p:tav>
                                        <p:tav tm="100000">
                                          <p:val>
                                            <p:strVal val="#ppt_y+0.1"/>
                                          </p:val>
                                        </p:tav>
                                      </p:tavLst>
                                    </p:anim>
                                    <p:anim calcmode="lin" valueType="num">
                                      <p:cBhvr>
                                        <p:cTn id="83" dur="200" accel="100000" fill="hold">
                                          <p:stCondLst>
                                            <p:cond delay="800"/>
                                          </p:stCondLst>
                                        </p:cTn>
                                        <p:tgtEl>
                                          <p:spTgt spid="13"/>
                                        </p:tgtEl>
                                        <p:attrNameLst>
                                          <p:attrName>ppt_x</p:attrName>
                                        </p:attrNameLst>
                                      </p:cBhvr>
                                      <p:tavLst>
                                        <p:tav tm="0">
                                          <p:val>
                                            <p:strVal val="#ppt_x-0.05"/>
                                          </p:val>
                                        </p:tav>
                                        <p:tav tm="100000">
                                          <p:val>
                                            <p:strVal val="#ppt_x"/>
                                          </p:val>
                                        </p:tav>
                                      </p:tavLst>
                                    </p:anim>
                                    <p:anim calcmode="lin" valueType="num">
                                      <p:cBhvr>
                                        <p:cTn id="84" dur="200" accel="100000" fill="hold">
                                          <p:stCondLst>
                                            <p:cond delay="800"/>
                                          </p:stCondLst>
                                        </p:cTn>
                                        <p:tgtEl>
                                          <p:spTgt spid="1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0" grpId="0" animBg="1"/>
      <p:bldP spid="12"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80728"/>
            <a:ext cx="5976664" cy="1066800"/>
          </a:xfrm>
        </p:spPr>
        <p:txBody>
          <a:bodyPr>
            <a:normAutofit fontScale="90000"/>
          </a:bodyPr>
          <a:lstStyle/>
          <a:p>
            <a:r>
              <a:rPr lang="en-GB" dirty="0" smtClean="0"/>
              <a:t>3) Social </a:t>
            </a:r>
            <a:r>
              <a:rPr lang="en-GB" dirty="0" err="1" smtClean="0"/>
              <a:t>Interactionist</a:t>
            </a:r>
            <a:r>
              <a:rPr lang="en-GB" dirty="0" smtClean="0"/>
              <a:t> – </a:t>
            </a:r>
            <a:r>
              <a:rPr lang="en-GB" sz="3100" dirty="0" smtClean="0"/>
              <a:t>children interact with adults</a:t>
            </a:r>
            <a:endParaRPr lang="en-GB" sz="3100" dirty="0"/>
          </a:p>
        </p:txBody>
      </p:sp>
      <p:sp>
        <p:nvSpPr>
          <p:cNvPr id="3" name="Content Placeholder 2"/>
          <p:cNvSpPr>
            <a:spLocks noGrp="1"/>
          </p:cNvSpPr>
          <p:nvPr>
            <p:ph idx="1"/>
          </p:nvPr>
        </p:nvSpPr>
        <p:spPr/>
        <p:txBody>
          <a:bodyPr>
            <a:normAutofit/>
          </a:bodyPr>
          <a:lstStyle/>
          <a:p>
            <a:pPr>
              <a:buNone/>
            </a:pPr>
            <a:endParaRPr lang="en-GB" dirty="0" smtClean="0"/>
          </a:p>
          <a:p>
            <a:r>
              <a:rPr lang="en-GB" dirty="0" smtClean="0"/>
              <a:t>Routine/rituals seem to teach children about spoken discourse strategies such as turn-taking</a:t>
            </a:r>
          </a:p>
          <a:p>
            <a:r>
              <a:rPr lang="en-GB" dirty="0" smtClean="0"/>
              <a:t>Pragmatic development suggests that children do learn politeness and verbally accept behaviour</a:t>
            </a:r>
          </a:p>
          <a:p>
            <a:r>
              <a:rPr lang="en-GB" dirty="0" smtClean="0"/>
              <a:t>Role-play and pretend play suggest that more interaction with carers can affect vocabulary</a:t>
            </a:r>
          </a:p>
        </p:txBody>
      </p:sp>
      <p:sp>
        <p:nvSpPr>
          <p:cNvPr id="5" name="TextBox 4"/>
          <p:cNvSpPr txBox="1"/>
          <p:nvPr/>
        </p:nvSpPr>
        <p:spPr>
          <a:xfrm>
            <a:off x="5940152" y="2060848"/>
            <a:ext cx="1729961" cy="369332"/>
          </a:xfrm>
          <a:prstGeom prst="rect">
            <a:avLst/>
          </a:prstGeom>
          <a:noFill/>
        </p:spPr>
        <p:txBody>
          <a:bodyPr wrap="none" rtlCol="0">
            <a:spAutoFit/>
          </a:bodyPr>
          <a:lstStyle/>
          <a:p>
            <a:r>
              <a:rPr lang="en-GB" dirty="0" smtClean="0">
                <a:solidFill>
                  <a:srgbClr val="FF0000"/>
                </a:solidFill>
              </a:rPr>
              <a:t>Jerome Bruner</a:t>
            </a:r>
            <a:endParaRPr lang="en-GB" dirty="0">
              <a:solidFill>
                <a:srgbClr val="FF0000"/>
              </a:solidFill>
            </a:endParaRPr>
          </a:p>
        </p:txBody>
      </p:sp>
      <p:sp>
        <p:nvSpPr>
          <p:cNvPr id="32770" name="AutoShape 2" descr="data:image/jpeg;base64,/9j/4AAQSkZJRgABAQAAAQABAAD/2wCEAAkGBxQTEhQUExQUFRUWFxsUFhgWFxcYFxUYFxwYGBYXGBgYHCggGBwlHBcXITEiJSkrLi4uGCAzODMsNygtLisBCgoKDg0OGhAQGiwfHCQsLCwsLCwsLCwsLCwsLCwsLCwsLCwsLCwsLCwsLCwsLCwsLCwsLCwsLDcsLCwsLCw3LP/AABEIANwAoAMBIgACEQEDEQH/xAAbAAABBQEBAAAAAAAAAAAAAAAEAAEDBQYCB//EADsQAAECBAQDBQYEBwADAQAAAAECEQADITEEEkFRBWFxBiKBkaETMkKxwdEjUmLwBxRygpLh8TM0ohX/xAAaAQADAQEBAQAAAAAAAAAAAAABAgMABAUG/8QAIhEAAgICAgMAAwEAAAAAAAAAAAECEQMhEjEEQVETI2EF/9oADAMBAAIRAxEAPwDftCaFDwoRmh2hNCjGGaFDw8Yxy0Jo7AiKdiUJua8qxgpN9HeWGaAZvFwLJJ8WiMcaGqD1BB9IFof8cvhZQoEk8TlK+MA7KpBcYVprsaFDgQmgAGhQoUYIoUKFAMKFCaFGMdNDtDtCaKCDQ0dNCjBGaOJ05KA6j0Gp6Q0/EBIc6abxUKWVEqPQcuUBuimOHI7xGNUqg7o2+TnWAstgYn9mTXnf/sOgAdbRJ2ztjFRWiA+kQzG0EElq3jhUt+UApRWTpbvp9IhlY+ZIIyKLH4bpPhp4RYqw7hQsTbwimxaCn9/WBtCuKZruH8eRMDKGRW2h6GLNEwGPN3atotuGcVIOUm1IaMr7OTJhraNq0NA+CxWcQS0OQGhQ8NGCKGh4UAxJDwoeKCDNEWIXlFfAamJoExamfeCkEq8VNJUPNo7kobQE/t4iIZ9SaiCUJIAJagbyhTrjpHay4rQ2rpEUyU4h5swC1+kV8yfzLwrKxTCQLxCtNDCQpyxufnClgmuxaFHpkE07ecVuMS5al3cxbTEh2/fPyioXPBUAKuQAAzkqLBh8+kK0zNpAM2UaNCSnehgmdOAzBJByksxoLhxvDTZWVIP6iNn1/fWA1QnJMsuD44pID1F+ca2UvMHjznMUsamtOkazs/jwpg9CKfblDxdnNlhTLyGMdEQ0MRGhQoUAJNChQoqIOIrOIi9f3rFm0VWMU7sb2hl0NHsGQsO21+unpDTcbYJDnrfwiIMAebv8mpFUvHJSF17zOS9B02hTobd0ififFPZlrmj2o9hd/GBhiiC51dukZ2bi8xZKSTpQsN+sEiZMyuQrl3FBz4xJuyi17NJLVSUT+ZLvz1hDFf8AkY/l9HEVHDsQuYoJrmSQSCGIG7HSOO0zycqgWzODpQwrtFVJNAXFOKKeiuX2EV2Gx60nPkqLHQcg+3qYP4LggtKllWUAsFEBT/06PzNBz0GxPFMIhbBSpi7OBmr108IOyLpkcjiFXL1LkM4G1IPl8R9rdwNH0b5vFcntJLdklYdxoD5PWOv5tLBSEm4Bf4no7veF7NdFlMxY1BUbhKblqsIsez5etUnNY6PV4ruHSClytivkGYaiC8dijJEsIDk90HRPM7xloE05HoaLB7w8ZPsL2hOIVOlKJUZYBBPVi3L7RrDDp2QnFxdMZoaHMM0EUmh4UJooIczDQxmle3UZhSlHs0kJAL5lkA5spsGcXu8W3G+IexSl1JRmJDqs4akdYCaFSri70sX1ho/B1FpcjO/z6VpKbGxCiygoWeKdeJQlE6YpJWkEJSQCQtaiqoawAST/AHDdot+KcNlTFBa0ArR7qrKTXQvyir4dN9imZLScuRRAAbLkVWWwGgBI8DCNosotsy3Ee0y3UBKASlveclT2YCwpeI5fEppQCK1qACSPP7xp8YSugylTN7oJa5rtR47wvDgBU8tPQC8Sk0VjjlfZQJnKEoT5ubKjukVTRVDUaO1OUaHiHDCuSM6U5lIFWqmndDxZdoOCvIkyVJf28wFjfJLGZZbYOkdSIO4gjuPy0+UF3Q0IptnnPCcOZsrIVZBLmKTMTYuTmDaAMfSFM7OSytkBdDyofvHXEJZRMzpDhXdWBcgGhHMRccMxMsAtMSDdlEJUPOEcvhuC6YNhOyySQCG5nvKiTHcISE5UbjxDivSLKRxWUmYn2kxLPVi5HgHeOeKcVQpREkrIKsylKYFTPlAA91Ic6uSXLMBAXWwtJ6iDpUb7lum8RYyYQH0H1MTYZZIrvSBOIzMhBZ0knMObDL6gwo3sK/hpIyY7EJ0yOOhYiPTTGB/hzKzT5k1m/BCT/kw9HjfmKw6OXyXczhoaOoaGIEzQmh4UUFKztFgRNkEEAlKkzE9UF4qcKgJKk2TUpHTaNVleh1p5xhsfnViJAzMlCySGuUgip2hXp2dGLcWgmfR1Gr/sQDxPCBXeScqwCNgpOx+h0c7wbjxlVy/4YEmhQdmJNByjSLQdlFVCgvIQBQuFNzcgF7xY4fjIBaTJmTVXJUPZp8SahPQPGgkFOVIuBTrFJ2h4ipakyJI7yrNpuS2gibVFVG+wzhnG506dMMwImTGShxRElALlCBXqa1YRZrWDKILAv9Kxn14VeHlKEnvqy66nUnfpFd/+jiMn4qAFH8rkHwNobdBUUugbiWGKicpYvSIuD4yq5U5IzAuAQD5RUcUxkxfdQVyw7kgVUeugHrBmGKlnMq7Af4vX1iPQ62y6nYRA+EDpSAvaB8oiVOIpd+sQzVUcX0exgdjSSXQRhlOHgfjpKpRGpI83DH5xNIPnrDY1KTVQJSjvFrvoIPog7s1X8NcOUyJijqoD/Ef7jXGKnslhTLwqM3vLeaRtnqB4BhFsYtFUjiyyubZzCh4aCITQhCeEIoKPGa4/IUhZUgGveHM2Ul/XxjSxxicOFpKT4HY6GA0PCXFmPxM4KlhTMzBQ25GOZcsMC9h+zBM7AqAm5zVsrAMAEmnW7wHLJoIVnVEhxWLygkCgHQdTAvZySwM5XvzRmroj4R43iXiuEMxHsw4Mw5SR8KfiPlE4xSUA90gDY/SFXZZtqIXl8dx84hxK2emnN4pcb2rlyiXlzgBfuKHqRAUvtnLWCpKFGrPdiBaHbETfsOxeEDOoC9B4ekVnsWLiBMb2vQRWWqz8m3gRPFlrbJIWrZ+6B4mIyRTmWM6WWcXHryMdIluArcD1tAgTMKVGYyQ3wl/AmLvHKSAUigYEeMIFf0FkL7xTc5XfxYRaYLgU2atJyEypjd8e6nKohQVt9XiulDXwj03gMvLhpI/QFf5V+sNGNnPkyOPQarlbTppHMdGOYscY0KHhoBiYQoeHigBodoUIQDFdxPh6pikZVAJtM3YF+7u9uUZrjEkyZ5SB3Vd5OwSfsXEbcRVdpeHe1kun35bqTzHxJ8W9IFFYZGqszq5rMqB5E5KlkM9ATy6xFJIVQ+X0hcOw+VaiNSH6B2+cTfZ2ppxDJhQ7LDg2MV07B4Z3yDwo+7xYTw9CHEVs7CNUOaPT/UM2xogzSEg5UJHk8BT8WCQEC3q94Il4Kj5VEbtR9QIkkYKvu+DgE7dOsSdsdghw3dLnupFeZNh4QHImOe87pp1ItFrjS5Z3AuR7trJG3OKmWkFbvQs/LQwordFthcPmMtP5qeKiAPP6R6nkAYCwDDoKR5ZwzFgz5al91CZiQOQcOo70A9Y9VWmLQOHM9kRhR0RDQxEaGh4aMYnaFHUJocA0KHaFAMNHQhmh4xjC4/hxStTOClR/uH/ICGLYkKYKHr0i1xOOSvEYlJoZZQT0UDlLdUkRW4yQFGzhi4sUncGBONM68crjYTLxDgH9jlEiZjBgGc6XiplpKAQ7uxBNP8vvAWM4nl97MkjRnHVxpCtlYS+lyuak+8LAk6uYCnTwlNbnzf6CKSbxoZWSa+NOUV0zFlRqPO8IUeRFliMVRv3eBMMG7x3P784Fkg3JglU7p+9YQnd7Ops7LLUbMlR8Y3nZDj/4hw8w0ICpROmYAlHMOaR5fj8RnKJSfiIB6Cp+TeMXOPmETmHwpQHsxZ6GHWlZz5duj2giOSIzPZztbLWgInqyrFMx91XU6HeNS0UTsg1RHDR2UxyRBMEtDR00O0OA5aEBAeM4tKl+8pzsKnpFFje1KnaWkJDs57x5coW0Y1ExQSHUQBuS0UvEOMgsiVUkgFRoKnT1jPHFLm1WpR5K08P3Y+EGLxWTIrQKTXd1AGvT9mDHbA3oh7Tq/leJSpx/8WJT7BZNAFpOaX5ufWD8TgPyF6uQ+h28rRcdsuz6cZIXKVQmqVflUPdPnGR7L8UWScPiBkxEpkqf4msobggO8WzQp2P4+TVHU9K0KJIKg1RAeJwGYZnoQPCNNPWCS7PZoGUsZFZaa10jmaOsx/E8iGFH2FfOKmVhyo5lHn0iykYbOtRJDvrbzjvEsg89BZ+ZiQ3Er2fSl/t4xFiVMLm4g9EpLEksEip0cw/BuBrxSviEp+8oCv8AQn9R30EFQcnSFlJRVsbslwozFmcoU91HR6nxPyiKfiAubMXpncV0qAw6Jjd8Rkpw0hS6JCEHKgaBIp4x5zgapSC1hUF6tWlGrFMseKUTlUuTsMXMpr9GrB3C+P4iSkBE0sLJ94Mz2OvSK/I75VC/XrD+zUCGFbfcRBDm24Z/EFRLTZQI1Uih6saRqMB2iw873ZgSdl90+seQmU3e0+K4Z7xOpxUMenzaHUmhWkewY3j8pBZPfOybecZzivaFaqDug0ypfWznaKYzyA7cmJtfyN+jQHipxByt3mck2uxyVqH1iltiBCgcwzOVH3Utzb7QThWCXNSBpr026xDgJa7/AJmLh6ubhjT4fEjaLELIANLalgOo1pmvsR0ZIAxSaEWvXmBfwbTTlFJ2qSsSlEGqXJFqhiOVvWL5C9D71yQbWrzq59Yoe1LiQvRwDzs1vD/Zho9gZ6jLnhaUrFQoBXgoP9YzHbLgkqbkXnTKnPllrLA5jZLOMwJ0jPy+2SpHBsMuXWetPsUPUJMui1noGpuRHmUiZMxMwrnKVMmOXKiSX5beEdspLpkIRadnqWCRiFgpXLKVpo4KSPu0D4mRNlEiakgEVqGY2PSL/huOQmRLCQSp0g0ulw7m7+8XOwiPtiUiR7TNWWpiTXuzA1BrYRKfjri2jox+S3JJmS4KgOtRYd4MDWzuTFPOmrm4gBAzF2SLDmSdBRyeUBYPh66rdSXtW4tWNB2Q4er2+Y1SErCnt7p+rRyxjujqlkdMJRgAU90Jml+8bSgdki6v6jTYQIO3E/CrGfKuSC2RIAIG6CNRsb+sFYhaalmF+UZfCYQ4vGIQB3Ul2ueQjrhGtI4pyb7NR/ELiP4aJYUD7Yu4t7NICiodXTGdwxavuvfnYBtKesSdp56ZuMWlDKRICZAIqklPvsdszj+2FIRUPZvBhv1OscObc6Kx6sLCSpi2l8tHFollIBANaWFbe7oevzjqSa0AJIGltue8WBlKT3qcvvfaJ0NZzh8OKqyFiwIYuxozakN6wFjFIklMvOC4dnByV1Ox06coKx/EkYeWVLU5Ue6j4lMaO1b33jPcOwq50wzFhsxJIAox2A0D2ggs2QdSlVLD3SHenvGh5C+0JCgoqBAOUgpQpsrmqkndu6ejw0hbBSgmwJGYu4G1Bs/lvEklClJv3mBP5Q/N3DNT6RUQnw35kqLFnpZ3Z/zG42oRqIkZQLuaksSXY5gS9tT1p1hZ1FCQ1mUNbUOhcMNNrxIsEAElzlLAmrXod7aQwBKTUpuMrN0NT6+kUna1J/l1nukhKrNp8Q8CLPGgWQ6HvUgV1ZnLv8O0Z/tiycOsKDKY2fUW6OBWNHsxmOySP5jCGUamTMK0j9M0JzNzBR6xxJwPsMQnOcsuaQnMaZV/C/Iw/wDD0lKltdgQdR0jUcbwQxUmbKIAmZCqX+vLVh+oUpzj1Hgbgpo5llXJxZp+B4cpCpcxLlFxqAbNvBPaDAS5mEnipIQpaQUuQpPeAAG5EA8Gmr/k8LiS6lJlhK91osQeYaNGmUFsRWxHTSGkrRO6dni2G4oFAEC/1jV8MxbImH9OU/1LokeQJblFT2/4H/LT/bywEypxJVoETBVQ5BQ7w6GJ1rKJUpKx3kpzKBoyll6j82XKI89QcZUz0HkTjaAuNYmmWjn0irw3FDg5EyZL/wDYnuiUReWhPdVM/qJOVI6nSJsUgkk6xDh+HmbiJSSO6jI507ozN4k+sPKTS0RDeE9nxKlgzTo7DSz5j5f/AFBmHwLXfvVJYe69A37uYuOIglbOTlIejkqumxp8R1DGBPacq1DGwGgDsS1T4COLiWs4wspnJZ3ZtAds3oP6TEuRyaOA6QWqQT3iS9yR1od45CgAHrm7qFP5qLmtNORiSYgUSDaxOlySzjSvOMgWUk7gy1zlTJ5zapo6Uh+8lgaWtF2hKSkpADCnUChZtx9ucFSJwQlyB9gNFGhBtU7wFxHFCTJzEJBfbegA6sfFMZ6MFsClLAF1MdlCj32S9rvUUeJsBKGRy6mtVhq1K1cekRyyfxAB7qQpJYgkB3BNvGtdILwA7xAdnodLVpo7mlbXvD0AcEqCgoXNBsVXyirnlX6R3LnskKLucrjXZQrrd46WnKaKAAFBo1WBs9r+Tw4QGUk60DAu1xoKVNaekb2A5W4ZTNUJpRwksxNLEva8VXbCXmkqpViLbVPj9H3i2CnC0hN3FtVVt1G+sV3GgVYd7kh7E+XJ26unaN7MY3sBdXQeUbmSspUFBnSXSSHbf0jBfw5mtNUg6inON7NS0fReNUsSR5mbUy87Ey2wxlqIP4iyR+ULUSB6wfgyZbpNklvA1EZXC4tUtWZJqKEfmG0a7A4tE5GcahjyIiGTHwf8HjKyDtNMlDDrVMSldsqTUFbujyIfwjzNRKjUkkkkk3JuX5xoe2eKPtEynogZiP1K+wbziqwmGs+sceTbpHTjVLYLh8M/nFrhMGETCoBVEaVrp4/aOMEyTMWRRKmHMsHgnh8sqzKoxU6ifHKG8z4QZY+OJyZudzSI8WkgAFlKNwh3JVQpSD/bAKS6npRxtmJOnUi2gEGYoAtQkqsNOZdrB2paK6enu5XDqpVqJHN6/wC481nSESu8mhLe6jKRbfaptSnjHSUtTK6XBblrSuYE/LnHaCUgUYB93AFDQVDW1vyiUhqsHro9WoARcjpGWjEsojQk0qX8ja51B2EY7tNixNxAlIzZZd9S6mGmwDaVJ3jWcQxQlSFTCBQOAC/gSwepCd2U8Zns7gyp5qy61kkk6m5JJLXa/wBIHejGslKGcFveUSSoCgZuYNAK9IKw6SCpINQMpAP5S6QabK9IrpqnCbCoFAKBwGAtFklXx60JuxJBLkefmYcARilFRpQg6Uvdma7DV4aQQlRPwm4Bo4OhAoSDasErGYLJ0BPV0ufUCIfZgqFBSYB5hj6RgDy0HPVuYNTumuhvXVtICxyCpCk6g1FndzmI6lTE/mJ0gzEUyp0L30Yhm84H44tjl0KVgu+iQro/0JgmPLOzqsk8EaKI61j1EBxHl8pGWerq9ebEx6fhfdHT6R73hP8AWeZ5OpEKhp68oWBxCpM0LBZJP4g0I36xLPFjy/1Akw6f9118PWOmUVJUSjKgGRJ9tPUqYWzZlkamu/JxFknApGtK1Ow066eEVMoBwpg7P5gn6RZY45UpAoAGaPOx+O/yO3o7J5ajognLFQKJFm8yevODCMksJSoAlJJzWD1d9GHzitAG2/oxHziyxq/xAjQ05sAS21WD9IX/AEZVGMTeKrbZX4qYBagoakOE/CVaOzvaIcMSpTlgzU+ICuVy7Jp1jvHLZYSNZmUnVgHAO9heCJaApTGz28HavSPI7O4SZZLAX5hgnVNLpJcq50iQI9otkhgCDmFWDEpcdAS8Q4RRKEkm6c3QkA084l4ZM/Cz6kP0cKUQNg6RGMUHapRnzk4eWBlQxUB+auUcmdXgeUXmFkESgaDKAQ3J6eebyO4jNdlE5jMmKqrKFcnVmenhGpwJdcwH4VlI3qUVJ373oIC+m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32772" name="Picture 4" descr="http://www.uky.edu/~eushe2/images/bruner.jpg"/>
          <p:cNvPicPr>
            <a:picLocks noChangeAspect="1" noChangeArrowheads="1"/>
          </p:cNvPicPr>
          <p:nvPr/>
        </p:nvPicPr>
        <p:blipFill>
          <a:blip r:embed="rId2" cstate="print"/>
          <a:srcRect/>
          <a:stretch>
            <a:fillRect/>
          </a:stretch>
        </p:blipFill>
        <p:spPr bwMode="auto">
          <a:xfrm>
            <a:off x="6012160" y="0"/>
            <a:ext cx="1419502" cy="2132856"/>
          </a:xfrm>
          <a:prstGeom prst="rect">
            <a:avLst/>
          </a:prstGeom>
          <a:noFill/>
        </p:spPr>
      </p:pic>
      <p:pic>
        <p:nvPicPr>
          <p:cNvPr id="8" name="Picture 4" descr="https://pbs.twimg.com/profile_images/378800000613916926/781ca9c85e855bf1c797288199a32a4d.jpeg"/>
          <p:cNvPicPr>
            <a:picLocks noChangeAspect="1" noChangeArrowheads="1"/>
          </p:cNvPicPr>
          <p:nvPr/>
        </p:nvPicPr>
        <p:blipFill>
          <a:blip r:embed="rId3" cstate="print"/>
          <a:srcRect l="15481" r="17433"/>
          <a:stretch>
            <a:fillRect/>
          </a:stretch>
        </p:blipFill>
        <p:spPr bwMode="auto">
          <a:xfrm>
            <a:off x="7751845" y="0"/>
            <a:ext cx="1392155" cy="2088232"/>
          </a:xfrm>
          <a:prstGeom prst="rect">
            <a:avLst/>
          </a:prstGeom>
          <a:noFill/>
        </p:spPr>
      </p:pic>
      <p:sp>
        <p:nvSpPr>
          <p:cNvPr id="9" name="TextBox 8"/>
          <p:cNvSpPr txBox="1"/>
          <p:nvPr/>
        </p:nvSpPr>
        <p:spPr>
          <a:xfrm>
            <a:off x="7668344" y="2060848"/>
            <a:ext cx="1534394" cy="369332"/>
          </a:xfrm>
          <a:prstGeom prst="rect">
            <a:avLst/>
          </a:prstGeom>
          <a:noFill/>
        </p:spPr>
        <p:txBody>
          <a:bodyPr wrap="none" rtlCol="0">
            <a:spAutoFit/>
          </a:bodyPr>
          <a:lstStyle/>
          <a:p>
            <a:r>
              <a:rPr lang="en-GB" dirty="0" smtClean="0">
                <a:solidFill>
                  <a:srgbClr val="FF0000"/>
                </a:solidFill>
              </a:rPr>
              <a:t>Lev </a:t>
            </a:r>
            <a:r>
              <a:rPr lang="en-GB" dirty="0" err="1" smtClean="0">
                <a:solidFill>
                  <a:srgbClr val="FF0000"/>
                </a:solidFill>
              </a:rPr>
              <a:t>Vygotsky</a:t>
            </a:r>
            <a:endParaRPr lang="en-GB"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98</TotalTime>
  <Words>465</Words>
  <Application>Microsoft Office PowerPoint</Application>
  <PresentationFormat>On-screen Show (4:3)</PresentationFormat>
  <Paragraphs>71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Georgia</vt:lpstr>
      <vt:lpstr>Trebuchet MS</vt:lpstr>
      <vt:lpstr>Wingdings 2</vt:lpstr>
      <vt:lpstr>Urban</vt:lpstr>
      <vt:lpstr>Child Language Acquisition</vt:lpstr>
      <vt:lpstr>AS Revision Quiz</vt:lpstr>
      <vt:lpstr>How difficult is it learning to speak?</vt:lpstr>
      <vt:lpstr>Where does language come from?</vt:lpstr>
      <vt:lpstr>1) Nativist – inbuilt capacity to          acquire language </vt:lpstr>
      <vt:lpstr>The Wug Test – Jean Berko-Gleason</vt:lpstr>
      <vt:lpstr>2) Behaviourist – acquired through imitation + reinforcement</vt:lpstr>
      <vt:lpstr>Remember a time when you have been:</vt:lpstr>
      <vt:lpstr>3) Social Interactionist – children interact with adults</vt:lpstr>
      <vt:lpstr>Case Study of ‘Vincent’:</vt:lpstr>
      <vt:lpstr>4) Cognitive – part of wider development of understanding</vt:lpstr>
      <vt:lpstr>Bellugi’s Stages for Negation &amp; Pronoun 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Language Acquisition</dc:title>
  <dc:creator>Adam</dc:creator>
  <cp:lastModifiedBy>Adam Duce</cp:lastModifiedBy>
  <cp:revision>12</cp:revision>
  <dcterms:created xsi:type="dcterms:W3CDTF">2015-09-16T18:46:53Z</dcterms:created>
  <dcterms:modified xsi:type="dcterms:W3CDTF">2016-09-21T09:57:00Z</dcterms:modified>
</cp:coreProperties>
</file>