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01B187-83F3-477E-9B5B-85EC1539325F}" type="datetimeFigureOut">
              <a:rPr lang="en-GB" smtClean="0"/>
              <a:pPr/>
              <a:t>02/10/2016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D41F26-3949-4DFE-A543-944349B212F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Phonology &amp; International Phonetic Alphabet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Consonants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 Vowels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	Vowels are sounds made without closure or audible friction</a:t>
            </a:r>
          </a:p>
          <a:p>
            <a:endParaRPr lang="en-GB" b="1" dirty="0"/>
          </a:p>
          <a:p>
            <a:r>
              <a:rPr lang="en-GB" b="1" dirty="0" smtClean="0"/>
              <a:t>/ɑ:/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i</a:t>
            </a:r>
            <a:r>
              <a:rPr lang="en-GB" b="1" dirty="0" smtClean="0"/>
              <a:t>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/ɜ:/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/ɔ:/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/u:/ </a:t>
            </a:r>
            <a:r>
              <a:rPr lang="en-GB" dirty="0" smtClean="0"/>
              <a:t>-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106415"/>
            <a:ext cx="189667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b</a:t>
            </a:r>
            <a:r>
              <a:rPr lang="en-GB" sz="2900" b="1" dirty="0" smtClean="0"/>
              <a:t>ar</a:t>
            </a:r>
            <a:r>
              <a:rPr lang="en-GB" sz="2900" dirty="0" smtClean="0"/>
              <a:t>, f</a:t>
            </a:r>
            <a:r>
              <a:rPr lang="en-GB" sz="2900" b="1" dirty="0" smtClean="0"/>
              <a:t>a</a:t>
            </a:r>
            <a:r>
              <a:rPr lang="en-GB" sz="2900" dirty="0" smtClean="0"/>
              <a:t>ther</a:t>
            </a:r>
            <a:endParaRPr lang="en-GB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3645024"/>
            <a:ext cx="200086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f</a:t>
            </a:r>
            <a:r>
              <a:rPr lang="en-GB" sz="2900" b="1" dirty="0" smtClean="0"/>
              <a:t>ee</a:t>
            </a:r>
            <a:r>
              <a:rPr lang="en-GB" sz="2900" dirty="0" smtClean="0"/>
              <a:t>t, sp</a:t>
            </a:r>
            <a:r>
              <a:rPr lang="en-GB" sz="2900" b="1" dirty="0" smtClean="0"/>
              <a:t>ea</a:t>
            </a:r>
            <a:r>
              <a:rPr lang="en-GB" sz="2900" dirty="0" smtClean="0"/>
              <a:t>k</a:t>
            </a:r>
            <a:endParaRPr lang="en-GB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4186535"/>
            <a:ext cx="20217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h</a:t>
            </a:r>
            <a:r>
              <a:rPr lang="en-GB" sz="2900" b="1" dirty="0" smtClean="0"/>
              <a:t>ear</a:t>
            </a:r>
            <a:r>
              <a:rPr lang="en-GB" sz="2900" dirty="0" smtClean="0"/>
              <a:t>d, b</a:t>
            </a:r>
            <a:r>
              <a:rPr lang="en-GB" sz="2900" b="1" dirty="0" smtClean="0"/>
              <a:t>ir</a:t>
            </a:r>
            <a:r>
              <a:rPr lang="en-GB" sz="2900" dirty="0" smtClean="0"/>
              <a:t>d</a:t>
            </a:r>
            <a:endParaRPr lang="en-GB" sz="2900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4725144"/>
            <a:ext cx="412484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t</a:t>
            </a:r>
            <a:r>
              <a:rPr lang="en-GB" sz="2900" b="1" dirty="0" smtClean="0"/>
              <a:t>au</a:t>
            </a:r>
            <a:r>
              <a:rPr lang="en-GB" sz="2900" dirty="0" smtClean="0"/>
              <a:t>ght, p</a:t>
            </a:r>
            <a:r>
              <a:rPr lang="en-GB" sz="2900" b="1" dirty="0" smtClean="0"/>
              <a:t>or</a:t>
            </a:r>
            <a:r>
              <a:rPr lang="en-GB" sz="2900" dirty="0" smtClean="0"/>
              <a:t>t, s</a:t>
            </a:r>
            <a:r>
              <a:rPr lang="en-GB" sz="2900" b="1" dirty="0" smtClean="0"/>
              <a:t>aw</a:t>
            </a:r>
            <a:r>
              <a:rPr lang="en-GB" sz="2900" dirty="0" smtClean="0"/>
              <a:t>, m</a:t>
            </a:r>
            <a:r>
              <a:rPr lang="en-GB" sz="2900" b="1" dirty="0" smtClean="0"/>
              <a:t>oor</a:t>
            </a:r>
            <a:endParaRPr lang="en-GB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5229200"/>
            <a:ext cx="460094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m</a:t>
            </a:r>
            <a:r>
              <a:rPr lang="en-GB" sz="2900" b="1" dirty="0" smtClean="0"/>
              <a:t>oo</a:t>
            </a:r>
            <a:r>
              <a:rPr lang="en-GB" sz="2900" dirty="0" smtClean="0"/>
              <a:t>n, tr</a:t>
            </a:r>
            <a:r>
              <a:rPr lang="en-GB" sz="2900" b="1" dirty="0" smtClean="0"/>
              <a:t>ue</a:t>
            </a:r>
            <a:r>
              <a:rPr lang="en-GB" sz="2900" dirty="0" smtClean="0"/>
              <a:t>, thr</a:t>
            </a:r>
            <a:r>
              <a:rPr lang="en-GB" sz="2900" b="1" dirty="0" smtClean="0"/>
              <a:t>ough</a:t>
            </a:r>
            <a:r>
              <a:rPr lang="en-GB" sz="2900" dirty="0" smtClean="0"/>
              <a:t>, gr</a:t>
            </a:r>
            <a:r>
              <a:rPr lang="en-GB" sz="2900" b="1" dirty="0" smtClean="0"/>
              <a:t>ew</a:t>
            </a:r>
            <a:endParaRPr lang="en-GB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Vowels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/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>
                <a:cs typeface="Times New Roman" pitchFamily="18" charset="0"/>
              </a:rPr>
              <a:t>/ </a:t>
            </a:r>
            <a:r>
              <a:rPr lang="en-GB" dirty="0" smtClean="0"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/ɛ/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ə/ </a:t>
            </a:r>
            <a:r>
              <a:rPr lang="en-GB" dirty="0" smtClean="0"/>
              <a:t>(schwa) – 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b="1" dirty="0" smtClean="0">
                <a:latin typeface="+mj-lt"/>
                <a:cs typeface="Times New Roman" pitchFamily="18" charset="0"/>
              </a:rPr>
              <a:t>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/ʌ/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/ʊ/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æ/ </a:t>
            </a:r>
            <a:r>
              <a:rPr lang="en-GB" dirty="0" smtClean="0"/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/ɒ/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  <a:endParaRPr lang="en-GB" b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1594247"/>
            <a:ext cx="1072730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900" dirty="0" smtClean="0">
                <a:cs typeface="Times New Roman" pitchFamily="18" charset="0"/>
              </a:rPr>
              <a:t>qu</a:t>
            </a:r>
            <a:r>
              <a:rPr lang="en-GB" sz="2900" b="1" dirty="0" smtClean="0">
                <a:cs typeface="Times New Roman" pitchFamily="18" charset="0"/>
              </a:rPr>
              <a:t>i</a:t>
            </a:r>
            <a:r>
              <a:rPr lang="en-GB" sz="2900" dirty="0" smtClean="0">
                <a:cs typeface="Times New Roman" pitchFamily="18" charset="0"/>
              </a:rPr>
              <a:t>ck</a:t>
            </a:r>
            <a:endParaRPr lang="en-GB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2132856"/>
            <a:ext cx="286649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cs typeface="Times New Roman" pitchFamily="18" charset="0"/>
              </a:rPr>
              <a:t>fr</a:t>
            </a:r>
            <a:r>
              <a:rPr lang="en-GB" sz="2900" b="1" dirty="0">
                <a:cs typeface="Times New Roman" pitchFamily="18" charset="0"/>
              </a:rPr>
              <a:t>ie</a:t>
            </a:r>
            <a:r>
              <a:rPr lang="en-GB" sz="2900" dirty="0">
                <a:cs typeface="Times New Roman" pitchFamily="18" charset="0"/>
              </a:rPr>
              <a:t>nd, s</a:t>
            </a:r>
            <a:r>
              <a:rPr lang="en-GB" sz="2900" b="1" dirty="0">
                <a:cs typeface="Times New Roman" pitchFamily="18" charset="0"/>
              </a:rPr>
              <a:t>ai</a:t>
            </a:r>
            <a:r>
              <a:rPr lang="en-GB" sz="2900" dirty="0">
                <a:cs typeface="Times New Roman" pitchFamily="18" charset="0"/>
              </a:rPr>
              <a:t>d, b</a:t>
            </a:r>
            <a:r>
              <a:rPr lang="en-GB" sz="2900" b="1" dirty="0">
                <a:cs typeface="Times New Roman" pitchFamily="18" charset="0"/>
              </a:rPr>
              <a:t>e</a:t>
            </a:r>
            <a:r>
              <a:rPr lang="en-GB" sz="2900" dirty="0">
                <a:cs typeface="Times New Roman" pitchFamily="18" charset="0"/>
              </a:rPr>
              <a:t>d</a:t>
            </a:r>
            <a:endParaRPr lang="en-GB" sz="2900" dirty="0"/>
          </a:p>
        </p:txBody>
      </p:sp>
      <p:sp>
        <p:nvSpPr>
          <p:cNvPr id="6" name="Rectangle 5"/>
          <p:cNvSpPr/>
          <p:nvPr/>
        </p:nvSpPr>
        <p:spPr>
          <a:xfrm>
            <a:off x="3131840" y="2674367"/>
            <a:ext cx="2332690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900" dirty="0" smtClean="0"/>
              <a:t>wat</a:t>
            </a:r>
            <a:r>
              <a:rPr lang="en-GB" sz="2900" b="1" dirty="0" smtClean="0"/>
              <a:t>er</a:t>
            </a:r>
            <a:r>
              <a:rPr lang="en-GB" sz="2900" dirty="0" smtClean="0"/>
              <a:t>, </a:t>
            </a:r>
            <a:r>
              <a:rPr lang="en-GB" sz="2900" b="1" dirty="0" smtClean="0"/>
              <a:t>a</a:t>
            </a:r>
            <a:r>
              <a:rPr lang="en-GB" sz="2900" dirty="0" smtClean="0"/>
              <a:t>bove</a:t>
            </a:r>
            <a:endParaRPr lang="en-GB" sz="2900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212976"/>
            <a:ext cx="103105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cs typeface="Times New Roman" pitchFamily="18" charset="0"/>
              </a:rPr>
              <a:t>part</a:t>
            </a:r>
            <a:r>
              <a:rPr lang="en-GB" sz="2900" b="1" dirty="0">
                <a:cs typeface="Times New Roman" pitchFamily="18" charset="0"/>
              </a:rPr>
              <a:t>y</a:t>
            </a:r>
            <a:endParaRPr lang="en-GB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3717032"/>
            <a:ext cx="231185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cs typeface="Times New Roman" pitchFamily="18" charset="0"/>
              </a:rPr>
              <a:t>dr</a:t>
            </a:r>
            <a:r>
              <a:rPr lang="en-GB" sz="2900" b="1" dirty="0">
                <a:cs typeface="Times New Roman" pitchFamily="18" charset="0"/>
              </a:rPr>
              <a:t>u</a:t>
            </a:r>
            <a:r>
              <a:rPr lang="en-GB" sz="2900" dirty="0">
                <a:cs typeface="Times New Roman" pitchFamily="18" charset="0"/>
              </a:rPr>
              <a:t>nk, t</a:t>
            </a:r>
            <a:r>
              <a:rPr lang="en-GB" sz="2900" b="1" dirty="0">
                <a:cs typeface="Times New Roman" pitchFamily="18" charset="0"/>
              </a:rPr>
              <a:t>ou</a:t>
            </a:r>
            <a:r>
              <a:rPr lang="en-GB" sz="2900" dirty="0">
                <a:cs typeface="Times New Roman" pitchFamily="18" charset="0"/>
              </a:rPr>
              <a:t>gh</a:t>
            </a:r>
            <a:endParaRPr lang="en-GB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4258543"/>
            <a:ext cx="142378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cs typeface="Times New Roman" pitchFamily="18" charset="0"/>
              </a:rPr>
              <a:t>f</a:t>
            </a:r>
            <a:r>
              <a:rPr lang="en-GB" sz="2900" b="1" dirty="0">
                <a:cs typeface="Times New Roman" pitchFamily="18" charset="0"/>
              </a:rPr>
              <a:t>u</a:t>
            </a:r>
            <a:r>
              <a:rPr lang="en-GB" sz="2900" dirty="0">
                <a:cs typeface="Times New Roman" pitchFamily="18" charset="0"/>
              </a:rPr>
              <a:t>ll, p</a:t>
            </a:r>
            <a:r>
              <a:rPr lang="en-GB" sz="2900" b="1" dirty="0">
                <a:cs typeface="Times New Roman" pitchFamily="18" charset="0"/>
              </a:rPr>
              <a:t>u</a:t>
            </a:r>
            <a:r>
              <a:rPr lang="en-GB" sz="2900" dirty="0">
                <a:cs typeface="Times New Roman" pitchFamily="18" charset="0"/>
              </a:rPr>
              <a:t>t</a:t>
            </a:r>
            <a:endParaRPr lang="en-GB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1835696" y="4797152"/>
            <a:ext cx="88678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 smtClean="0"/>
              <a:t>sp</a:t>
            </a:r>
            <a:r>
              <a:rPr lang="en-GB" sz="2900" b="1" dirty="0" smtClean="0"/>
              <a:t>a</a:t>
            </a:r>
            <a:r>
              <a:rPr lang="en-GB" sz="2900" dirty="0" smtClean="0"/>
              <a:t>t</a:t>
            </a:r>
            <a:endParaRPr lang="en-GB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1691680" y="5338663"/>
            <a:ext cx="189827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dirty="0">
                <a:cs typeface="Times New Roman" pitchFamily="18" charset="0"/>
              </a:rPr>
              <a:t>w</a:t>
            </a:r>
            <a:r>
              <a:rPr lang="en-GB" sz="2900" b="1" dirty="0">
                <a:cs typeface="Times New Roman" pitchFamily="18" charset="0"/>
              </a:rPr>
              <a:t>a</a:t>
            </a:r>
            <a:r>
              <a:rPr lang="en-GB" sz="2900" dirty="0">
                <a:cs typeface="Times New Roman" pitchFamily="18" charset="0"/>
              </a:rPr>
              <a:t>tch, h</a:t>
            </a:r>
            <a:r>
              <a:rPr lang="en-GB" sz="2900" b="1" dirty="0">
                <a:cs typeface="Times New Roman" pitchFamily="18" charset="0"/>
              </a:rPr>
              <a:t>o</a:t>
            </a:r>
            <a:r>
              <a:rPr lang="en-GB" sz="2900" dirty="0">
                <a:cs typeface="Times New Roman" pitchFamily="18" charset="0"/>
              </a:rPr>
              <a:t>t</a:t>
            </a:r>
            <a:endParaRPr lang="en-GB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Diphthongs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5651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i="1" dirty="0" smtClean="0"/>
              <a:t>	A vowel in which there is a perceptible change in quality during a syllable</a:t>
            </a:r>
          </a:p>
          <a:p>
            <a:pPr>
              <a:buNone/>
            </a:pPr>
            <a:endParaRPr lang="en-GB" i="1" dirty="0"/>
          </a:p>
          <a:p>
            <a:r>
              <a:rPr lang="en-GB" b="1" dirty="0" smtClean="0"/>
              <a:t>/</a:t>
            </a:r>
            <a:r>
              <a:rPr lang="en-GB" b="1" dirty="0" err="1" smtClean="0"/>
              <a:t>e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a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əʊ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>
                <a:cs typeface="Times New Roman" pitchFamily="18" charset="0"/>
              </a:rPr>
              <a:t>ɛ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b="1" dirty="0" smtClean="0"/>
          </a:p>
          <a:p>
            <a:r>
              <a:rPr lang="en-GB" b="1" dirty="0" smtClean="0"/>
              <a:t>/</a:t>
            </a:r>
            <a:r>
              <a:rPr lang="en-GB" b="1" dirty="0" err="1" smtClean="0"/>
              <a:t>aʊ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ɔ</a:t>
            </a:r>
            <a:r>
              <a:rPr lang="en-GB" sz="2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ʊə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sz="3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591906"/>
            <a:ext cx="351891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pr</a:t>
            </a:r>
            <a:r>
              <a:rPr lang="en-GB" sz="2500" b="1" dirty="0" smtClean="0"/>
              <a:t>ay</a:t>
            </a:r>
            <a:r>
              <a:rPr lang="en-GB" sz="2500" dirty="0" smtClean="0"/>
              <a:t>, sl</a:t>
            </a:r>
            <a:r>
              <a:rPr lang="en-GB" sz="2500" b="1" dirty="0" smtClean="0"/>
              <a:t>eigh</a:t>
            </a:r>
            <a:r>
              <a:rPr lang="en-GB" sz="2500" dirty="0" smtClean="0"/>
              <a:t>, gr</a:t>
            </a:r>
            <a:r>
              <a:rPr lang="en-GB" sz="2500" b="1" dirty="0" smtClean="0"/>
              <a:t>ey</a:t>
            </a:r>
            <a:r>
              <a:rPr lang="en-GB" sz="2500" dirty="0" smtClean="0"/>
              <a:t>, f</a:t>
            </a:r>
            <a:r>
              <a:rPr lang="en-GB" sz="2500" b="1" dirty="0" smtClean="0"/>
              <a:t>a</a:t>
            </a:r>
            <a:r>
              <a:rPr lang="en-GB" sz="2500" dirty="0" smtClean="0"/>
              <a:t>de</a:t>
            </a:r>
            <a:endParaRPr lang="en-GB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3023954"/>
            <a:ext cx="246894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fr</a:t>
            </a:r>
            <a:r>
              <a:rPr lang="en-GB" sz="2500" b="1" dirty="0" smtClean="0"/>
              <a:t>y</a:t>
            </a:r>
            <a:r>
              <a:rPr lang="en-GB" sz="2500" dirty="0" smtClean="0"/>
              <a:t>, h</a:t>
            </a:r>
            <a:r>
              <a:rPr lang="en-GB" sz="2500" b="1" dirty="0" smtClean="0"/>
              <a:t>igh</a:t>
            </a:r>
            <a:r>
              <a:rPr lang="en-GB" sz="2500" dirty="0" smtClean="0"/>
              <a:t>, sp</a:t>
            </a:r>
            <a:r>
              <a:rPr lang="en-GB" sz="2500" b="1" dirty="0" smtClean="0"/>
              <a:t>i</a:t>
            </a:r>
            <a:r>
              <a:rPr lang="en-GB" sz="2500" dirty="0" smtClean="0"/>
              <a:t>der</a:t>
            </a:r>
            <a:endParaRPr lang="en-GB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3383994"/>
            <a:ext cx="200407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g</a:t>
            </a:r>
            <a:r>
              <a:rPr lang="en-GB" sz="2500" b="1" dirty="0" smtClean="0"/>
              <a:t>o</a:t>
            </a:r>
            <a:r>
              <a:rPr lang="en-GB" sz="2500" dirty="0" smtClean="0"/>
              <a:t>, b</a:t>
            </a:r>
            <a:r>
              <a:rPr lang="en-GB" sz="2500" b="1" dirty="0" smtClean="0"/>
              <a:t>ow</a:t>
            </a:r>
            <a:r>
              <a:rPr lang="en-GB" sz="2500" dirty="0" smtClean="0"/>
              <a:t>, t</a:t>
            </a:r>
            <a:r>
              <a:rPr lang="en-GB" sz="2500" b="1" dirty="0" smtClean="0"/>
              <a:t>oe</a:t>
            </a:r>
            <a:endParaRPr lang="en-GB" sz="2500" dirty="0"/>
          </a:p>
        </p:txBody>
      </p:sp>
      <p:sp>
        <p:nvSpPr>
          <p:cNvPr id="7" name="Rectangle 6"/>
          <p:cNvSpPr/>
          <p:nvPr/>
        </p:nvSpPr>
        <p:spPr>
          <a:xfrm>
            <a:off x="1547664" y="3789040"/>
            <a:ext cx="243207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dirty="0" smtClean="0"/>
              <a:t>h</a:t>
            </a:r>
            <a:r>
              <a:rPr lang="en-GB" sz="2500" b="1" dirty="0" smtClean="0"/>
              <a:t>ear</a:t>
            </a:r>
            <a:r>
              <a:rPr lang="en-GB" sz="2500" dirty="0" smtClean="0"/>
              <a:t>, p</a:t>
            </a:r>
            <a:r>
              <a:rPr lang="en-GB" sz="2500" b="1" dirty="0" smtClean="0"/>
              <a:t>ier</a:t>
            </a:r>
            <a:r>
              <a:rPr lang="en-GB" sz="2500" dirty="0" smtClean="0"/>
              <a:t>, b</a:t>
            </a:r>
            <a:r>
              <a:rPr lang="en-GB" sz="2500" b="1" dirty="0" smtClean="0"/>
              <a:t>eer</a:t>
            </a:r>
            <a:endParaRPr lang="en-GB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4176082"/>
            <a:ext cx="346601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c</a:t>
            </a:r>
            <a:r>
              <a:rPr lang="en-GB" sz="2500" b="1" dirty="0" smtClean="0"/>
              <a:t>are</a:t>
            </a:r>
            <a:r>
              <a:rPr lang="en-GB" sz="2500" dirty="0" smtClean="0"/>
              <a:t>, b</a:t>
            </a:r>
            <a:r>
              <a:rPr lang="en-GB" sz="2500" b="1" dirty="0" smtClean="0"/>
              <a:t>ear</a:t>
            </a:r>
            <a:r>
              <a:rPr lang="en-GB" sz="2500" dirty="0" smtClean="0"/>
              <a:t>, fl</a:t>
            </a:r>
            <a:r>
              <a:rPr lang="en-GB" sz="2500" b="1" dirty="0" smtClean="0"/>
              <a:t>air</a:t>
            </a:r>
            <a:r>
              <a:rPr lang="en-GB" sz="2500" dirty="0" smtClean="0"/>
              <a:t>, wh</a:t>
            </a:r>
            <a:r>
              <a:rPr lang="en-GB" sz="2500" b="1" dirty="0" smtClean="0"/>
              <a:t>ere</a:t>
            </a:r>
            <a:endParaRPr lang="en-GB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4581128"/>
            <a:ext cx="19303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c</a:t>
            </a:r>
            <a:r>
              <a:rPr lang="en-GB" sz="2500" b="1" dirty="0" smtClean="0"/>
              <a:t>ow</a:t>
            </a:r>
            <a:r>
              <a:rPr lang="en-GB" sz="2500" dirty="0" smtClean="0"/>
              <a:t>, b</a:t>
            </a:r>
            <a:r>
              <a:rPr lang="en-GB" sz="2500" b="1" dirty="0" smtClean="0"/>
              <a:t>ough</a:t>
            </a:r>
            <a:endParaRPr lang="en-GB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4968170"/>
            <a:ext cx="17171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b</a:t>
            </a:r>
            <a:r>
              <a:rPr lang="en-GB" sz="2500" b="1" dirty="0" smtClean="0"/>
              <a:t>oy</a:t>
            </a:r>
            <a:r>
              <a:rPr lang="en-GB" sz="2500" dirty="0" smtClean="0"/>
              <a:t>, n</a:t>
            </a:r>
            <a:r>
              <a:rPr lang="en-GB" sz="2500" b="1" dirty="0" smtClean="0"/>
              <a:t>oi</a:t>
            </a:r>
            <a:r>
              <a:rPr lang="en-GB" sz="2500" dirty="0" smtClean="0"/>
              <a:t>se</a:t>
            </a:r>
            <a:endParaRPr lang="en-GB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1618" y="5373216"/>
            <a:ext cx="166423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t</a:t>
            </a:r>
            <a:r>
              <a:rPr lang="en-GB" sz="2500" b="1" dirty="0" smtClean="0"/>
              <a:t>our</a:t>
            </a:r>
            <a:r>
              <a:rPr lang="en-GB" sz="2500" dirty="0" smtClean="0"/>
              <a:t>, p</a:t>
            </a:r>
            <a:r>
              <a:rPr lang="en-GB" sz="2500" b="1" dirty="0" smtClean="0"/>
              <a:t>oor</a:t>
            </a:r>
            <a:endParaRPr lang="en-GB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 Vocal Apparatus</a:t>
            </a:r>
            <a:endParaRPr lang="en-GB" dirty="0"/>
          </a:p>
        </p:txBody>
      </p:sp>
      <p:pic>
        <p:nvPicPr>
          <p:cNvPr id="1026" name="Picture 2" descr="http://media.npr.org/assets/news/2010/08/10/vocaltract_custom.jpg?t=1281448165&amp;s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4"/>
            <a:ext cx="4104456" cy="428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Plosives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600" i="1" dirty="0" smtClean="0"/>
              <a:t>Created when the airflow is blocked for a brief time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Voiced:</a:t>
            </a:r>
          </a:p>
          <a:p>
            <a:r>
              <a:rPr lang="en-GB" b="1" dirty="0" smtClean="0"/>
              <a:t>/b/ </a:t>
            </a:r>
            <a:r>
              <a:rPr lang="en-GB" dirty="0" smtClean="0"/>
              <a:t>- </a:t>
            </a:r>
            <a:r>
              <a:rPr lang="en-GB" b="1" dirty="0" smtClean="0"/>
              <a:t>b</a:t>
            </a:r>
            <a:r>
              <a:rPr lang="en-GB" dirty="0" smtClean="0"/>
              <a:t>ig, cra</a:t>
            </a:r>
            <a:r>
              <a:rPr lang="en-GB" b="1" dirty="0" smtClean="0"/>
              <a:t>b</a:t>
            </a:r>
            <a:endParaRPr lang="en-GB" dirty="0" smtClean="0"/>
          </a:p>
          <a:p>
            <a:r>
              <a:rPr lang="en-GB" b="1" dirty="0" smtClean="0"/>
              <a:t>/d/ </a:t>
            </a:r>
            <a:r>
              <a:rPr lang="en-GB" dirty="0" smtClean="0"/>
              <a:t>- </a:t>
            </a:r>
            <a:r>
              <a:rPr lang="en-GB" b="1" dirty="0" smtClean="0"/>
              <a:t>d</a:t>
            </a:r>
            <a:r>
              <a:rPr lang="en-GB" dirty="0" smtClean="0"/>
              <a:t>og, co</a:t>
            </a:r>
            <a:r>
              <a:rPr lang="en-GB" b="1" dirty="0" smtClean="0"/>
              <a:t>d</a:t>
            </a:r>
            <a:endParaRPr lang="en-GB" dirty="0" smtClean="0"/>
          </a:p>
          <a:p>
            <a:r>
              <a:rPr lang="en-GB" b="1" dirty="0" smtClean="0"/>
              <a:t>/g/ </a:t>
            </a:r>
            <a:r>
              <a:rPr lang="en-GB" dirty="0" smtClean="0"/>
              <a:t>- </a:t>
            </a:r>
            <a:r>
              <a:rPr lang="en-GB" b="1" dirty="0" smtClean="0"/>
              <a:t>g</a:t>
            </a:r>
            <a:r>
              <a:rPr lang="en-GB" dirty="0" smtClean="0"/>
              <a:t>arden, da</a:t>
            </a:r>
            <a:r>
              <a:rPr lang="en-GB" b="1" dirty="0" smtClean="0"/>
              <a:t>gg</a:t>
            </a:r>
            <a:r>
              <a:rPr lang="en-GB" dirty="0" smtClean="0"/>
              <a:t>er, lo</a:t>
            </a:r>
            <a:r>
              <a:rPr lang="en-GB" b="1" dirty="0" smtClean="0"/>
              <a:t>g</a:t>
            </a:r>
            <a:endParaRPr lang="en-GB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Unvoiced:</a:t>
            </a:r>
          </a:p>
          <a:p>
            <a:r>
              <a:rPr lang="en-GB" b="1" dirty="0" smtClean="0"/>
              <a:t>/p/</a:t>
            </a:r>
            <a:r>
              <a:rPr lang="en-GB" dirty="0" smtClean="0"/>
              <a:t> - </a:t>
            </a:r>
            <a:r>
              <a:rPr lang="en-GB" b="1" dirty="0" smtClean="0"/>
              <a:t>p</a:t>
            </a:r>
            <a:r>
              <a:rPr lang="en-GB" dirty="0" smtClean="0"/>
              <a:t>et, s</a:t>
            </a:r>
            <a:r>
              <a:rPr lang="en-GB" b="1" dirty="0" smtClean="0"/>
              <a:t>p</a:t>
            </a:r>
            <a:r>
              <a:rPr lang="en-GB" dirty="0" smtClean="0"/>
              <a:t>ort, ca</a:t>
            </a:r>
            <a:r>
              <a:rPr lang="en-GB" b="1" dirty="0" smtClean="0"/>
              <a:t>p</a:t>
            </a:r>
            <a:endParaRPr lang="en-GB" dirty="0" smtClean="0"/>
          </a:p>
          <a:p>
            <a:r>
              <a:rPr lang="en-GB" b="1" dirty="0" smtClean="0"/>
              <a:t>/t/ </a:t>
            </a:r>
            <a:r>
              <a:rPr lang="en-GB" dirty="0" smtClean="0"/>
              <a:t>- </a:t>
            </a:r>
            <a:r>
              <a:rPr lang="en-GB" b="1" dirty="0" smtClean="0"/>
              <a:t>t</a:t>
            </a:r>
            <a:r>
              <a:rPr lang="en-GB" dirty="0" smtClean="0"/>
              <a:t>ap, s</a:t>
            </a:r>
            <a:r>
              <a:rPr lang="en-GB" b="1" dirty="0" smtClean="0"/>
              <a:t>t</a:t>
            </a:r>
            <a:r>
              <a:rPr lang="en-GB" dirty="0" smtClean="0"/>
              <a:t>ory, co</a:t>
            </a:r>
            <a:r>
              <a:rPr lang="en-GB" b="1" dirty="0" smtClean="0"/>
              <a:t>t</a:t>
            </a:r>
          </a:p>
          <a:p>
            <a:r>
              <a:rPr lang="en-GB" b="1" dirty="0" smtClean="0"/>
              <a:t>/k/ </a:t>
            </a:r>
            <a:r>
              <a:rPr lang="en-GB" dirty="0" smtClean="0"/>
              <a:t>- </a:t>
            </a:r>
            <a:r>
              <a:rPr lang="en-GB" b="1" dirty="0" smtClean="0"/>
              <a:t>c</a:t>
            </a:r>
            <a:r>
              <a:rPr lang="en-GB" dirty="0" smtClean="0"/>
              <a:t>aravan, </a:t>
            </a:r>
            <a:r>
              <a:rPr lang="en-GB" b="1" dirty="0" smtClean="0"/>
              <a:t>k</a:t>
            </a:r>
            <a:r>
              <a:rPr lang="en-GB" dirty="0" smtClean="0"/>
              <a:t>i</a:t>
            </a:r>
            <a:r>
              <a:rPr lang="en-GB" b="1" dirty="0" smtClean="0"/>
              <a:t>ck</a:t>
            </a:r>
            <a:r>
              <a:rPr lang="en-GB" dirty="0" smtClean="0"/>
              <a:t>, s</a:t>
            </a:r>
            <a:r>
              <a:rPr lang="en-GB" b="1" dirty="0" smtClean="0"/>
              <a:t>k</a:t>
            </a:r>
            <a:r>
              <a:rPr lang="en-GB" dirty="0" smtClean="0"/>
              <a:t>y, </a:t>
            </a:r>
            <a:r>
              <a:rPr lang="en-GB" b="1" dirty="0" smtClean="0"/>
              <a:t>q</a:t>
            </a:r>
            <a:r>
              <a:rPr lang="en-GB" dirty="0" smtClean="0"/>
              <a:t>ueasy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Fricatives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Created when the airflow is only partially blocked and air moves through the mouth in a steady stream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/v/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ein, gi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en-GB" sz="3100" b="1" dirty="0" smtClean="0"/>
              <a:t>ð/ </a:t>
            </a:r>
            <a:r>
              <a:rPr lang="en-GB" sz="3100" dirty="0" smtClean="0"/>
              <a:t>- </a:t>
            </a:r>
            <a:r>
              <a:rPr lang="en-GB" sz="3100" b="1" dirty="0" smtClean="0"/>
              <a:t>th</a:t>
            </a:r>
            <a:r>
              <a:rPr lang="en-GB" sz="3100" dirty="0" smtClean="0"/>
              <a:t>is, smoo</a:t>
            </a:r>
            <a:r>
              <a:rPr lang="en-GB" sz="3100" b="1" dirty="0" smtClean="0"/>
              <a:t>th</a:t>
            </a:r>
            <a:endParaRPr kumimoji="0" lang="en-GB" sz="3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/z/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ero, ho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row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en-GB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noProof="0" dirty="0" smtClean="0"/>
              <a:t>/ʒ/ </a:t>
            </a:r>
            <a:r>
              <a:rPr lang="en-GB" sz="3200" dirty="0" smtClean="0"/>
              <a:t>- lei</a:t>
            </a:r>
            <a:r>
              <a:rPr lang="en-GB" sz="3200" b="1" dirty="0" smtClean="0"/>
              <a:t>su</a:t>
            </a:r>
            <a:r>
              <a:rPr lang="en-GB" sz="3200" dirty="0" smtClean="0"/>
              <a:t>re, bei</a:t>
            </a:r>
            <a:r>
              <a:rPr lang="en-GB" sz="3200" b="1" dirty="0" smtClean="0"/>
              <a:t>ge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/f/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it, cou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gh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one,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bee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el-GR" sz="3100" b="1" dirty="0" smtClean="0"/>
              <a:t>θ</a:t>
            </a:r>
            <a:r>
              <a:rPr lang="en-GB" sz="3100" b="1" dirty="0" smtClean="0"/>
              <a:t>/ </a:t>
            </a:r>
            <a:r>
              <a:rPr lang="en-GB" sz="3100" dirty="0" smtClean="0"/>
              <a:t>- </a:t>
            </a:r>
            <a:r>
              <a:rPr lang="en-GB" sz="3100" b="1" dirty="0" smtClean="0"/>
              <a:t>th</a:t>
            </a:r>
            <a:r>
              <a:rPr lang="en-GB" sz="3100" dirty="0" smtClean="0"/>
              <a:t>imble, four</a:t>
            </a:r>
            <a:r>
              <a:rPr lang="en-GB" sz="3100" b="1" dirty="0" smtClean="0"/>
              <a:t>th</a:t>
            </a:r>
            <a:endParaRPr kumimoji="0" lang="en-GB" sz="3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/s/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hi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ss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dirty="0" smtClean="0"/>
              <a:t>/ʃ/ </a:t>
            </a:r>
            <a:r>
              <a:rPr lang="en-GB" sz="3200" dirty="0" smtClean="0"/>
              <a:t>- </a:t>
            </a:r>
            <a:r>
              <a:rPr lang="en-GB" sz="3200" b="1" dirty="0" smtClean="0"/>
              <a:t>sh</a:t>
            </a:r>
            <a:r>
              <a:rPr lang="en-GB" sz="3200" dirty="0" smtClean="0"/>
              <a:t>op, lo</a:t>
            </a:r>
            <a:r>
              <a:rPr lang="en-GB" sz="3200" b="1" dirty="0" smtClean="0"/>
              <a:t>ti</a:t>
            </a:r>
            <a:r>
              <a:rPr lang="en-GB" sz="3200" dirty="0" smtClean="0"/>
              <a:t>on, ma</a:t>
            </a:r>
            <a:r>
              <a:rPr lang="en-GB" sz="3200" b="1" dirty="0" smtClean="0"/>
              <a:t>sh</a:t>
            </a:r>
            <a:r>
              <a:rPr lang="en-GB" sz="3200" dirty="0" smtClean="0"/>
              <a:t>, </a:t>
            </a:r>
            <a:r>
              <a:rPr lang="en-GB" sz="3200" b="1" dirty="0" smtClean="0"/>
              <a:t>su</a:t>
            </a:r>
            <a:r>
              <a:rPr lang="en-GB" sz="3200" dirty="0" smtClean="0"/>
              <a:t>gar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/h/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Affricatives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Created by putting</a:t>
            </a:r>
            <a:r>
              <a:rPr kumimoji="0" lang="en-GB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plosives and fricatives together</a:t>
            </a:r>
            <a:endParaRPr kumimoji="0" lang="en-GB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/ʤ/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erm,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3200" b="1" dirty="0" smtClean="0"/>
              <a:t>j</a:t>
            </a:r>
            <a:r>
              <a:rPr lang="en-GB" sz="3200" dirty="0" smtClean="0"/>
              <a:t>et, </a:t>
            </a:r>
            <a:r>
              <a:rPr lang="en-GB" sz="3200" b="1" dirty="0" smtClean="0"/>
              <a:t>j</a:t>
            </a:r>
            <a:r>
              <a:rPr lang="en-GB" sz="3200" dirty="0" smtClean="0"/>
              <a:t>u</a:t>
            </a:r>
            <a:r>
              <a:rPr lang="en-GB" sz="3200" b="1" dirty="0" smtClean="0"/>
              <a:t>dge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/ʧ/ </a:t>
            </a:r>
            <a:r>
              <a:rPr lang="en-GB" sz="3200" dirty="0" smtClean="0"/>
              <a:t>- </a:t>
            </a:r>
            <a:r>
              <a:rPr lang="en-GB" sz="3200" b="1" dirty="0" smtClean="0"/>
              <a:t>ch</a:t>
            </a:r>
            <a:r>
              <a:rPr lang="en-GB" sz="3200" dirty="0" smtClean="0"/>
              <a:t>ampion, fea</a:t>
            </a:r>
            <a:r>
              <a:rPr lang="en-GB" sz="3200" b="1" dirty="0" smtClean="0"/>
              <a:t>tu</a:t>
            </a:r>
            <a:r>
              <a:rPr lang="en-GB" sz="3200" dirty="0" smtClean="0"/>
              <a:t>re, ca</a:t>
            </a:r>
            <a:r>
              <a:rPr lang="en-GB" sz="3200" b="1" dirty="0" smtClean="0"/>
              <a:t>tch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Approximants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800" i="1" noProof="0" dirty="0" smtClean="0"/>
              <a:t>Created by a continuous, relatively unrestricted airflow</a:t>
            </a:r>
            <a:endParaRPr kumimoji="0" lang="en-GB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/w/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dirty="0" smtClean="0"/>
              <a:t>/r/ </a:t>
            </a:r>
            <a:r>
              <a:rPr lang="en-GB" sz="3200" dirty="0" smtClean="0"/>
              <a:t>- </a:t>
            </a:r>
            <a:r>
              <a:rPr lang="en-GB" sz="3200" b="1" dirty="0" smtClean="0"/>
              <a:t>r</a:t>
            </a:r>
            <a:r>
              <a:rPr lang="en-GB" sz="3200" dirty="0" smtClean="0"/>
              <a:t>eady, co</a:t>
            </a:r>
            <a:r>
              <a:rPr lang="en-GB" sz="3200" b="1" dirty="0" smtClean="0"/>
              <a:t>rr</a:t>
            </a:r>
            <a:r>
              <a:rPr lang="en-GB" sz="3200" dirty="0" smtClean="0"/>
              <a:t>upt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dirty="0" smtClean="0"/>
              <a:t>/j/ </a:t>
            </a:r>
            <a:r>
              <a:rPr lang="en-GB" sz="3200" dirty="0" smtClean="0"/>
              <a:t>- </a:t>
            </a:r>
            <a:r>
              <a:rPr lang="en-GB" sz="3200" b="1" dirty="0" smtClean="0"/>
              <a:t>y</a:t>
            </a:r>
            <a:r>
              <a:rPr lang="en-GB" sz="3200" dirty="0" smtClean="0"/>
              <a:t>awn</a:t>
            </a:r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Nasals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800" i="1" noProof="0" dirty="0" smtClean="0"/>
              <a:t>	Created by air moving through the nose</a:t>
            </a:r>
            <a:endParaRPr kumimoji="0" lang="en-GB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/m/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ould, nu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mb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endParaRPr kumimoji="0" lang="en-GB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dirty="0" smtClean="0"/>
              <a:t>/n/ </a:t>
            </a:r>
            <a:r>
              <a:rPr lang="en-GB" sz="3200" dirty="0" smtClean="0"/>
              <a:t>- </a:t>
            </a:r>
            <a:r>
              <a:rPr lang="en-GB" sz="3200" b="1" dirty="0" smtClean="0"/>
              <a:t>n</a:t>
            </a:r>
            <a:r>
              <a:rPr lang="en-GB" sz="3200" dirty="0" smtClean="0"/>
              <a:t>ight, loa</a:t>
            </a:r>
            <a:r>
              <a:rPr lang="en-GB" sz="3200" b="1" dirty="0" smtClean="0"/>
              <a:t>n</a:t>
            </a:r>
            <a:endParaRPr lang="en-GB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b="1" dirty="0" smtClean="0"/>
              <a:t>/ŋ/ </a:t>
            </a:r>
            <a:r>
              <a:rPr lang="en-GB" sz="3200" dirty="0" smtClean="0"/>
              <a:t>- si</a:t>
            </a:r>
            <a:r>
              <a:rPr lang="en-GB" sz="3200" b="1" dirty="0" smtClean="0"/>
              <a:t>ng</a:t>
            </a:r>
            <a:r>
              <a:rPr lang="en-GB" sz="3200" dirty="0" smtClean="0"/>
              <a:t>er, cli</a:t>
            </a:r>
            <a:r>
              <a:rPr lang="en-GB" sz="3200" b="1" dirty="0" smtClean="0"/>
              <a:t>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Laterals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800" i="1" noProof="0" dirty="0" smtClean="0"/>
              <a:t>Created by placing the tongue on the ridge of the teeth and then air moving down the side of your mouth</a:t>
            </a:r>
            <a:endParaRPr kumimoji="0" lang="en-GB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/l/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augh, be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</a:t>
            </a:r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Regional Consonants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Cockney:</a:t>
            </a:r>
          </a:p>
          <a:p>
            <a:r>
              <a:rPr lang="en-GB" b="1" dirty="0" smtClean="0"/>
              <a:t>/ɫ/ </a:t>
            </a:r>
            <a:r>
              <a:rPr lang="en-GB" dirty="0" smtClean="0"/>
              <a:t>- mi</a:t>
            </a:r>
            <a:r>
              <a:rPr lang="en-GB" b="1" dirty="0" smtClean="0"/>
              <a:t>l</a:t>
            </a:r>
            <a:r>
              <a:rPr lang="en-GB" dirty="0" smtClean="0"/>
              <a:t>k, te</a:t>
            </a:r>
            <a:r>
              <a:rPr lang="en-GB" b="1" dirty="0" smtClean="0"/>
              <a:t>ll</a:t>
            </a:r>
            <a:endParaRPr lang="en-GB" dirty="0" smtClean="0"/>
          </a:p>
          <a:p>
            <a:r>
              <a:rPr lang="en-GB" b="1" dirty="0" smtClean="0"/>
              <a:t>/ʔ/ </a:t>
            </a:r>
            <a:r>
              <a:rPr lang="en-GB" dirty="0" smtClean="0"/>
              <a:t>- bu</a:t>
            </a:r>
            <a:r>
              <a:rPr lang="en-GB" b="1" dirty="0" smtClean="0"/>
              <a:t>tt</a:t>
            </a:r>
            <a:r>
              <a:rPr lang="en-GB" dirty="0" smtClean="0"/>
              <a:t>er, bo</a:t>
            </a:r>
            <a:r>
              <a:rPr lang="en-GB" b="1" dirty="0" smtClean="0"/>
              <a:t>tt</a:t>
            </a:r>
            <a:r>
              <a:rPr lang="en-GB" dirty="0" smtClean="0"/>
              <a:t>le 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Scottish:</a:t>
            </a:r>
          </a:p>
          <a:p>
            <a:r>
              <a:rPr lang="en-GB" b="1" dirty="0" smtClean="0"/>
              <a:t>/ʍ/ </a:t>
            </a:r>
            <a:r>
              <a:rPr lang="en-GB" dirty="0" smtClean="0"/>
              <a:t>- </a:t>
            </a:r>
            <a:r>
              <a:rPr lang="en-GB" b="1" dirty="0" smtClean="0"/>
              <a:t>wh</a:t>
            </a:r>
            <a:r>
              <a:rPr lang="en-GB" dirty="0" smtClean="0"/>
              <a:t>ich</a:t>
            </a:r>
          </a:p>
          <a:p>
            <a:r>
              <a:rPr lang="en-GB" b="1" dirty="0" smtClean="0"/>
              <a:t>/x/ </a:t>
            </a:r>
            <a:r>
              <a:rPr lang="en-GB" dirty="0" smtClean="0"/>
              <a:t>- lo</a:t>
            </a:r>
            <a:r>
              <a:rPr lang="en-GB" b="1" dirty="0" smtClean="0"/>
              <a:t>ch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157</TotalTime>
  <Words>289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Phonology &amp; International Phonetic Alphabet</vt:lpstr>
      <vt:lpstr>Human Vocal Apparatus</vt:lpstr>
      <vt:lpstr>Plosives</vt:lpstr>
      <vt:lpstr>Fricatives</vt:lpstr>
      <vt:lpstr>Affricatives</vt:lpstr>
      <vt:lpstr>Approximants</vt:lpstr>
      <vt:lpstr>Nasals</vt:lpstr>
      <vt:lpstr>Laterals</vt:lpstr>
      <vt:lpstr>Regional Consonants</vt:lpstr>
      <vt:lpstr>Long Vowels</vt:lpstr>
      <vt:lpstr>Short Vowels</vt:lpstr>
      <vt:lpstr>Diphthongs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Phonology &amp; International Phonetic Alphabet</dc:title>
  <dc:creator>Adam</dc:creator>
  <cp:lastModifiedBy>Adam</cp:lastModifiedBy>
  <cp:revision>22</cp:revision>
  <dcterms:created xsi:type="dcterms:W3CDTF">2015-10-07T18:33:24Z</dcterms:created>
  <dcterms:modified xsi:type="dcterms:W3CDTF">2016-10-02T19:55:42Z</dcterms:modified>
</cp:coreProperties>
</file>