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481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3902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179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039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2027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243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910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7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6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5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59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0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66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56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Child Language Acquisition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Developing Phonology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97" y="4317998"/>
            <a:ext cx="3462969" cy="25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Key Terms: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Phonemic expansion: </a:t>
            </a:r>
            <a:r>
              <a:rPr lang="en-GB" dirty="0" smtClean="0"/>
              <a:t>the variety of sounds a child can produce increases</a:t>
            </a:r>
          </a:p>
          <a:p>
            <a:r>
              <a:rPr lang="en-GB" b="1" dirty="0" smtClean="0"/>
              <a:t>Phonemic contraction: </a:t>
            </a:r>
            <a:r>
              <a:rPr lang="en-GB" dirty="0" smtClean="0"/>
              <a:t>the sounds a child can make are reduced so that they can only make the sounds of their own language</a:t>
            </a:r>
          </a:p>
          <a:p>
            <a:r>
              <a:rPr lang="en-GB" b="1" dirty="0" smtClean="0"/>
              <a:t>Reduplicated monosyllable: </a:t>
            </a:r>
            <a:r>
              <a:rPr lang="en-GB" dirty="0" smtClean="0"/>
              <a:t>the repetition of a sound such as ‘</a:t>
            </a:r>
            <a:r>
              <a:rPr lang="en-GB" dirty="0" err="1" smtClean="0"/>
              <a:t>ba</a:t>
            </a:r>
            <a:r>
              <a:rPr lang="en-GB" dirty="0" smtClean="0"/>
              <a:t> </a:t>
            </a:r>
            <a:r>
              <a:rPr lang="en-GB" dirty="0" err="1" smtClean="0"/>
              <a:t>ba</a:t>
            </a:r>
            <a:r>
              <a:rPr lang="en-GB" dirty="0" smtClean="0"/>
              <a:t>’</a:t>
            </a:r>
          </a:p>
          <a:p>
            <a:r>
              <a:rPr lang="en-GB" b="1" dirty="0" smtClean="0"/>
              <a:t>Consonant clusters: </a:t>
            </a:r>
            <a:r>
              <a:rPr lang="en-GB" dirty="0" smtClean="0"/>
              <a:t>groups of consonants such as ‘</a:t>
            </a:r>
            <a:r>
              <a:rPr lang="en-GB" dirty="0" err="1" smtClean="0"/>
              <a:t>str</a:t>
            </a:r>
            <a:r>
              <a:rPr lang="en-GB" dirty="0" smtClean="0"/>
              <a:t>’ or ‘</a:t>
            </a:r>
            <a:r>
              <a:rPr lang="en-GB" dirty="0" err="1" smtClean="0"/>
              <a:t>gl</a:t>
            </a:r>
            <a:r>
              <a:rPr lang="en-GB" dirty="0" smtClean="0"/>
              <a:t>’ that demand more muscular control than single consonants or vowels so tend to appear later in the baby’s utterances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73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Pre-Verbal Stages: place in the correct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Proto-words</a:t>
            </a:r>
          </a:p>
          <a:p>
            <a:r>
              <a:rPr lang="en-GB" b="1" dirty="0" smtClean="0"/>
              <a:t>Babbling</a:t>
            </a:r>
          </a:p>
          <a:p>
            <a:r>
              <a:rPr lang="en-GB" b="1" dirty="0" smtClean="0"/>
              <a:t>Cooing</a:t>
            </a:r>
          </a:p>
          <a:p>
            <a:r>
              <a:rPr lang="en-GB" b="1" dirty="0" smtClean="0"/>
              <a:t>Vegetative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51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Pre-Verbal Stages: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Vegetative </a:t>
            </a:r>
            <a:r>
              <a:rPr lang="en-GB" dirty="0" smtClean="0"/>
              <a:t>– sounds of discomfort or reflexive actions e.g. crying, coughing, burping, sucking </a:t>
            </a:r>
            <a:r>
              <a:rPr lang="en-GB" b="1" dirty="0" smtClean="0"/>
              <a:t>(0 – 4 months)</a:t>
            </a:r>
          </a:p>
          <a:p>
            <a:r>
              <a:rPr lang="en-GB" b="1" dirty="0" smtClean="0"/>
              <a:t>Cooing </a:t>
            </a:r>
            <a:r>
              <a:rPr lang="en-GB" dirty="0" smtClean="0"/>
              <a:t>– comfort sounds, vocal play e.g. grunts and sighs become vowel-like coos, laughter starts, hard consonants and vowels produced, pitch (squeals, growls) and loudness (yells) practised    </a:t>
            </a:r>
            <a:r>
              <a:rPr lang="en-GB" b="1" dirty="0" smtClean="0"/>
              <a:t>(4 – 7 months)</a:t>
            </a:r>
          </a:p>
          <a:p>
            <a:r>
              <a:rPr lang="en-GB" b="1" dirty="0" smtClean="0"/>
              <a:t>Babbling </a:t>
            </a:r>
            <a:r>
              <a:rPr lang="en-GB" dirty="0" smtClean="0"/>
              <a:t>– extended sounds resembling syllable-like sequences, repeated patterns e.g. reduplicated sounds (‘</a:t>
            </a:r>
            <a:r>
              <a:rPr lang="en-GB" i="1" dirty="0" err="1" smtClean="0"/>
              <a:t>ba-ba</a:t>
            </a:r>
            <a:r>
              <a:rPr lang="en-GB" i="1" dirty="0" smtClean="0"/>
              <a:t>’</a:t>
            </a:r>
            <a:r>
              <a:rPr lang="en-GB" dirty="0" smtClean="0"/>
              <a:t>) and non-reduplicated (variegated) such as ‘</a:t>
            </a:r>
            <a:r>
              <a:rPr lang="en-GB" i="1" dirty="0" err="1" smtClean="0"/>
              <a:t>agu</a:t>
            </a:r>
            <a:r>
              <a:rPr lang="en-GB" dirty="0" smtClean="0"/>
              <a:t>’ </a:t>
            </a:r>
            <a:r>
              <a:rPr lang="en-GB" b="1" dirty="0" smtClean="0"/>
              <a:t>(6 – 9 months)</a:t>
            </a:r>
          </a:p>
          <a:p>
            <a:r>
              <a:rPr lang="en-GB" b="1" dirty="0" smtClean="0"/>
              <a:t>Proto-words </a:t>
            </a:r>
            <a:r>
              <a:rPr lang="en-GB" dirty="0" smtClean="0"/>
              <a:t>– word-like vocalisations accompanied by paralinguistic features (e.g. pointing) to aid communication           </a:t>
            </a:r>
            <a:r>
              <a:rPr lang="en-GB" b="1" dirty="0" smtClean="0"/>
              <a:t>(9 – 12 months)</a:t>
            </a:r>
            <a:r>
              <a:rPr lang="en-GB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05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Phonological Errors: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Deletion </a:t>
            </a:r>
            <a:r>
              <a:rPr lang="en-GB" dirty="0" smtClean="0"/>
              <a:t>– omitting the final consonant in words e.g. </a:t>
            </a:r>
            <a:r>
              <a:rPr lang="en-GB" i="1" dirty="0" smtClean="0"/>
              <a:t>do(g), cu(p)</a:t>
            </a:r>
          </a:p>
          <a:p>
            <a:r>
              <a:rPr lang="en-GB" b="1" dirty="0" smtClean="0"/>
              <a:t>Substitution </a:t>
            </a:r>
            <a:r>
              <a:rPr lang="en-GB" dirty="0" smtClean="0"/>
              <a:t>– substituting one sound for another (especially the ‘harder’ sounds that develop later, such as /</a:t>
            </a:r>
            <a:r>
              <a:rPr lang="en-GB" i="1" dirty="0" smtClean="0"/>
              <a:t>∫</a:t>
            </a:r>
            <a:r>
              <a:rPr lang="en-GB" dirty="0" smtClean="0"/>
              <a:t>/) e.g. </a:t>
            </a:r>
            <a:r>
              <a:rPr lang="en-GB" i="1" dirty="0" smtClean="0"/>
              <a:t>‘pip’ </a:t>
            </a:r>
            <a:r>
              <a:rPr lang="en-GB" dirty="0" smtClean="0"/>
              <a:t>for </a:t>
            </a:r>
            <a:r>
              <a:rPr lang="en-GB" i="1" dirty="0" smtClean="0"/>
              <a:t>‘ship’</a:t>
            </a:r>
          </a:p>
          <a:p>
            <a:r>
              <a:rPr lang="en-GB" b="1" dirty="0" smtClean="0"/>
              <a:t>Addition </a:t>
            </a:r>
            <a:r>
              <a:rPr lang="en-GB" dirty="0" smtClean="0"/>
              <a:t>– adding an extra vowel sound to the ends of words, creating a CVCV pattern e.g. </a:t>
            </a:r>
            <a:r>
              <a:rPr lang="en-GB" i="1" dirty="0" smtClean="0"/>
              <a:t>doggie</a:t>
            </a:r>
          </a:p>
          <a:p>
            <a:r>
              <a:rPr lang="en-GB" b="1" dirty="0" smtClean="0"/>
              <a:t>Assimilation </a:t>
            </a:r>
            <a:r>
              <a:rPr lang="en-GB" dirty="0" smtClean="0"/>
              <a:t>– changing one consonant or vowel for another (as in the early plosive sounds /d/ and /b/) e.g. </a:t>
            </a:r>
            <a:r>
              <a:rPr lang="en-GB" i="1" dirty="0" smtClean="0"/>
              <a:t>‘</a:t>
            </a:r>
            <a:r>
              <a:rPr lang="en-GB" i="1" dirty="0" err="1" smtClean="0"/>
              <a:t>gog</a:t>
            </a:r>
            <a:r>
              <a:rPr lang="en-GB" i="1" dirty="0" smtClean="0"/>
              <a:t>’ </a:t>
            </a:r>
            <a:r>
              <a:rPr lang="en-GB" dirty="0" smtClean="0"/>
              <a:t>for </a:t>
            </a:r>
            <a:r>
              <a:rPr lang="en-GB" i="1" dirty="0" smtClean="0"/>
              <a:t>‘dog</a:t>
            </a:r>
            <a:r>
              <a:rPr lang="en-GB" dirty="0" smtClean="0"/>
              <a:t>’ </a:t>
            </a:r>
          </a:p>
          <a:p>
            <a:r>
              <a:rPr lang="en-GB" b="1" dirty="0" smtClean="0"/>
              <a:t>Reduplication </a:t>
            </a:r>
            <a:r>
              <a:rPr lang="en-GB" dirty="0" smtClean="0"/>
              <a:t>– repeating a whole syllable e.g. </a:t>
            </a:r>
            <a:r>
              <a:rPr lang="en-GB" i="1" dirty="0" smtClean="0"/>
              <a:t>dada, mama</a:t>
            </a:r>
          </a:p>
          <a:p>
            <a:r>
              <a:rPr lang="en-GB" b="1" dirty="0" smtClean="0"/>
              <a:t>Consonant cluster reductions </a:t>
            </a:r>
            <a:r>
              <a:rPr lang="en-GB" dirty="0" smtClean="0"/>
              <a:t>– consonant clusters can be difficult to articulate, so children reduce them to smaller units e.g. </a:t>
            </a:r>
            <a:r>
              <a:rPr lang="en-GB" i="1" dirty="0" smtClean="0"/>
              <a:t>‘</a:t>
            </a:r>
            <a:r>
              <a:rPr lang="en-GB" i="1" dirty="0" err="1" smtClean="0"/>
              <a:t>pider</a:t>
            </a:r>
            <a:r>
              <a:rPr lang="en-GB" i="1" dirty="0" smtClean="0"/>
              <a:t>’ </a:t>
            </a:r>
            <a:r>
              <a:rPr lang="en-GB" dirty="0" smtClean="0"/>
              <a:t>for </a:t>
            </a:r>
            <a:r>
              <a:rPr lang="en-GB" i="1" dirty="0" smtClean="0"/>
              <a:t>‘spider’</a:t>
            </a:r>
          </a:p>
          <a:p>
            <a:r>
              <a:rPr lang="en-GB" b="1" dirty="0" smtClean="0"/>
              <a:t>Deletion of unstressed syllables </a:t>
            </a:r>
            <a:r>
              <a:rPr lang="en-GB" dirty="0" smtClean="0"/>
              <a:t>– omitting the opening syllable in polysyllabic words e.g. </a:t>
            </a:r>
            <a:r>
              <a:rPr lang="en-GB" i="1" dirty="0" smtClean="0"/>
              <a:t>‘nana’ </a:t>
            </a:r>
            <a:r>
              <a:rPr lang="en-GB" dirty="0" smtClean="0"/>
              <a:t>for </a:t>
            </a:r>
            <a:r>
              <a:rPr lang="en-GB" i="1" dirty="0" smtClean="0"/>
              <a:t>‘banana’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1874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390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Child Language Acquisition</vt:lpstr>
      <vt:lpstr>Some Key Terms:</vt:lpstr>
      <vt:lpstr>Pre-Verbal Stages: place in the correct order</vt:lpstr>
      <vt:lpstr>Pre-Verbal Stages:</vt:lpstr>
      <vt:lpstr>Early Phonological Errors: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Language Acquisition</dc:title>
  <dc:creator>Adam Duce</dc:creator>
  <cp:lastModifiedBy>Adam Duce</cp:lastModifiedBy>
  <cp:revision>11</cp:revision>
  <dcterms:created xsi:type="dcterms:W3CDTF">2016-10-05T09:22:46Z</dcterms:created>
  <dcterms:modified xsi:type="dcterms:W3CDTF">2017-09-19T11:04:37Z</dcterms:modified>
</cp:coreProperties>
</file>