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handoutMasterIdLst>
    <p:handoutMasterId r:id="rId18"/>
  </p:handout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71" r:id="rId14"/>
    <p:sldId id="269" r:id="rId15"/>
    <p:sldId id="270" r:id="rId16"/>
    <p:sldId id="266" r:id="rId17"/>
  </p:sldIdLst>
  <p:sldSz cx="9144000" cy="6858000" type="screen4x3"/>
  <p:notesSz cx="6669088"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48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938" cy="496411"/>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7607" y="0"/>
            <a:ext cx="2889938" cy="496411"/>
          </a:xfrm>
          <a:prstGeom prst="rect">
            <a:avLst/>
          </a:prstGeom>
        </p:spPr>
        <p:txBody>
          <a:bodyPr vert="horz" lIns="91440" tIns="45720" rIns="91440" bIns="45720" rtlCol="0"/>
          <a:lstStyle>
            <a:lvl1pPr algn="r">
              <a:defRPr sz="1200"/>
            </a:lvl1pPr>
          </a:lstStyle>
          <a:p>
            <a:fld id="{CB960369-3BE7-4DBD-A64D-1E66164EC4BC}" type="datetimeFigureOut">
              <a:rPr lang="en-US" smtClean="0"/>
              <a:pPr/>
              <a:t>5/9/2013</a:t>
            </a:fld>
            <a:endParaRPr lang="en-GB"/>
          </a:p>
        </p:txBody>
      </p:sp>
      <p:sp>
        <p:nvSpPr>
          <p:cNvPr id="4" name="Footer Placeholder 3"/>
          <p:cNvSpPr>
            <a:spLocks noGrp="1"/>
          </p:cNvSpPr>
          <p:nvPr>
            <p:ph type="ftr" sz="quarter" idx="2"/>
          </p:nvPr>
        </p:nvSpPr>
        <p:spPr>
          <a:xfrm>
            <a:off x="0" y="9430091"/>
            <a:ext cx="2889938" cy="496411"/>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7607" y="9430091"/>
            <a:ext cx="2889938" cy="496411"/>
          </a:xfrm>
          <a:prstGeom prst="rect">
            <a:avLst/>
          </a:prstGeom>
        </p:spPr>
        <p:txBody>
          <a:bodyPr vert="horz" lIns="91440" tIns="45720" rIns="91440" bIns="45720" rtlCol="0" anchor="b"/>
          <a:lstStyle>
            <a:lvl1pPr algn="r">
              <a:defRPr sz="1200"/>
            </a:lvl1pPr>
          </a:lstStyle>
          <a:p>
            <a:fld id="{E5C6E237-DFD9-4976-A614-B421A9E28E9E}" type="slidenum">
              <a:rPr lang="en-GB" smtClean="0"/>
              <a:pPr/>
              <a:t>‹#›</a:t>
            </a:fld>
            <a:endParaRPr lang="en-GB"/>
          </a:p>
        </p:txBody>
      </p:sp>
    </p:spTree>
    <p:extLst>
      <p:ext uri="{BB962C8B-B14F-4D97-AF65-F5344CB8AC3E}">
        <p14:creationId xmlns:p14="http://schemas.microsoft.com/office/powerpoint/2010/main" val="211054388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972F7EF4-D03D-4735-B7D7-F59A2D2F5459}" type="datetimeFigureOut">
              <a:rPr lang="en-US" smtClean="0"/>
              <a:pPr/>
              <a:t>5/9/2013</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6FE39F25-528F-4735-A37F-D82AF6C2B546}"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72F7EF4-D03D-4735-B7D7-F59A2D2F5459}" type="datetimeFigureOut">
              <a:rPr lang="en-US" smtClean="0"/>
              <a:pPr/>
              <a:t>5/9/2013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FE39F25-528F-4735-A37F-D82AF6C2B546}"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972F7EF4-D03D-4735-B7D7-F59A2D2F5459}" type="datetimeFigureOut">
              <a:rPr lang="en-US" smtClean="0"/>
              <a:pPr/>
              <a:t>5/9/2013</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6FE39F25-528F-4735-A37F-D82AF6C2B546}"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72F7EF4-D03D-4735-B7D7-F59A2D2F5459}" type="datetimeFigureOut">
              <a:rPr lang="en-US" smtClean="0"/>
              <a:pPr/>
              <a:t>5/9/2013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6FE39F25-528F-4735-A37F-D82AF6C2B546}"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972F7EF4-D03D-4735-B7D7-F59A2D2F5459}" type="datetimeFigureOut">
              <a:rPr lang="en-US" smtClean="0"/>
              <a:pPr/>
              <a:t>5/9/2013</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6FE39F25-528F-4735-A37F-D82AF6C2B546}"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72F7EF4-D03D-4735-B7D7-F59A2D2F5459}" type="datetimeFigureOut">
              <a:rPr lang="en-US" smtClean="0"/>
              <a:pPr/>
              <a:t>5/9/2013</a:t>
            </a:fld>
            <a:endParaRPr lang="en-GB"/>
          </a:p>
        </p:txBody>
      </p:sp>
      <p:sp>
        <p:nvSpPr>
          <p:cNvPr id="10" name="Slide Number Placeholder 9"/>
          <p:cNvSpPr>
            <a:spLocks noGrp="1"/>
          </p:cNvSpPr>
          <p:nvPr>
            <p:ph type="sldNum" sz="quarter" idx="16"/>
          </p:nvPr>
        </p:nvSpPr>
        <p:spPr/>
        <p:txBody>
          <a:bodyPr rtlCol="0"/>
          <a:lstStyle/>
          <a:p>
            <a:fld id="{6FE39F25-528F-4735-A37F-D82AF6C2B546}"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972F7EF4-D03D-4735-B7D7-F59A2D2F5459}" type="datetimeFigureOut">
              <a:rPr lang="en-US" smtClean="0"/>
              <a:pPr/>
              <a:t>5/9/2013</a:t>
            </a:fld>
            <a:endParaRPr lang="en-GB"/>
          </a:p>
        </p:txBody>
      </p:sp>
      <p:sp>
        <p:nvSpPr>
          <p:cNvPr id="12" name="Slide Number Placeholder 11"/>
          <p:cNvSpPr>
            <a:spLocks noGrp="1"/>
          </p:cNvSpPr>
          <p:nvPr>
            <p:ph type="sldNum" sz="quarter" idx="16"/>
          </p:nvPr>
        </p:nvSpPr>
        <p:spPr/>
        <p:txBody>
          <a:bodyPr rtlCol="0"/>
          <a:lstStyle/>
          <a:p>
            <a:fld id="{6FE39F25-528F-4735-A37F-D82AF6C2B546}"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72F7EF4-D03D-4735-B7D7-F59A2D2F5459}" type="datetimeFigureOut">
              <a:rPr lang="en-US" smtClean="0"/>
              <a:pPr/>
              <a:t>5/9/2013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6FE39F25-528F-4735-A37F-D82AF6C2B546}"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2F7EF4-D03D-4735-B7D7-F59A2D2F5459}" type="datetimeFigureOut">
              <a:rPr lang="en-US" smtClean="0"/>
              <a:pPr/>
              <a:t>5/9/2013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6FE39F25-528F-4735-A37F-D82AF6C2B546}"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72F7EF4-D03D-4735-B7D7-F59A2D2F5459}" type="datetimeFigureOut">
              <a:rPr lang="en-US" smtClean="0"/>
              <a:pPr/>
              <a:t>5/9/2013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6FE39F25-528F-4735-A37F-D82AF6C2B546}"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972F7EF4-D03D-4735-B7D7-F59A2D2F5459}" type="datetimeFigureOut">
              <a:rPr lang="en-US" smtClean="0"/>
              <a:pPr/>
              <a:t>5/9/2013</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6FE39F25-528F-4735-A37F-D82AF6C2B546}"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972F7EF4-D03D-4735-B7D7-F59A2D2F5459}" type="datetimeFigureOut">
              <a:rPr lang="en-US" smtClean="0"/>
              <a:pPr/>
              <a:t>5/9/2013</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6FE39F25-528F-4735-A37F-D82AF6C2B546}"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How does language spread and change?</a:t>
            </a:r>
            <a:endParaRPr lang="en-GB" dirty="0"/>
          </a:p>
        </p:txBody>
      </p:sp>
      <p:sp>
        <p:nvSpPr>
          <p:cNvPr id="3" name="Subtitle 2"/>
          <p:cNvSpPr>
            <a:spLocks noGrp="1"/>
          </p:cNvSpPr>
          <p:nvPr>
            <p:ph type="subTitle" idx="1"/>
          </p:nvPr>
        </p:nvSpPr>
        <p:spPr/>
        <p:txBody>
          <a:bodyPr/>
          <a:lstStyle/>
          <a:p>
            <a:r>
              <a:rPr lang="en-GB" dirty="0" smtClean="0"/>
              <a:t>Language Change Theories</a:t>
            </a: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Theory 6: Wave Theory</a:t>
            </a:r>
            <a:endParaRPr lang="en-GB" dirty="0"/>
          </a:p>
        </p:txBody>
      </p:sp>
      <p:sp>
        <p:nvSpPr>
          <p:cNvPr id="3" name="Content Placeholder 2"/>
          <p:cNvSpPr>
            <a:spLocks noGrp="1"/>
          </p:cNvSpPr>
          <p:nvPr>
            <p:ph sz="quarter" idx="1"/>
          </p:nvPr>
        </p:nvSpPr>
        <p:spPr/>
        <p:txBody>
          <a:bodyPr>
            <a:normAutofit fontScale="92500" lnSpcReduction="10000"/>
          </a:bodyPr>
          <a:lstStyle/>
          <a:p>
            <a:r>
              <a:rPr lang="en-GB" dirty="0" smtClean="0">
                <a:solidFill>
                  <a:srgbClr val="FF0000"/>
                </a:solidFill>
              </a:rPr>
              <a:t>Bailey (1973) </a:t>
            </a:r>
            <a:r>
              <a:rPr lang="en-GB" dirty="0" smtClean="0"/>
              <a:t>explored the impact of geographical distance and social strata on language change.</a:t>
            </a:r>
          </a:p>
          <a:p>
            <a:r>
              <a:rPr lang="en-GB" dirty="0" smtClean="0"/>
              <a:t>A language change beginning at the point marked X would move across a particular geographical region, and across different social groups. As it did so, its effects would become weaker and less pronounced, to the point where the variation would be hardly distinguishable. The effect would be that the further a person was, socially and/or geographically, from the origin of the particular change, the less impact it would have on his/her language [See Fig 3]</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Wave Theory (continued): Group to Group</a:t>
            </a:r>
            <a:endParaRPr lang="en-GB" dirty="0"/>
          </a:p>
        </p:txBody>
      </p:sp>
      <p:sp>
        <p:nvSpPr>
          <p:cNvPr id="3" name="Content Placeholder 2"/>
          <p:cNvSpPr>
            <a:spLocks noGrp="1"/>
          </p:cNvSpPr>
          <p:nvPr>
            <p:ph sz="quarter" idx="1"/>
          </p:nvPr>
        </p:nvSpPr>
        <p:spPr/>
        <p:txBody>
          <a:bodyPr>
            <a:normAutofit fontScale="85000" lnSpcReduction="20000"/>
          </a:bodyPr>
          <a:lstStyle/>
          <a:p>
            <a:r>
              <a:rPr lang="en-GB" dirty="0" smtClean="0"/>
              <a:t>Any particular change typically spreads simultaneously in different directions, though not necessarily at the same rate in all directions. Social factors such as age, status, gender and region affect the rates of change and the direction in which the waves roll most swiftly.</a:t>
            </a:r>
          </a:p>
          <a:p>
            <a:r>
              <a:rPr lang="en-GB" dirty="0" smtClean="0"/>
              <a:t>In any speech community different sets of waves intersect. You belong simultaneously to a particular age group, region and social group. A change may spread along any of these dimensions and into another group. Linguistic changes infiltrate groups from the speech of people on the margins between social or regional groups – via the ‘middle’ people who have contacts in more than one group. These people seem to act as linguistic stockbrokers or entrepreneurs.</a:t>
            </a:r>
          </a:p>
          <a:p>
            <a:pPr>
              <a:buNone/>
            </a:pP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Wave Theory (cont): Style to style</a:t>
            </a:r>
            <a:endParaRPr lang="en-GB" dirty="0"/>
          </a:p>
        </p:txBody>
      </p:sp>
      <p:sp>
        <p:nvSpPr>
          <p:cNvPr id="3" name="Content Placeholder 2"/>
          <p:cNvSpPr>
            <a:spLocks noGrp="1"/>
          </p:cNvSpPr>
          <p:nvPr>
            <p:ph sz="quarter" idx="1"/>
          </p:nvPr>
        </p:nvSpPr>
        <p:spPr/>
        <p:txBody>
          <a:bodyPr>
            <a:normAutofit/>
          </a:bodyPr>
          <a:lstStyle/>
          <a:p>
            <a:r>
              <a:rPr lang="en-GB" dirty="0" smtClean="0"/>
              <a:t>One theory suggests that in the speech of individuals change spreads from one style to another (say from more formal speech to more casual speech), while at the same time it spreads from one individual to another within a social group, and subsequently from one social group to another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Prestige</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t>When a change is a prestigious one it usually starts at the top of the speech community – in the most formal style of the highest status group and spreads downwards. </a:t>
            </a:r>
          </a:p>
          <a:p>
            <a:r>
              <a:rPr lang="en-GB" dirty="0" smtClean="0"/>
              <a:t>If it is a form that is considered very non-standard, it may take a long time to spread, and it may never gain acceptance by the highest status social groups or in formal speech. Innovating groups who introduce new vernacular sound changes tend to be in the middle of the social class range (UWC). Young people tend to adopt new forms more quickly and more extensively. (</a:t>
            </a:r>
            <a:r>
              <a:rPr lang="en-GB" dirty="0" err="1" smtClean="0"/>
              <a:t>eg</a:t>
            </a:r>
            <a:r>
              <a:rPr lang="en-GB" dirty="0" smtClean="0"/>
              <a:t> the use of a glottal stop for final [t] has spread very fast in recent years in London and East Anglia.</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t>Using this model we would trace the spread of prestigious post-vocalic [r] pronunciation in New York, for instance, first in the most formal style of the young people in the most socially </a:t>
            </a:r>
            <a:r>
              <a:rPr lang="en-GB" dirty="0" err="1" smtClean="0"/>
              <a:t>statusful</a:t>
            </a:r>
            <a:r>
              <a:rPr lang="en-GB" dirty="0" smtClean="0"/>
              <a:t> group in the community. Then it would spread to a less formal style for that group, while also spreading to the most formal style of other groups, such as to older people’s speech, and to the speech of people from a lower social group. The change gradually spreads from style to style and from group to group, till eventually, if it goes to completion, everyone uses the new form in all their </a:t>
            </a:r>
            <a:r>
              <a:rPr lang="en-GB" smtClean="0"/>
              <a:t>speech styles.</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Wave Theory (cont): Word to Word</a:t>
            </a:r>
            <a:br>
              <a:rPr lang="en-GB" dirty="0" smtClean="0"/>
            </a:br>
            <a:r>
              <a:rPr lang="en-GB" dirty="0" smtClean="0"/>
              <a:t>(lexical diffusion)</a:t>
            </a:r>
            <a:endParaRPr lang="en-GB" dirty="0"/>
          </a:p>
        </p:txBody>
      </p:sp>
      <p:sp>
        <p:nvSpPr>
          <p:cNvPr id="3" name="Content Placeholder 2"/>
          <p:cNvSpPr>
            <a:spLocks noGrp="1"/>
          </p:cNvSpPr>
          <p:nvPr>
            <p:ph sz="quarter" idx="1"/>
          </p:nvPr>
        </p:nvSpPr>
        <p:spPr/>
        <p:txBody>
          <a:bodyPr/>
          <a:lstStyle/>
          <a:p>
            <a:r>
              <a:rPr lang="en-GB" dirty="0" smtClean="0"/>
              <a:t>Sound changes spread through different words one by one. People don’t go to sleep one night using the sound [u:] as in </a:t>
            </a:r>
            <a:r>
              <a:rPr lang="en-GB" i="1" dirty="0" err="1" smtClean="0"/>
              <a:t>hoose</a:t>
            </a:r>
            <a:r>
              <a:rPr lang="en-GB" i="1" dirty="0" smtClean="0"/>
              <a:t>, </a:t>
            </a:r>
            <a:r>
              <a:rPr lang="en-GB" i="1" dirty="0" err="1" smtClean="0"/>
              <a:t>oot</a:t>
            </a:r>
            <a:r>
              <a:rPr lang="en-GB" i="1" dirty="0" smtClean="0"/>
              <a:t> </a:t>
            </a:r>
            <a:r>
              <a:rPr lang="en-GB" dirty="0" smtClean="0"/>
              <a:t>and the wake up using [au] </a:t>
            </a:r>
            <a:r>
              <a:rPr lang="en-GB" i="1" dirty="0" smtClean="0"/>
              <a:t>house, out.</a:t>
            </a:r>
            <a:r>
              <a:rPr lang="en-GB" dirty="0" smtClean="0"/>
              <a:t> Instead the sound change occurs first in one word and then later in another.</a:t>
            </a:r>
            <a:endParaRPr lang="en-GB" i="1"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Theory 7: S-Curve Model</a:t>
            </a:r>
            <a:endParaRPr lang="en-GB" dirty="0"/>
          </a:p>
        </p:txBody>
      </p:sp>
      <p:sp>
        <p:nvSpPr>
          <p:cNvPr id="3" name="Content Placeholder 2"/>
          <p:cNvSpPr>
            <a:spLocks noGrp="1"/>
          </p:cNvSpPr>
          <p:nvPr>
            <p:ph sz="quarter" idx="1"/>
          </p:nvPr>
        </p:nvSpPr>
        <p:spPr/>
        <p:txBody>
          <a:bodyPr>
            <a:normAutofit lnSpcReduction="10000"/>
          </a:bodyPr>
          <a:lstStyle/>
          <a:p>
            <a:r>
              <a:rPr lang="en-GB" dirty="0" smtClean="0"/>
              <a:t>Chen (1968 and 1972) proposed the assertion that language would be taken up by its users at a certain </a:t>
            </a:r>
            <a:r>
              <a:rPr lang="en-GB" b="1" dirty="0" smtClean="0"/>
              <a:t>rate. </a:t>
            </a:r>
            <a:r>
              <a:rPr lang="en-GB" dirty="0" smtClean="0"/>
              <a:t>At first the effects will be minimal- in the case of phonological change, only a few words would be affected. The change would then accelerate expanding the majority of matching pronunciation patterns in a user’s language. Finally, the pace of change would slow as the few remaining vocabulary items unaffected would be converted to the change over time. The result is a roughly-shaped s-curve</a:t>
            </a:r>
            <a:endParaRPr lang="en-GB"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Theory 1: Linguistic Determinism and </a:t>
            </a:r>
            <a:r>
              <a:rPr lang="en-GB" dirty="0" err="1" smtClean="0"/>
              <a:t>Reflectionism</a:t>
            </a:r>
            <a:endParaRPr lang="en-GB" dirty="0"/>
          </a:p>
        </p:txBody>
      </p:sp>
      <p:sp>
        <p:nvSpPr>
          <p:cNvPr id="3" name="Content Placeholder 2"/>
          <p:cNvSpPr>
            <a:spLocks noGrp="1"/>
          </p:cNvSpPr>
          <p:nvPr>
            <p:ph sz="quarter" idx="1"/>
          </p:nvPr>
        </p:nvSpPr>
        <p:spPr/>
        <p:txBody>
          <a:bodyPr/>
          <a:lstStyle/>
          <a:p>
            <a:r>
              <a:rPr lang="en-GB" dirty="0" smtClean="0"/>
              <a:t>In the first half of the 20</a:t>
            </a:r>
            <a:r>
              <a:rPr lang="en-GB" baseline="30000" dirty="0" smtClean="0"/>
              <a:t>th</a:t>
            </a:r>
            <a:r>
              <a:rPr lang="en-GB" dirty="0" smtClean="0"/>
              <a:t> century</a:t>
            </a:r>
            <a:r>
              <a:rPr lang="en-GB" dirty="0" smtClean="0">
                <a:solidFill>
                  <a:srgbClr val="FF0000"/>
                </a:solidFill>
              </a:rPr>
              <a:t>, Edward Sapir </a:t>
            </a:r>
            <a:r>
              <a:rPr lang="en-GB" dirty="0" smtClean="0"/>
              <a:t>and </a:t>
            </a:r>
            <a:r>
              <a:rPr lang="en-GB" dirty="0" smtClean="0">
                <a:solidFill>
                  <a:srgbClr val="FF0000"/>
                </a:solidFill>
              </a:rPr>
              <a:t>Benjamin Lee Whorf </a:t>
            </a:r>
            <a:r>
              <a:rPr lang="en-GB" dirty="0" smtClean="0"/>
              <a:t>proposed the </a:t>
            </a:r>
            <a:r>
              <a:rPr lang="en-GB" dirty="0" smtClean="0">
                <a:solidFill>
                  <a:srgbClr val="FF0000"/>
                </a:solidFill>
              </a:rPr>
              <a:t>Sapir-Whorf Hypothesis. </a:t>
            </a:r>
          </a:p>
          <a:p>
            <a:r>
              <a:rPr lang="en-GB" dirty="0" smtClean="0"/>
              <a:t>Their theory is that language precedes thought and controls (</a:t>
            </a:r>
            <a:r>
              <a:rPr lang="en-GB" i="1" u="sng" dirty="0" smtClean="0"/>
              <a:t>determines</a:t>
            </a:r>
            <a:r>
              <a:rPr lang="en-GB" dirty="0" smtClean="0"/>
              <a:t>) it. </a:t>
            </a:r>
            <a:r>
              <a:rPr lang="en-GB" dirty="0" smtClean="0"/>
              <a:t>Th</a:t>
            </a:r>
            <a:r>
              <a:rPr lang="en-GB" dirty="0" smtClean="0"/>
              <a:t>is</a:t>
            </a:r>
            <a:r>
              <a:rPr lang="en-GB" dirty="0" smtClean="0"/>
              <a:t> </a:t>
            </a:r>
            <a:r>
              <a:rPr lang="en-GB" dirty="0" smtClean="0"/>
              <a:t>is known as the ‘strong version’ </a:t>
            </a:r>
            <a:r>
              <a:rPr lang="en-GB" dirty="0" err="1" smtClean="0"/>
              <a:t>i.e</a:t>
            </a:r>
            <a:r>
              <a:rPr lang="en-GB" dirty="0" smtClean="0"/>
              <a:t> that human thought is only possible through language; we can only think things we have the language to articulate.</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But what about language change?</a:t>
            </a:r>
            <a:endParaRPr lang="en-GB" dirty="0"/>
          </a:p>
        </p:txBody>
      </p:sp>
      <p:sp>
        <p:nvSpPr>
          <p:cNvPr id="3" name="Content Placeholder 2"/>
          <p:cNvSpPr>
            <a:spLocks noGrp="1"/>
          </p:cNvSpPr>
          <p:nvPr>
            <p:ph sz="quarter" idx="1"/>
          </p:nvPr>
        </p:nvSpPr>
        <p:spPr/>
        <p:txBody>
          <a:bodyPr/>
          <a:lstStyle/>
          <a:p>
            <a:r>
              <a:rPr lang="en-GB" dirty="0" smtClean="0"/>
              <a:t>This version has been widely criticised as too rigid and negates the possibility of language change as it would be impossible to coin or invent the many new words and language forms that are emerging all the time.</a:t>
            </a:r>
          </a:p>
          <a:p>
            <a:r>
              <a:rPr lang="en-GB" dirty="0" smtClean="0"/>
              <a:t>The ‘weak version’ of the hypothesis is more usable: that language can only </a:t>
            </a:r>
            <a:r>
              <a:rPr lang="en-GB" i="1" u="sng" dirty="0" smtClean="0"/>
              <a:t>influence</a:t>
            </a:r>
            <a:r>
              <a:rPr lang="en-GB" dirty="0" smtClean="0"/>
              <a:t> thought but does not have complete control over it.</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Language and Thought</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t>Linguists all agree that there is a strong link between language and thought but some approach it from a different position: that language is shaped by our thoughts and is simply a </a:t>
            </a:r>
            <a:r>
              <a:rPr lang="en-GB" i="1" u="sng" dirty="0" smtClean="0"/>
              <a:t>reflection</a:t>
            </a:r>
            <a:r>
              <a:rPr lang="en-GB" dirty="0" smtClean="0"/>
              <a:t> of the way we are and think. </a:t>
            </a:r>
          </a:p>
          <a:p>
            <a:r>
              <a:rPr lang="en-GB" dirty="0" smtClean="0"/>
              <a:t>This </a:t>
            </a:r>
            <a:r>
              <a:rPr lang="en-GB" dirty="0" err="1" smtClean="0"/>
              <a:t>reflectionist</a:t>
            </a:r>
            <a:r>
              <a:rPr lang="en-GB" dirty="0" smtClean="0"/>
              <a:t> argument has also been criticised for dismissing the value of trying to shape or change language: for example, the prevent the use of racist language as it supposes that the racism is a reflection of the way people think and will only re-emerge </a:t>
            </a:r>
            <a:r>
              <a:rPr lang="en-GB" dirty="0" err="1" smtClean="0"/>
              <a:t>inthe</a:t>
            </a:r>
            <a:r>
              <a:rPr lang="en-GB" dirty="0" smtClean="0"/>
              <a:t> newly changed forms (NB: ‘The Semantic Rule’ of Dale Spender)</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Theory 2: Lexical Gaps</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t>This is the process used to fill gaps in the language where lexemes do not currently exist. This might be for material aspects as well as abstract concepts.</a:t>
            </a:r>
          </a:p>
          <a:p>
            <a:r>
              <a:rPr lang="en-GB" dirty="0" smtClean="0"/>
              <a:t>This also occurs through </a:t>
            </a:r>
            <a:r>
              <a:rPr lang="en-GB" i="1" u="sng" dirty="0" smtClean="0"/>
              <a:t>backformation</a:t>
            </a:r>
            <a:r>
              <a:rPr lang="en-GB" dirty="0" smtClean="0"/>
              <a:t> whereby the word may exist is one word class but not in others: the abstract nouns aggression and compassion do not exist in verb form but the abstract nouns impression and confession do have verb forms (impress and confess). There is a possible opportunity for change here.</a:t>
            </a:r>
          </a:p>
          <a:p>
            <a:r>
              <a:rPr lang="en-GB" dirty="0" smtClean="0"/>
              <a:t>Word conversion is a common way to fill in lexical (and grammatical) gaps, often in technological fields: text (to text), DVD ( to </a:t>
            </a:r>
            <a:r>
              <a:rPr lang="en-GB" dirty="0" err="1" smtClean="0"/>
              <a:t>dvd</a:t>
            </a:r>
            <a:r>
              <a:rPr lang="en-GB" dirty="0" smtClean="0"/>
              <a:t>), to click.</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Theory 3: Substratum Theory</a:t>
            </a:r>
            <a:endParaRPr lang="en-GB" dirty="0"/>
          </a:p>
        </p:txBody>
      </p:sp>
      <p:sp>
        <p:nvSpPr>
          <p:cNvPr id="3" name="Content Placeholder 2"/>
          <p:cNvSpPr>
            <a:spLocks noGrp="1"/>
          </p:cNvSpPr>
          <p:nvPr>
            <p:ph sz="quarter" idx="1"/>
          </p:nvPr>
        </p:nvSpPr>
        <p:spPr/>
        <p:txBody>
          <a:bodyPr>
            <a:normAutofit fontScale="92500" lnSpcReduction="10000"/>
          </a:bodyPr>
          <a:lstStyle/>
          <a:p>
            <a:r>
              <a:rPr lang="en-GB" dirty="0" smtClean="0"/>
              <a:t>This theory focuses on the influence of different forms of language that come into contact with English through speakers of other languages or English dialects: the various forces that invaded Britain throughout the OE period; the words borrowed in the later Modern English periods during colonial expansion.</a:t>
            </a:r>
          </a:p>
          <a:p>
            <a:pPr>
              <a:buNone/>
            </a:pPr>
            <a:r>
              <a:rPr lang="en-GB" dirty="0" err="1" smtClean="0"/>
              <a:t>eg</a:t>
            </a:r>
            <a:r>
              <a:rPr lang="en-GB" dirty="0" smtClean="0"/>
              <a:t> </a:t>
            </a:r>
            <a:r>
              <a:rPr lang="en-GB" dirty="0" err="1" smtClean="0"/>
              <a:t>Labov</a:t>
            </a:r>
            <a:r>
              <a:rPr lang="en-GB" dirty="0" smtClean="0"/>
              <a:t> noticed the ways that the Jewish community in New York (speakers of Yiddish) </a:t>
            </a:r>
            <a:r>
              <a:rPr lang="en-GB" i="1" u="sng" dirty="0" err="1" smtClean="0"/>
              <a:t>hypercorrected</a:t>
            </a:r>
            <a:r>
              <a:rPr lang="en-GB" dirty="0" smtClean="0"/>
              <a:t> their use of English:</a:t>
            </a:r>
            <a:r>
              <a:rPr lang="en-GB" i="1" dirty="0" smtClean="0"/>
              <a:t> do-</a:t>
            </a:r>
            <a:r>
              <a:rPr lang="en-GB" i="1" dirty="0" err="1" smtClean="0"/>
              <a:t>er</a:t>
            </a:r>
            <a:r>
              <a:rPr lang="en-GB" i="1" dirty="0" smtClean="0"/>
              <a:t> </a:t>
            </a:r>
            <a:r>
              <a:rPr lang="en-GB" dirty="0" smtClean="0"/>
              <a:t>(for ‘door’) and </a:t>
            </a:r>
            <a:r>
              <a:rPr lang="en-GB" i="1" dirty="0" smtClean="0"/>
              <a:t>caw-fee</a:t>
            </a:r>
            <a:r>
              <a:rPr lang="en-GB" dirty="0" smtClean="0"/>
              <a:t> (for ‘coffee’) which are recognisable features of the New York accent today.</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Theory 4: Random fluctuation and Cultural transmission</a:t>
            </a:r>
            <a:endParaRPr lang="en-GB" dirty="0"/>
          </a:p>
        </p:txBody>
      </p:sp>
      <p:sp>
        <p:nvSpPr>
          <p:cNvPr id="3" name="Content Placeholder 2"/>
          <p:cNvSpPr>
            <a:spLocks noGrp="1"/>
          </p:cNvSpPr>
          <p:nvPr>
            <p:ph sz="quarter" idx="1"/>
          </p:nvPr>
        </p:nvSpPr>
        <p:spPr/>
        <p:txBody>
          <a:bodyPr>
            <a:normAutofit fontScale="92500" lnSpcReduction="10000"/>
          </a:bodyPr>
          <a:lstStyle/>
          <a:p>
            <a:r>
              <a:rPr lang="en-GB" dirty="0" smtClean="0"/>
              <a:t>This is </a:t>
            </a:r>
            <a:r>
              <a:rPr lang="en-GB" dirty="0" smtClean="0">
                <a:solidFill>
                  <a:srgbClr val="FF0000"/>
                </a:solidFill>
              </a:rPr>
              <a:t>Charles </a:t>
            </a:r>
            <a:r>
              <a:rPr lang="en-GB" dirty="0" err="1" smtClean="0">
                <a:solidFill>
                  <a:srgbClr val="FF0000"/>
                </a:solidFill>
              </a:rPr>
              <a:t>Hockett’s</a:t>
            </a:r>
            <a:r>
              <a:rPr lang="en-GB" dirty="0" smtClean="0">
                <a:solidFill>
                  <a:srgbClr val="FF0000"/>
                </a:solidFill>
              </a:rPr>
              <a:t> </a:t>
            </a:r>
            <a:r>
              <a:rPr lang="en-GB" dirty="0" smtClean="0"/>
              <a:t>1958 theory which lays stress on the significance of random error on language.</a:t>
            </a:r>
          </a:p>
          <a:p>
            <a:r>
              <a:rPr lang="en-GB" dirty="0" smtClean="0"/>
              <a:t>He proposed that language changes due to its instability. Random fluctuation sees changes that occur in language as responses to the ever-changing context of language use and its users.</a:t>
            </a:r>
          </a:p>
          <a:p>
            <a:r>
              <a:rPr lang="en-GB" dirty="0" smtClean="0"/>
              <a:t>A classic recent example has been the creation of the word ‘book’ as a synonym for ‘cool’ due to the fact that typing in COOL in the predictive text feature of some mobile phones brought up the word ‘book’- a pretty random way of acquiring a new word!</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Theory 5: Functional Theory</a:t>
            </a:r>
            <a:endParaRPr lang="en-GB" dirty="0"/>
          </a:p>
        </p:txBody>
      </p:sp>
      <p:sp>
        <p:nvSpPr>
          <p:cNvPr id="3" name="Content Placeholder 2"/>
          <p:cNvSpPr>
            <a:spLocks noGrp="1"/>
          </p:cNvSpPr>
          <p:nvPr>
            <p:ph sz="quarter" idx="1"/>
          </p:nvPr>
        </p:nvSpPr>
        <p:spPr/>
        <p:txBody>
          <a:bodyPr>
            <a:normAutofit fontScale="85000" lnSpcReduction="20000"/>
          </a:bodyPr>
          <a:lstStyle/>
          <a:p>
            <a:r>
              <a:rPr lang="en-GB" dirty="0" smtClean="0"/>
              <a:t>Language changes due to the needs of its users. Words become obsolete: the changing worlds of technology and industry reveal this: </a:t>
            </a:r>
            <a:r>
              <a:rPr lang="en-GB" i="1" dirty="0" smtClean="0"/>
              <a:t>cuisse</a:t>
            </a:r>
            <a:r>
              <a:rPr lang="en-GB" dirty="0" smtClean="0"/>
              <a:t> (part of a suit of armour) has disappeared as has</a:t>
            </a:r>
            <a:r>
              <a:rPr lang="en-GB" i="1" dirty="0" smtClean="0"/>
              <a:t> oakum </a:t>
            </a:r>
            <a:r>
              <a:rPr lang="en-GB" dirty="0" smtClean="0"/>
              <a:t>(fibre from old rope) and </a:t>
            </a:r>
            <a:r>
              <a:rPr lang="en-GB" i="1" dirty="0" smtClean="0"/>
              <a:t>vinyl</a:t>
            </a:r>
            <a:r>
              <a:rPr lang="en-GB" dirty="0" smtClean="0"/>
              <a:t>, </a:t>
            </a:r>
            <a:r>
              <a:rPr lang="en-GB" i="1" dirty="0" smtClean="0"/>
              <a:t>LP, cassette </a:t>
            </a:r>
            <a:r>
              <a:rPr lang="en-GB" dirty="0" smtClean="0"/>
              <a:t>and </a:t>
            </a:r>
            <a:r>
              <a:rPr lang="en-GB" i="1" dirty="0" smtClean="0"/>
              <a:t>12-inch</a:t>
            </a:r>
            <a:r>
              <a:rPr lang="en-GB" dirty="0" smtClean="0"/>
              <a:t> may be on the wane as music technology advances.</a:t>
            </a:r>
          </a:p>
          <a:p>
            <a:r>
              <a:rPr lang="en-GB" dirty="0" smtClean="0"/>
              <a:t>Conversely, huge numbers of words enter the language to fulfil the needs of its users: </a:t>
            </a:r>
            <a:r>
              <a:rPr lang="en-GB" i="1" dirty="0" smtClean="0"/>
              <a:t>MP3, flash drive, USB</a:t>
            </a:r>
            <a:r>
              <a:rPr lang="en-GB" dirty="0" smtClean="0"/>
              <a:t>. Colloquial usage and slang coin and discard words at a rapid rate.</a:t>
            </a:r>
          </a:p>
          <a:p>
            <a:r>
              <a:rPr lang="en-GB" dirty="0" smtClean="0"/>
              <a:t>This theory stresses lexical change primarily but functional change can affect all frameworks for example, the pronunciation differences of the homophones </a:t>
            </a:r>
            <a:r>
              <a:rPr lang="en-GB" i="1" dirty="0" smtClean="0"/>
              <a:t>which </a:t>
            </a:r>
            <a:r>
              <a:rPr lang="en-GB" dirty="0" smtClean="0"/>
              <a:t>(aspirated) and </a:t>
            </a:r>
            <a:r>
              <a:rPr lang="en-GB" i="1" dirty="0" smtClean="0"/>
              <a:t>witch</a:t>
            </a:r>
            <a:r>
              <a:rPr lang="en-GB" dirty="0" smtClean="0"/>
              <a:t>.</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Theories 6/7: Wave and S-Curve Models</a:t>
            </a:r>
            <a:endParaRPr lang="en-GB" dirty="0"/>
          </a:p>
        </p:txBody>
      </p:sp>
      <p:sp>
        <p:nvSpPr>
          <p:cNvPr id="3" name="Content Placeholder 2"/>
          <p:cNvSpPr>
            <a:spLocks noGrp="1"/>
          </p:cNvSpPr>
          <p:nvPr>
            <p:ph sz="quarter" idx="1"/>
          </p:nvPr>
        </p:nvSpPr>
        <p:spPr/>
        <p:txBody>
          <a:bodyPr>
            <a:normAutofit lnSpcReduction="10000"/>
          </a:bodyPr>
          <a:lstStyle/>
          <a:p>
            <a:r>
              <a:rPr lang="en-GB" dirty="0" smtClean="0"/>
              <a:t>In the 20</a:t>
            </a:r>
            <a:r>
              <a:rPr lang="en-GB" baseline="30000" dirty="0" smtClean="0"/>
              <a:t>th</a:t>
            </a:r>
            <a:r>
              <a:rPr lang="en-GB" dirty="0" smtClean="0"/>
              <a:t> century, linguists have increasingly viewed language change as a highly organic process. So that when a particular variation of the language occurred (</a:t>
            </a:r>
            <a:r>
              <a:rPr lang="en-GB" dirty="0" err="1" smtClean="0"/>
              <a:t>eg</a:t>
            </a:r>
            <a:r>
              <a:rPr lang="en-GB" dirty="0" smtClean="0"/>
              <a:t> the Great Vowel Shift), it was not simply ‘switched on’ across a whole body of language users who proceeded to use that form from then on in their speech. Instead change happened gradually, and the S-curve and wave models were evolved to explain the way in which this took place.</a:t>
            </a:r>
            <a:endParaRPr lang="en-GB"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201</TotalTime>
  <Words>1543</Words>
  <Application>Microsoft Office PowerPoint</Application>
  <PresentationFormat>On-screen Show (4:3)</PresentationFormat>
  <Paragraphs>45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Median</vt:lpstr>
      <vt:lpstr>How does language spread and change?</vt:lpstr>
      <vt:lpstr>Theory 1: Linguistic Determinism and Reflectionism</vt:lpstr>
      <vt:lpstr>But what about language change?</vt:lpstr>
      <vt:lpstr>Language and Thought</vt:lpstr>
      <vt:lpstr>Theory 2: Lexical Gaps</vt:lpstr>
      <vt:lpstr>Theory 3: Substratum Theory</vt:lpstr>
      <vt:lpstr>Theory 4: Random fluctuation and Cultural transmission</vt:lpstr>
      <vt:lpstr>Theory 5: Functional Theory</vt:lpstr>
      <vt:lpstr>Theories 6/7: Wave and S-Curve Models</vt:lpstr>
      <vt:lpstr>Theory 6: Wave Theory</vt:lpstr>
      <vt:lpstr>Wave Theory (continued): Group to Group</vt:lpstr>
      <vt:lpstr>Wave Theory (cont): Style to style</vt:lpstr>
      <vt:lpstr>Prestige</vt:lpstr>
      <vt:lpstr>Example</vt:lpstr>
      <vt:lpstr>Wave Theory (cont): Word to Word (lexical diffusion)</vt:lpstr>
      <vt:lpstr>Theory 7: S-Curve Model</vt:lpstr>
    </vt:vector>
  </TitlesOfParts>
  <Company>Alton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does language spread and change?</dc:title>
  <dc:creator>Alton College</dc:creator>
  <cp:lastModifiedBy>Jennifer Hunter-Phillips</cp:lastModifiedBy>
  <cp:revision>20</cp:revision>
  <dcterms:created xsi:type="dcterms:W3CDTF">2012-01-08T15:01:08Z</dcterms:created>
  <dcterms:modified xsi:type="dcterms:W3CDTF">2013-05-09T11:16:09Z</dcterms:modified>
</cp:coreProperties>
</file>