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D5CAD-57F3-44D3-9CB3-8C7EAA62CEB9}" type="datetimeFigureOut">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D5CAD-57F3-44D3-9CB3-8C7EAA62CEB9}" type="datetimeFigureOut">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D5CAD-57F3-44D3-9CB3-8C7EAA62CEB9}" type="datetimeFigureOut">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D5CAD-57F3-44D3-9CB3-8C7EAA62CEB9}" type="datetimeFigureOut">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D5CAD-57F3-44D3-9CB3-8C7EAA62CEB9}" type="datetimeFigureOut">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4D5CAD-57F3-44D3-9CB3-8C7EAA62CEB9}" type="datetimeFigureOut">
              <a:rPr lang="en-GB" smtClean="0"/>
              <a:t>11/01/2013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D5CAD-57F3-44D3-9CB3-8C7EAA62CEB9}" type="datetimeFigureOut">
              <a:rPr lang="en-GB" smtClean="0"/>
              <a:t>11/01/2013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D5CAD-57F3-44D3-9CB3-8C7EAA62CEB9}" type="datetimeFigureOut">
              <a:rPr lang="en-GB" smtClean="0"/>
              <a:t>11/01/2013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D5CAD-57F3-44D3-9CB3-8C7EAA62CEB9}" type="datetimeFigureOut">
              <a:rPr lang="en-GB" smtClean="0"/>
              <a:t>11/01/2013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D5CAD-57F3-44D3-9CB3-8C7EAA62CEB9}" type="datetimeFigureOut">
              <a:rPr lang="en-GB" smtClean="0"/>
              <a:t>11/01/2013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01FC0-A212-4693-BB61-A647998EFD7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D5CAD-57F3-44D3-9CB3-8C7EAA62CEB9}" type="datetimeFigureOut">
              <a:rPr lang="en-GB" smtClean="0"/>
              <a:t>11/01/2013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01FC0-A212-4693-BB61-A647998EFD7D}" type="slidenum">
              <a:rPr lang="en-GB" smtClean="0"/>
              <a:t>‹#›</a:t>
            </a:fld>
            <a:endParaRPr lang="en-GB"/>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F34D5CAD-57F3-44D3-9CB3-8C7EAA62CEB9}" type="datetimeFigureOut">
              <a:rPr lang="en-GB" smtClean="0"/>
              <a:t>11/01/2013</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7901FC0-A212-4693-BB61-A647998EFD7D}"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Future of English and World English</a:t>
            </a:r>
            <a:endParaRPr lang="en-GB" dirty="0"/>
          </a:p>
        </p:txBody>
      </p:sp>
      <p:sp>
        <p:nvSpPr>
          <p:cNvPr id="3" name="Subtitle 2"/>
          <p:cNvSpPr>
            <a:spLocks noGrp="1"/>
          </p:cNvSpPr>
          <p:nvPr>
            <p:ph type="subTitle" idx="1"/>
          </p:nvPr>
        </p:nvSpPr>
        <p:spPr/>
        <p:txBody>
          <a:bodyPr/>
          <a:lstStyle/>
          <a:p>
            <a:r>
              <a:rPr lang="en-GB" dirty="0" smtClean="0"/>
              <a:t>The Debate</a:t>
            </a:r>
            <a:endParaRPr lang="en-GB" dirty="0"/>
          </a:p>
        </p:txBody>
      </p:sp>
    </p:spTree>
    <p:extLst>
      <p:ext uri="{BB962C8B-B14F-4D97-AF65-F5344CB8AC3E}">
        <p14:creationId xmlns:p14="http://schemas.microsoft.com/office/powerpoint/2010/main" val="106434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http://www.youtube.com/watch?v=9D6ONN5vwts</a:t>
            </a:r>
          </a:p>
        </p:txBody>
      </p:sp>
      <p:sp>
        <p:nvSpPr>
          <p:cNvPr id="3" name="Content Placeholder 2"/>
          <p:cNvSpPr>
            <a:spLocks noGrp="1"/>
          </p:cNvSpPr>
          <p:nvPr>
            <p:ph idx="1"/>
          </p:nvPr>
        </p:nvSpPr>
        <p:spPr/>
        <p:txBody>
          <a:bodyPr/>
          <a:lstStyle/>
          <a:p>
            <a:r>
              <a:rPr lang="en-GB" dirty="0"/>
              <a:t>‘Even when colonised peoples have made efforts to learn English, the phenomenon reappears in the way their use of English has been criticised – and still is today – sometimes in highly emotive language because it differs from L1 use. The Japanese Yoko Ono, for example, was criticised in the </a:t>
            </a:r>
            <a:r>
              <a:rPr lang="en-GB" i="1" dirty="0"/>
              <a:t>Guardian</a:t>
            </a:r>
            <a:r>
              <a:rPr lang="en-GB" dirty="0"/>
              <a:t> of 7 January 1998 for “her mauling of the English Language.”’ (Jenkins: 2003)</a:t>
            </a:r>
          </a:p>
          <a:p>
            <a:r>
              <a:rPr lang="en-GB" b="1" dirty="0"/>
              <a:t>“To give millions a knowledge of English is to enslave them” (Mahatma Gandhi, 1907).</a:t>
            </a:r>
            <a:endParaRPr lang="en-GB" dirty="0"/>
          </a:p>
          <a:p>
            <a:r>
              <a:rPr lang="en-GB" b="1" dirty="0"/>
              <a:t> </a:t>
            </a:r>
            <a:endParaRPr lang="en-GB" dirty="0"/>
          </a:p>
          <a:p>
            <a:r>
              <a:rPr lang="en-GB" b="1" dirty="0"/>
              <a:t>Explain what Gandhi meant by this comment and say to what extent you agree with it, a century on</a:t>
            </a:r>
            <a:endParaRPr lang="en-GB" dirty="0"/>
          </a:p>
        </p:txBody>
      </p:sp>
    </p:spTree>
    <p:extLst>
      <p:ext uri="{BB962C8B-B14F-4D97-AF65-F5344CB8AC3E}">
        <p14:creationId xmlns:p14="http://schemas.microsoft.com/office/powerpoint/2010/main" val="339225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think?</a:t>
            </a:r>
            <a:endParaRPr lang="en-GB" dirty="0"/>
          </a:p>
        </p:txBody>
      </p:sp>
      <p:sp>
        <p:nvSpPr>
          <p:cNvPr id="3" name="Content Placeholder 2"/>
          <p:cNvSpPr>
            <a:spLocks noGrp="1"/>
          </p:cNvSpPr>
          <p:nvPr>
            <p:ph idx="1"/>
          </p:nvPr>
        </p:nvSpPr>
        <p:spPr/>
        <p:txBody>
          <a:bodyPr/>
          <a:lstStyle/>
          <a:p>
            <a:r>
              <a:rPr lang="en-GB" dirty="0" smtClean="0"/>
              <a:t>Divide into two, consider the arguments you’ve been given and be ready to put forward that point of view in </a:t>
            </a:r>
            <a:r>
              <a:rPr lang="en-GB" smtClean="0"/>
              <a:t>your debate.</a:t>
            </a:r>
            <a:endParaRPr lang="en-GB" dirty="0"/>
          </a:p>
        </p:txBody>
      </p:sp>
    </p:spTree>
    <p:extLst>
      <p:ext uri="{BB962C8B-B14F-4D97-AF65-F5344CB8AC3E}">
        <p14:creationId xmlns:p14="http://schemas.microsoft.com/office/powerpoint/2010/main" val="2953972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learning English (Crystal)</a:t>
            </a:r>
            <a:br>
              <a:rPr lang="en-GB" dirty="0"/>
            </a:br>
            <a:endParaRPr lang="en-GB" dirty="0"/>
          </a:p>
        </p:txBody>
      </p:sp>
      <p:sp>
        <p:nvSpPr>
          <p:cNvPr id="3" name="Content Placeholder 2"/>
          <p:cNvSpPr>
            <a:spLocks noGrp="1"/>
          </p:cNvSpPr>
          <p:nvPr>
            <p:ph idx="1"/>
          </p:nvPr>
        </p:nvSpPr>
        <p:spPr>
          <a:xfrm>
            <a:off x="1009443" y="1484784"/>
            <a:ext cx="7125112" cy="4968552"/>
          </a:xfrm>
        </p:spPr>
        <p:txBody>
          <a:bodyPr>
            <a:normAutofit fontScale="55000" lnSpcReduction="20000"/>
          </a:bodyPr>
          <a:lstStyle/>
          <a:p>
            <a:r>
              <a:rPr lang="en-GB" sz="2600" b="1" dirty="0" smtClean="0"/>
              <a:t>Historical</a:t>
            </a:r>
            <a:r>
              <a:rPr lang="en-GB" sz="2600" dirty="0" smtClean="0"/>
              <a:t> </a:t>
            </a:r>
            <a:r>
              <a:rPr lang="en-GB" sz="2600" dirty="0"/>
              <a:t>– Because of the legacy of imperialism, a country’s main institutions may carry out their proceedings in English. This is the case, at least to some extent, in all of the outer circle territories.</a:t>
            </a:r>
          </a:p>
          <a:p>
            <a:r>
              <a:rPr lang="en-GB" sz="2600" b="1" dirty="0"/>
              <a:t>Internal Political reasons</a:t>
            </a:r>
            <a:r>
              <a:rPr lang="en-GB" sz="2600" dirty="0"/>
              <a:t> – English may have a role in providing a neutral means of communication between its different ethnic groups as it does, for example, in India. A local variety may become a symbol of national unity. English may also be used in the media.</a:t>
            </a:r>
          </a:p>
          <a:p>
            <a:r>
              <a:rPr lang="en-GB" sz="2600" b="1" dirty="0"/>
              <a:t>External Economic Reasons</a:t>
            </a:r>
            <a:r>
              <a:rPr lang="en-GB" sz="2600" dirty="0"/>
              <a:t> – The USA’s dominant economic position acts as a magnet for international business and trade, and organisations wishing to develop international markets are under considerable pressure to work with English. Tourism and advertising are particularly English-dependent.</a:t>
            </a:r>
          </a:p>
          <a:p>
            <a:r>
              <a:rPr lang="en-GB" sz="2600" b="1" dirty="0"/>
              <a:t>Practical Reasons</a:t>
            </a:r>
            <a:r>
              <a:rPr lang="en-GB" sz="2600" dirty="0"/>
              <a:t> – English is the language of international air traffic control. It is the chief language of international business and academia.</a:t>
            </a:r>
          </a:p>
          <a:p>
            <a:r>
              <a:rPr lang="en-GB" sz="2600" b="1" dirty="0"/>
              <a:t>Intellectual Reasons</a:t>
            </a:r>
            <a:r>
              <a:rPr lang="en-GB" sz="2600" dirty="0"/>
              <a:t> – Most scientific, technological and academic information is expressed in English and over 80% of all the information stored in electronic discourse is in English. Most of the literary history of Western Europe is in English.</a:t>
            </a:r>
          </a:p>
          <a:p>
            <a:r>
              <a:rPr lang="en-GB" sz="2600" b="1" dirty="0"/>
              <a:t>Entertainment Reasons</a:t>
            </a:r>
            <a:r>
              <a:rPr lang="en-GB" sz="2600" dirty="0"/>
              <a:t> – English is the main language of popular music, permeates popular culture and is associated with advertising. It’s the main language of satellite broadcasting, computers and video games as well as pornography and drugs.</a:t>
            </a:r>
          </a:p>
          <a:p>
            <a:endParaRPr lang="en-GB" dirty="0"/>
          </a:p>
        </p:txBody>
      </p:sp>
    </p:spTree>
    <p:extLst>
      <p:ext uri="{BB962C8B-B14F-4D97-AF65-F5344CB8AC3E}">
        <p14:creationId xmlns:p14="http://schemas.microsoft.com/office/powerpoint/2010/main" val="1075392047"/>
      </p:ext>
    </p:extLst>
  </p:cSld>
  <p:clrMapOvr>
    <a:masterClrMapping/>
  </p:clrMapOvr>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5</TotalTime>
  <Words>380</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Winter</vt:lpstr>
      <vt:lpstr>The Future of English and World English</vt:lpstr>
      <vt:lpstr>http://www.youtube.com/watch?v=9D6ONN5vwts</vt:lpstr>
      <vt:lpstr>What do you think?</vt:lpstr>
      <vt:lpstr>Reasons for learning English (Crystal) </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English and World English</dc:title>
  <dc:creator>Jennifer Hunter-Phillips</dc:creator>
  <cp:lastModifiedBy>Jennifer Hunter-Phillips</cp:lastModifiedBy>
  <cp:revision>1</cp:revision>
  <dcterms:created xsi:type="dcterms:W3CDTF">2012-12-18T15:15:51Z</dcterms:created>
  <dcterms:modified xsi:type="dcterms:W3CDTF">2013-01-11T12:18:41Z</dcterms:modified>
</cp:coreProperties>
</file>