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Borrowings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French </c:v>
                </c:pt>
                <c:pt idx="1">
                  <c:v>Latin </c:v>
                </c:pt>
                <c:pt idx="2">
                  <c:v>Germanic 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0.28300000000000008</c:v>
                </c:pt>
                <c:pt idx="1">
                  <c:v>0.2824000000000001</c:v>
                </c:pt>
                <c:pt idx="2" formatCode="0%">
                  <c:v>0.27</c:v>
                </c:pt>
                <c:pt idx="3">
                  <c:v>0.16500000000000006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3D3B2-41C6-4C93-B329-CA44432B72B2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E9140-00F1-49DA-9188-3762D8E7093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https://www.youtube.com/watch?v=3lGJntNFFqo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9140-00F1-49DA-9188-3762D8E7093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6309-5CDB-4A25-83E5-3E642C920821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7C1316-FE6A-4C67-B3A7-A2FD53B3ABE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6309-5CDB-4A25-83E5-3E642C920821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1316-FE6A-4C67-B3A7-A2FD53B3AB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6309-5CDB-4A25-83E5-3E642C920821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1316-FE6A-4C67-B3A7-A2FD53B3AB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096309-5CDB-4A25-83E5-3E642C920821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B7C1316-FE6A-4C67-B3A7-A2FD53B3ABE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6309-5CDB-4A25-83E5-3E642C920821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1316-FE6A-4C67-B3A7-A2FD53B3ABE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6309-5CDB-4A25-83E5-3E642C920821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1316-FE6A-4C67-B3A7-A2FD53B3ABE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1316-FE6A-4C67-B3A7-A2FD53B3ABE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6309-5CDB-4A25-83E5-3E642C920821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6309-5CDB-4A25-83E5-3E642C920821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1316-FE6A-4C67-B3A7-A2FD53B3ABE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6309-5CDB-4A25-83E5-3E642C920821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1316-FE6A-4C67-B3A7-A2FD53B3ABE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096309-5CDB-4A25-83E5-3E642C920821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B7C1316-FE6A-4C67-B3A7-A2FD53B3ABE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6309-5CDB-4A25-83E5-3E642C920821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7C1316-FE6A-4C67-B3A7-A2FD53B3ABE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096309-5CDB-4A25-83E5-3E642C920821}" type="datetimeFigureOut">
              <a:rPr lang="en-GB" smtClean="0"/>
              <a:pPr/>
              <a:t>03/10/2016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B7C1316-FE6A-4C67-B3A7-A2FD53B3ABE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am\Music\iTunes\iTunes%20Media\Music\Paul_O'Grady_BBC_3_Blankety_Blank_24_Hour_Panel_People_15-3-11.mp3" TargetMode="Externa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Emergence of Standard English: 1350 – 1500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Middle English</a:t>
            </a:r>
            <a:endParaRPr lang="en-GB" dirty="0"/>
          </a:p>
        </p:txBody>
      </p:sp>
      <p:pic>
        <p:nvPicPr>
          <p:cNvPr id="18434" name="Picture 2" descr="http://department.monm.edu/english/mew/ChaucerElHor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04664"/>
            <a:ext cx="2061919" cy="279613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9552" y="58052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https://www.youtube.com/watch?v=3lGJntNFFqo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Levelling</a:t>
            </a:r>
            <a:r>
              <a:rPr lang="en-GB" dirty="0" smtClean="0"/>
              <a:t> – London vernacular was no longer a Southern variety but more a Midlands one laced with Northern features</a:t>
            </a:r>
          </a:p>
          <a:p>
            <a:r>
              <a:rPr lang="en-GB" b="1" dirty="0" smtClean="0"/>
              <a:t>Chancery English </a:t>
            </a:r>
            <a:r>
              <a:rPr lang="en-GB" dirty="0" smtClean="0"/>
              <a:t>– written language promoted by government administration. Contributed greatly by Caxton’s printing press in </a:t>
            </a:r>
            <a:r>
              <a:rPr lang="en-GB" u="sng" dirty="0" smtClean="0"/>
              <a:t>		.</a:t>
            </a:r>
          </a:p>
          <a:p>
            <a:r>
              <a:rPr lang="en-GB" dirty="0" smtClean="0"/>
              <a:t>Teaching in English was introduced in the mid 14</a:t>
            </a:r>
            <a:r>
              <a:rPr lang="en-GB" baseline="30000" dirty="0" smtClean="0"/>
              <a:t>th</a:t>
            </a:r>
            <a:r>
              <a:rPr lang="en-GB" dirty="0" smtClean="0"/>
              <a:t> C and was the rule by </a:t>
            </a:r>
            <a:r>
              <a:rPr lang="en-GB" u="sng" dirty="0" smtClean="0"/>
              <a:t>		</a:t>
            </a:r>
            <a:r>
              <a:rPr lang="en-GB" dirty="0" smtClean="0"/>
              <a:t>.</a:t>
            </a:r>
          </a:p>
          <a:p>
            <a:r>
              <a:rPr lang="en-GB" dirty="0" smtClean="0"/>
              <a:t>English was used in the law courts of London in </a:t>
            </a:r>
            <a:r>
              <a:rPr lang="en-GB" u="sng" dirty="0" smtClean="0"/>
              <a:t>			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Drive to Standardisation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788024" y="3573016"/>
            <a:ext cx="669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1476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51920" y="4437112"/>
            <a:ext cx="6477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1385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5373216"/>
            <a:ext cx="648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1356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Attributable to greater social mobility</a:t>
            </a:r>
          </a:p>
          <a:p>
            <a:r>
              <a:rPr lang="en-GB" dirty="0" smtClean="0"/>
              <a:t>Partially due to </a:t>
            </a:r>
            <a:r>
              <a:rPr lang="en-GB" b="1" dirty="0" smtClean="0"/>
              <a:t>migration</a:t>
            </a:r>
            <a:endParaRPr lang="en-GB" dirty="0" smtClean="0"/>
          </a:p>
          <a:p>
            <a:r>
              <a:rPr lang="en-GB" dirty="0" smtClean="0"/>
              <a:t>Also due to upper classes emphasising variants of vowels to maintain the distinction from the lower orders most effectively</a:t>
            </a:r>
          </a:p>
          <a:p>
            <a:r>
              <a:rPr lang="en-GB" b="1" dirty="0" smtClean="0"/>
              <a:t>Wave theory: </a:t>
            </a:r>
            <a:r>
              <a:rPr lang="en-GB" dirty="0" smtClean="0"/>
              <a:t>As particular speakers and speech communities gained in power and prestige, the language variants they used were adopted in neighbouring areas.</a:t>
            </a:r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the Great Vowel Shift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From </a:t>
            </a:r>
            <a:r>
              <a:rPr lang="en-GB" b="1" dirty="0" smtClean="0"/>
              <a:t>Flemish</a:t>
            </a:r>
            <a:r>
              <a:rPr lang="en-GB" dirty="0" smtClean="0"/>
              <a:t>, </a:t>
            </a:r>
            <a:r>
              <a:rPr lang="en-GB" b="1" dirty="0" smtClean="0"/>
              <a:t>Dutch</a:t>
            </a:r>
            <a:r>
              <a:rPr lang="en-GB" dirty="0" smtClean="0"/>
              <a:t> and </a:t>
            </a:r>
            <a:r>
              <a:rPr lang="en-GB" b="1" dirty="0" smtClean="0"/>
              <a:t>Low German</a:t>
            </a:r>
          </a:p>
          <a:p>
            <a:r>
              <a:rPr lang="en-GB" dirty="0" smtClean="0"/>
              <a:t>However, extraordinarily large number of </a:t>
            </a:r>
            <a:r>
              <a:rPr lang="en-GB" b="1" dirty="0" smtClean="0"/>
              <a:t>French </a:t>
            </a:r>
            <a:r>
              <a:rPr lang="en-GB" dirty="0" smtClean="0"/>
              <a:t>and </a:t>
            </a:r>
            <a:r>
              <a:rPr lang="en-GB" b="1" dirty="0" smtClean="0"/>
              <a:t>Latin </a:t>
            </a:r>
            <a:r>
              <a:rPr lang="en-GB" dirty="0" smtClean="0"/>
              <a:t>borrowings had a major effect on structure of English vocabulary</a:t>
            </a:r>
          </a:p>
          <a:p>
            <a:r>
              <a:rPr lang="en-GB" dirty="0" smtClean="0"/>
              <a:t>Native words were replaced by </a:t>
            </a:r>
            <a:r>
              <a:rPr lang="en-GB" b="1" dirty="0" smtClean="0"/>
              <a:t>loan words</a:t>
            </a:r>
            <a:r>
              <a:rPr lang="en-GB" dirty="0" smtClean="0"/>
              <a:t> but very often the old words continued to exist beside the new ones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Borrowings: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Group these words into triplets (Germanic-French-Latin synonyms)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Rise		Ask		Flame		Conflagration</a:t>
            </a:r>
          </a:p>
          <a:p>
            <a:pPr>
              <a:buNone/>
            </a:pPr>
            <a:r>
              <a:rPr lang="en-GB" dirty="0" smtClean="0"/>
              <a:t>	Time	Sacred	Mount	Interrogate</a:t>
            </a:r>
          </a:p>
          <a:p>
            <a:pPr>
              <a:buNone/>
            </a:pPr>
            <a:r>
              <a:rPr lang="en-GB" dirty="0" smtClean="0"/>
              <a:t>	Fire		Epoch		Age		Consecrated</a:t>
            </a:r>
          </a:p>
          <a:p>
            <a:pPr>
              <a:buNone/>
            </a:pPr>
            <a:r>
              <a:rPr lang="en-GB" dirty="0" smtClean="0"/>
              <a:t>	Ascent	Question	Holy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Borrowing Activity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By the end of the Middle English Period: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2924944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28.3%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95936" y="4581128"/>
            <a:ext cx="99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28.24%</a:t>
            </a:r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483768" y="4077072"/>
            <a:ext cx="637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27%</a:t>
            </a:r>
            <a:endParaRPr lang="en-GB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43808" y="2780928"/>
            <a:ext cx="82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16.5%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Dynastic conflict between the French and the English crown</a:t>
            </a:r>
          </a:p>
          <a:p>
            <a:r>
              <a:rPr lang="en-GB" dirty="0" smtClean="0"/>
              <a:t>Nationalistic sentiment after the war led to resentment towards France with French no longer a realistic language choice for the English nobility</a:t>
            </a:r>
          </a:p>
          <a:p>
            <a:r>
              <a:rPr lang="en-GB" dirty="0" smtClean="0"/>
              <a:t>French was only used by the educated in high society as a matter of culture and fashion rather than economic or political necessity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Hundred Years’ War (1337 – 1453)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Labour shortages gave the peasants a stronger bargaining position</a:t>
            </a:r>
          </a:p>
          <a:p>
            <a:r>
              <a:rPr lang="en-GB" dirty="0" smtClean="0"/>
              <a:t>Increased geographical mobility</a:t>
            </a:r>
          </a:p>
          <a:p>
            <a:r>
              <a:rPr lang="en-GB" dirty="0" smtClean="0"/>
              <a:t>Rise of commoners to positions of leadership and authority in public service e.g. Henry VII filled his offices increasingly with the growing middle class</a:t>
            </a:r>
          </a:p>
          <a:p>
            <a:r>
              <a:rPr lang="en-GB" dirty="0" smtClean="0"/>
              <a:t>Social upheaval was part of the rise of capitalism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Peasants’ Revolt (1381)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House of York vs. House of Lancaster</a:t>
            </a:r>
          </a:p>
          <a:p>
            <a:r>
              <a:rPr lang="en-GB" dirty="0" smtClean="0"/>
              <a:t>House of York – supported by commercial classes in London</a:t>
            </a:r>
          </a:p>
          <a:p>
            <a:r>
              <a:rPr lang="en-GB" dirty="0" smtClean="0"/>
              <a:t>House of Lancaster – supported religious/language change but introduced the poll tax!</a:t>
            </a:r>
          </a:p>
          <a:p>
            <a:r>
              <a:rPr lang="en-GB" dirty="0" smtClean="0"/>
              <a:t>Solution: Henry VII (a Lancastrian and a Tudor) creating centralisation of power. Standard begun to emerge in the early 14</a:t>
            </a:r>
            <a:r>
              <a:rPr lang="en-GB" baseline="30000" dirty="0" smtClean="0"/>
              <a:t>th</a:t>
            </a:r>
            <a:r>
              <a:rPr lang="en-GB" dirty="0" smtClean="0"/>
              <a:t> C.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War of the Roses (1455 – 1485)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Challenged the role of Latin in the Medieval Church due to the language being accessible to only the few a means of control over the many</a:t>
            </a:r>
          </a:p>
          <a:p>
            <a:r>
              <a:rPr lang="en-GB" dirty="0" smtClean="0"/>
              <a:t>Major part of the movement was John Wycliffe’s translation of the Bible into English (1382). Resisted by the authorities but indicated presence of growing reading public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Lollardy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Get into </a:t>
            </a:r>
            <a:r>
              <a:rPr lang="en-GB" dirty="0" smtClean="0"/>
              <a:t>pairs and grab a mini whiteboard!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Blankety</a:t>
            </a:r>
            <a:r>
              <a:rPr lang="en-GB" dirty="0" smtClean="0"/>
              <a:t> Blank does Middle English:</a:t>
            </a:r>
            <a:endParaRPr lang="en-GB" dirty="0"/>
          </a:p>
        </p:txBody>
      </p:sp>
      <p:pic>
        <p:nvPicPr>
          <p:cNvPr id="5" name="Paul_O'Grady_BBC_3_Blankety_Blank_24_Hour_Panel_People_15-3-1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1028" name="Picture 4" descr="http://www.thames.tv/_uploads/userassets/images/blankety_head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636912"/>
            <a:ext cx="7631832" cy="2504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2933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Parliament used French until about _______ for petitions. From </a:t>
            </a:r>
            <a:r>
              <a:rPr lang="en-GB" u="sng" dirty="0" smtClean="0"/>
              <a:t>		</a:t>
            </a:r>
            <a:r>
              <a:rPr lang="en-GB" dirty="0" smtClean="0"/>
              <a:t> on English and French were used and only in English after </a:t>
            </a:r>
            <a:r>
              <a:rPr lang="en-GB" u="sng" dirty="0" smtClean="0"/>
              <a:t>			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turning point seemed to be during the reign of </a:t>
            </a:r>
            <a:r>
              <a:rPr lang="en-GB" u="sng" dirty="0" smtClean="0"/>
              <a:t>		</a:t>
            </a:r>
            <a:r>
              <a:rPr lang="en-GB" dirty="0" smtClean="0"/>
              <a:t> due to victory over the French at Agincourt.</a:t>
            </a:r>
          </a:p>
          <a:p>
            <a:r>
              <a:rPr lang="en-GB" dirty="0" smtClean="0"/>
              <a:t>English was used officially by the royal bureaucracy after </a:t>
            </a:r>
            <a:r>
              <a:rPr lang="en-GB" u="sng" dirty="0" smtClean="0"/>
              <a:t>		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earliest known will in English comes in the year </a:t>
            </a:r>
            <a:r>
              <a:rPr lang="en-GB" u="sng" dirty="0" smtClean="0"/>
              <a:t>		</a:t>
            </a:r>
            <a:r>
              <a:rPr lang="en-GB" dirty="0" smtClean="0"/>
              <a:t>. </a:t>
            </a:r>
          </a:p>
          <a:p>
            <a:r>
              <a:rPr lang="en-GB" dirty="0" smtClean="0"/>
              <a:t>London brewers began using it in </a:t>
            </a:r>
            <a:r>
              <a:rPr lang="en-GB" u="sng" dirty="0" smtClean="0"/>
              <a:t>		</a:t>
            </a:r>
            <a:r>
              <a:rPr lang="en-GB" dirty="0" smtClean="0"/>
              <a:t>.</a:t>
            </a:r>
          </a:p>
          <a:p>
            <a:r>
              <a:rPr lang="en-GB" dirty="0" smtClean="0"/>
              <a:t>Latin remained the language of </a:t>
            </a:r>
            <a:r>
              <a:rPr lang="en-GB" u="sng" dirty="0" smtClean="0"/>
              <a:t>		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Fill in the blanks:</a:t>
            </a:r>
            <a:endParaRPr lang="en-GB" dirty="0"/>
          </a:p>
        </p:txBody>
      </p:sp>
      <p:pic>
        <p:nvPicPr>
          <p:cNvPr id="4" name="Picture 4" descr="http://www.thames.tv/_uploads/userassets/images/blankety_hea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04664"/>
            <a:ext cx="3291793" cy="108012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84168" y="1412776"/>
            <a:ext cx="83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1423</a:t>
            </a:r>
            <a:endParaRPr lang="en-GB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03848" y="1753652"/>
            <a:ext cx="860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1485</a:t>
            </a:r>
            <a:endParaRPr lang="en-GB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2132856"/>
            <a:ext cx="891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1489</a:t>
            </a:r>
            <a:endParaRPr lang="en-GB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2924944"/>
            <a:ext cx="1549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Henry V</a:t>
            </a:r>
            <a:endParaRPr lang="en-GB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91680" y="4077072"/>
            <a:ext cx="885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1420</a:t>
            </a:r>
            <a:endParaRPr lang="en-GB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043608" y="4869160"/>
            <a:ext cx="8247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1383</a:t>
            </a:r>
            <a:endParaRPr lang="en-GB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96136" y="5301208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1422</a:t>
            </a:r>
            <a:endParaRPr lang="en-GB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652120" y="5733256"/>
            <a:ext cx="1282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record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Dixitque</a:t>
            </a:r>
            <a:r>
              <a:rPr lang="en-GB" dirty="0" smtClean="0"/>
              <a:t> Deus fiat </a:t>
            </a:r>
            <a:r>
              <a:rPr lang="en-GB" dirty="0" err="1" smtClean="0"/>
              <a:t>lux</a:t>
            </a:r>
            <a:r>
              <a:rPr lang="en-GB" dirty="0" smtClean="0"/>
              <a:t> et </a:t>
            </a:r>
            <a:r>
              <a:rPr lang="en-GB" dirty="0" err="1" smtClean="0"/>
              <a:t>facta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lux</a:t>
            </a:r>
            <a:r>
              <a:rPr lang="en-GB" dirty="0" smtClean="0"/>
              <a:t> (Latin)</a:t>
            </a:r>
          </a:p>
          <a:p>
            <a:r>
              <a:rPr lang="en-GB" dirty="0" smtClean="0"/>
              <a:t>And God </a:t>
            </a:r>
            <a:r>
              <a:rPr lang="en-GB" dirty="0" err="1" smtClean="0"/>
              <a:t>seide</a:t>
            </a:r>
            <a:r>
              <a:rPr lang="en-GB" dirty="0" smtClean="0"/>
              <a:t>, Be </a:t>
            </a:r>
            <a:r>
              <a:rPr lang="en-GB" dirty="0" err="1" smtClean="0"/>
              <a:t>maad</a:t>
            </a:r>
            <a:r>
              <a:rPr lang="en-GB" dirty="0" smtClean="0"/>
              <a:t> </a:t>
            </a:r>
            <a:r>
              <a:rPr lang="en-GB" dirty="0" err="1" smtClean="0"/>
              <a:t>li</a:t>
            </a:r>
            <a:r>
              <a:rPr lang="el-GR" dirty="0" smtClean="0"/>
              <a:t>ζ</a:t>
            </a:r>
            <a:r>
              <a:rPr lang="en-GB" dirty="0" smtClean="0"/>
              <a:t>t and </a:t>
            </a:r>
            <a:r>
              <a:rPr lang="en-GB" dirty="0" err="1" smtClean="0"/>
              <a:t>madd</a:t>
            </a:r>
            <a:r>
              <a:rPr lang="en-GB" dirty="0" smtClean="0"/>
              <a:t> is </a:t>
            </a:r>
            <a:r>
              <a:rPr lang="en-GB" dirty="0" err="1" smtClean="0"/>
              <a:t>li</a:t>
            </a:r>
            <a:r>
              <a:rPr lang="el-GR" dirty="0" smtClean="0"/>
              <a:t>ζ</a:t>
            </a:r>
            <a:r>
              <a:rPr lang="en-GB" dirty="0" smtClean="0"/>
              <a:t>t (Early Wycliffe)</a:t>
            </a:r>
          </a:p>
          <a:p>
            <a:r>
              <a:rPr lang="en-GB" dirty="0" smtClean="0"/>
              <a:t>And God </a:t>
            </a:r>
            <a:r>
              <a:rPr lang="en-GB" dirty="0" err="1" smtClean="0"/>
              <a:t>seide</a:t>
            </a:r>
            <a:r>
              <a:rPr lang="en-GB" dirty="0" smtClean="0"/>
              <a:t>, Li</a:t>
            </a:r>
            <a:r>
              <a:rPr lang="el-GR" dirty="0" smtClean="0"/>
              <a:t>ζ</a:t>
            </a:r>
            <a:r>
              <a:rPr lang="en-GB" dirty="0" smtClean="0"/>
              <a:t>t be </a:t>
            </a:r>
            <a:r>
              <a:rPr lang="en-GB" dirty="0" err="1" smtClean="0"/>
              <a:t>maad</a:t>
            </a:r>
            <a:r>
              <a:rPr lang="en-GB" dirty="0" smtClean="0"/>
              <a:t> and </a:t>
            </a:r>
            <a:r>
              <a:rPr lang="en-GB" dirty="0" err="1" smtClean="0"/>
              <a:t>li</a:t>
            </a:r>
            <a:r>
              <a:rPr lang="el-GR" dirty="0" smtClean="0"/>
              <a:t>ζ</a:t>
            </a:r>
            <a:r>
              <a:rPr lang="en-GB" dirty="0" smtClean="0"/>
              <a:t>t was </a:t>
            </a:r>
            <a:r>
              <a:rPr lang="en-GB" dirty="0" err="1" smtClean="0"/>
              <a:t>maad</a:t>
            </a:r>
            <a:r>
              <a:rPr lang="en-GB" dirty="0" smtClean="0"/>
              <a:t> (Later Wycliffe)</a:t>
            </a:r>
          </a:p>
          <a:p>
            <a:r>
              <a:rPr lang="en-GB" dirty="0" smtClean="0"/>
              <a:t>And God said, Let there be light and there was light (King James Version)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Try and work out what the following means: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Beginning of the 13</a:t>
            </a:r>
            <a:r>
              <a:rPr lang="en-GB" baseline="30000" dirty="0" smtClean="0"/>
              <a:t>th</a:t>
            </a:r>
            <a:r>
              <a:rPr lang="en-GB" dirty="0" smtClean="0"/>
              <a:t> C people from all over England were moving to London and bringing their widely divergent dialects with them &gt; centre of government &amp; administration, trade &amp; commerce</a:t>
            </a:r>
          </a:p>
          <a:p>
            <a:r>
              <a:rPr lang="en-GB" dirty="0" smtClean="0"/>
              <a:t>London was the biggest city in England with 70,000 people </a:t>
            </a:r>
          </a:p>
          <a:p>
            <a:r>
              <a:rPr lang="en-GB" dirty="0" smtClean="0"/>
              <a:t>The second biggest city was </a:t>
            </a:r>
            <a:r>
              <a:rPr lang="en-GB" u="sng" dirty="0" smtClean="0"/>
              <a:t>		</a:t>
            </a:r>
            <a:r>
              <a:rPr lang="en-GB" dirty="0" smtClean="0"/>
              <a:t> with </a:t>
            </a:r>
            <a:r>
              <a:rPr lang="en-GB" u="sng" dirty="0" smtClean="0"/>
              <a:t>		 </a:t>
            </a:r>
          </a:p>
          <a:p>
            <a:r>
              <a:rPr lang="en-GB" dirty="0" smtClean="0"/>
              <a:t>The third biggest city was </a:t>
            </a:r>
            <a:r>
              <a:rPr lang="en-GB" u="sng" dirty="0" smtClean="0"/>
              <a:t>		</a:t>
            </a:r>
            <a:r>
              <a:rPr lang="en-GB" dirty="0" smtClean="0"/>
              <a:t> with </a:t>
            </a:r>
            <a:r>
              <a:rPr lang="en-GB" u="sng" dirty="0" smtClean="0"/>
              <a:t>		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Standard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716016" y="4077072"/>
            <a:ext cx="1208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Norwich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04248" y="4077072"/>
            <a:ext cx="918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12,000</a:t>
            </a:r>
            <a:endParaRPr lang="en-GB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44008" y="4509120"/>
            <a:ext cx="742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York</a:t>
            </a:r>
            <a:endParaRPr lang="en-GB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04248" y="4509120"/>
            <a:ext cx="9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10,000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119</TotalTime>
  <Words>599</Words>
  <Application>Microsoft Office PowerPoint</Application>
  <PresentationFormat>On-screen Show (4:3)</PresentationFormat>
  <Paragraphs>83</Paragraphs>
  <Slides>14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Paper</vt:lpstr>
      <vt:lpstr>Middle English</vt:lpstr>
      <vt:lpstr>Hundred Years’ War (1337 – 1453)</vt:lpstr>
      <vt:lpstr>Peasants’ Revolt (1381)</vt:lpstr>
      <vt:lpstr>War of the Roses (1455 – 1485)</vt:lpstr>
      <vt:lpstr>Lollardy</vt:lpstr>
      <vt:lpstr>Blankety Blank does Middle English:</vt:lpstr>
      <vt:lpstr>Fill in the blanks:</vt:lpstr>
      <vt:lpstr>Try and work out what the following means:</vt:lpstr>
      <vt:lpstr>New Standard</vt:lpstr>
      <vt:lpstr>Drive to Standardisation</vt:lpstr>
      <vt:lpstr>Impact of the Great Vowel Shift</vt:lpstr>
      <vt:lpstr>Borrowings:</vt:lpstr>
      <vt:lpstr>Borrowing Activity</vt:lpstr>
      <vt:lpstr>By the end of the Middle English Period: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 English</dc:title>
  <dc:creator>Adam</dc:creator>
  <cp:lastModifiedBy>Adam</cp:lastModifiedBy>
  <cp:revision>22</cp:revision>
  <dcterms:created xsi:type="dcterms:W3CDTF">2015-09-21T19:45:32Z</dcterms:created>
  <dcterms:modified xsi:type="dcterms:W3CDTF">2016-10-03T18:55:55Z</dcterms:modified>
</cp:coreProperties>
</file>