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ACAB362-9E62-4588-9907-C48B37932152}" type="datetimeFigureOut">
              <a:rPr lang="en-GB" smtClean="0"/>
              <a:pPr/>
              <a:t>11/10/2015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9463EA8-5420-42F6-9021-6962582A4AE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am\Music\iTunes\iTunes%20Media\Music\BBC%20NEWS%20intro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1500 – 1700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Early Modern </a:t>
            </a:r>
            <a:r>
              <a:rPr lang="en-GB" dirty="0"/>
              <a:t>E</a:t>
            </a:r>
            <a:r>
              <a:rPr lang="en-GB" dirty="0" smtClean="0"/>
              <a:t>nglish</a:t>
            </a:r>
            <a:endParaRPr lang="en-GB" dirty="0"/>
          </a:p>
        </p:txBody>
      </p:sp>
      <p:pic>
        <p:nvPicPr>
          <p:cNvPr id="13314" name="Picture 2" descr="http://www.shakespearesengland.co.uk/wp-content/plugins/weptile-image-slider-widget/cache/shakespeare-pic-300x288-resized-267x2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149080"/>
            <a:ext cx="1747831" cy="1800200"/>
          </a:xfrm>
          <a:prstGeom prst="rect">
            <a:avLst/>
          </a:prstGeom>
          <a:noFill/>
        </p:spPr>
      </p:pic>
      <p:pic>
        <p:nvPicPr>
          <p:cNvPr id="13316" name="Picture 4" descr="https://upload.wikimedia.org/wikipedia/commons/0/07/Workshop_of_Hans_Holbein_the_Younger_-_Portrait_of_Henry_VIII_-_Google_Art_Projec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6672"/>
            <a:ext cx="2058473" cy="36197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486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Commenced </a:t>
            </a:r>
            <a:r>
              <a:rPr lang="en-GB" dirty="0" smtClean="0"/>
              <a:t>in the </a:t>
            </a:r>
            <a:r>
              <a:rPr lang="en-GB" b="1" dirty="0" smtClean="0"/>
              <a:t>Middle English </a:t>
            </a:r>
            <a:r>
              <a:rPr lang="en-GB" dirty="0" smtClean="0"/>
              <a:t>period (1350 – 1500)</a:t>
            </a:r>
          </a:p>
          <a:p>
            <a:r>
              <a:rPr lang="en-GB" dirty="0" smtClean="0"/>
              <a:t>Highlighted the </a:t>
            </a:r>
            <a:r>
              <a:rPr lang="en-GB" b="1" dirty="0" smtClean="0"/>
              <a:t>mismatch </a:t>
            </a:r>
            <a:r>
              <a:rPr lang="en-GB" dirty="0" smtClean="0"/>
              <a:t>between </a:t>
            </a:r>
            <a:r>
              <a:rPr lang="en-GB" b="1" dirty="0" smtClean="0"/>
              <a:t>spelling </a:t>
            </a:r>
            <a:r>
              <a:rPr lang="en-GB" dirty="0" smtClean="0"/>
              <a:t>and </a:t>
            </a:r>
            <a:r>
              <a:rPr lang="en-GB" b="1" dirty="0" smtClean="0"/>
              <a:t>pronunciation</a:t>
            </a:r>
            <a:r>
              <a:rPr lang="en-GB" dirty="0" smtClean="0"/>
              <a:t>. English spelling was essentially </a:t>
            </a:r>
            <a:r>
              <a:rPr lang="en-GB" b="1" dirty="0" smtClean="0"/>
              <a:t>fixed </a:t>
            </a:r>
            <a:r>
              <a:rPr lang="en-GB" dirty="0" smtClean="0"/>
              <a:t>by the early </a:t>
            </a:r>
            <a:r>
              <a:rPr lang="en-GB" b="1" dirty="0" smtClean="0"/>
              <a:t>16</a:t>
            </a:r>
            <a:r>
              <a:rPr lang="en-GB" b="1" baseline="30000" dirty="0" smtClean="0"/>
              <a:t>th</a:t>
            </a:r>
            <a:r>
              <a:rPr lang="en-GB" b="1" dirty="0" smtClean="0"/>
              <a:t> C </a:t>
            </a:r>
            <a:r>
              <a:rPr lang="en-GB" dirty="0" smtClean="0"/>
              <a:t>and </a:t>
            </a:r>
            <a:r>
              <a:rPr lang="en-GB" b="1" dirty="0" smtClean="0"/>
              <a:t>represents </a:t>
            </a:r>
            <a:r>
              <a:rPr lang="en-GB" dirty="0" smtClean="0"/>
              <a:t>the stage of </a:t>
            </a:r>
            <a:r>
              <a:rPr lang="en-GB" b="1" dirty="0" smtClean="0"/>
              <a:t>pronunciation </a:t>
            </a:r>
            <a:r>
              <a:rPr lang="en-GB" dirty="0" smtClean="0"/>
              <a:t>reached at or before that time</a:t>
            </a:r>
          </a:p>
          <a:p>
            <a:r>
              <a:rPr lang="en-GB" b="1" dirty="0" smtClean="0"/>
              <a:t>High vowels </a:t>
            </a:r>
            <a:r>
              <a:rPr lang="en-GB" dirty="0" smtClean="0"/>
              <a:t>became </a:t>
            </a:r>
            <a:r>
              <a:rPr lang="en-GB" b="1" dirty="0" smtClean="0"/>
              <a:t>diphthongised </a:t>
            </a:r>
            <a:r>
              <a:rPr lang="en-GB" dirty="0" smtClean="0"/>
              <a:t>e.g. time</a:t>
            </a:r>
          </a:p>
          <a:p>
            <a:pPr lvl="1"/>
            <a:r>
              <a:rPr lang="en-GB" b="1" dirty="0" smtClean="0"/>
              <a:t>/</a:t>
            </a:r>
            <a:r>
              <a:rPr lang="en-GB" b="1" dirty="0" err="1" smtClean="0"/>
              <a:t>ti:mə</a:t>
            </a:r>
            <a:r>
              <a:rPr lang="en-GB" b="1" dirty="0" smtClean="0"/>
              <a:t>/ </a:t>
            </a:r>
            <a:r>
              <a:rPr lang="en-GB" dirty="0" smtClean="0"/>
              <a:t>became </a:t>
            </a:r>
            <a:r>
              <a:rPr lang="en-GB" b="1" dirty="0" smtClean="0"/>
              <a:t>/</a:t>
            </a:r>
            <a:r>
              <a:rPr lang="en-GB" b="1" dirty="0" err="1" smtClean="0"/>
              <a:t>tə</a:t>
            </a:r>
            <a:r>
              <a:rPr lang="en-GB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dirty="0" err="1" smtClean="0">
                <a:cs typeface="Times New Roman" panose="02020603050405020304" pitchFamily="18" charset="0"/>
              </a:rPr>
              <a:t>m</a:t>
            </a:r>
            <a:r>
              <a:rPr lang="en-GB" b="1" dirty="0" smtClean="0">
                <a:cs typeface="Times New Roman" panose="02020603050405020304" pitchFamily="18" charset="0"/>
              </a:rPr>
              <a:t>/</a:t>
            </a:r>
          </a:p>
          <a:p>
            <a:r>
              <a:rPr lang="en-GB" b="1" dirty="0" smtClean="0"/>
              <a:t>Migrants </a:t>
            </a:r>
            <a:r>
              <a:rPr lang="en-GB" dirty="0" smtClean="0"/>
              <a:t>moved to </a:t>
            </a:r>
            <a:r>
              <a:rPr lang="en-GB" b="1" dirty="0" smtClean="0"/>
              <a:t>London </a:t>
            </a:r>
            <a:r>
              <a:rPr lang="en-GB" dirty="0" smtClean="0"/>
              <a:t>due to its increasing opportunities and </a:t>
            </a:r>
            <a:r>
              <a:rPr lang="en-GB" b="1" dirty="0" smtClean="0"/>
              <a:t>accommodated </a:t>
            </a:r>
            <a:r>
              <a:rPr lang="en-GB" dirty="0" smtClean="0"/>
              <a:t>to </a:t>
            </a:r>
            <a:r>
              <a:rPr lang="en-GB" b="1" dirty="0" smtClean="0"/>
              <a:t>London speech </a:t>
            </a:r>
            <a:r>
              <a:rPr lang="en-GB" dirty="0" smtClean="0"/>
              <a:t>by differentiating their </a:t>
            </a:r>
            <a:r>
              <a:rPr lang="en-GB" b="1" dirty="0" smtClean="0"/>
              <a:t>vowels </a:t>
            </a:r>
          </a:p>
          <a:p>
            <a:r>
              <a:rPr lang="en-GB" b="1" dirty="0" smtClean="0"/>
              <a:t>Upper classes </a:t>
            </a:r>
            <a:r>
              <a:rPr lang="en-GB" dirty="0" smtClean="0"/>
              <a:t>wanted to distance themselves</a:t>
            </a:r>
            <a:r>
              <a:rPr lang="en-GB" b="1" dirty="0" smtClean="0"/>
              <a:t> </a:t>
            </a:r>
            <a:r>
              <a:rPr lang="en-GB" dirty="0" smtClean="0"/>
              <a:t>from the </a:t>
            </a:r>
            <a:r>
              <a:rPr lang="en-GB" b="1" dirty="0" smtClean="0"/>
              <a:t>lower classes </a:t>
            </a:r>
            <a:r>
              <a:rPr lang="en-GB" dirty="0" smtClean="0"/>
              <a:t>by </a:t>
            </a:r>
            <a:r>
              <a:rPr lang="en-GB" b="1" dirty="0" smtClean="0"/>
              <a:t>differentiating </a:t>
            </a:r>
            <a:r>
              <a:rPr lang="en-GB" dirty="0" smtClean="0"/>
              <a:t>their vowels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Great Vowel Shift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42726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of the new borrowings were tied to </a:t>
            </a:r>
            <a:r>
              <a:rPr lang="en-GB" b="1" dirty="0" smtClean="0"/>
              <a:t>specific fields</a:t>
            </a:r>
            <a:r>
              <a:rPr lang="en-GB" dirty="0" smtClean="0"/>
              <a:t>. Individuals from these fields wanted a </a:t>
            </a:r>
            <a:r>
              <a:rPr lang="en-GB" b="1" dirty="0" smtClean="0"/>
              <a:t>simple </a:t>
            </a:r>
            <a:r>
              <a:rPr lang="en-GB" dirty="0" smtClean="0"/>
              <a:t>and </a:t>
            </a:r>
            <a:r>
              <a:rPr lang="en-GB" b="1" dirty="0" smtClean="0"/>
              <a:t>clear </a:t>
            </a:r>
            <a:r>
              <a:rPr lang="en-GB" dirty="0" smtClean="0"/>
              <a:t>style and there was seldom a </a:t>
            </a:r>
            <a:r>
              <a:rPr lang="en-GB" b="1" dirty="0" smtClean="0"/>
              <a:t>native equivalent </a:t>
            </a:r>
            <a:r>
              <a:rPr lang="en-GB" dirty="0" smtClean="0"/>
              <a:t>(science)</a:t>
            </a:r>
            <a:r>
              <a:rPr lang="en-GB" b="1" dirty="0" smtClean="0"/>
              <a:t>:</a:t>
            </a:r>
          </a:p>
          <a:p>
            <a:pPr lvl="1"/>
            <a:r>
              <a:rPr lang="en-GB" b="1" dirty="0" smtClean="0"/>
              <a:t>Science </a:t>
            </a:r>
            <a:r>
              <a:rPr lang="en-GB" dirty="0" smtClean="0"/>
              <a:t>(commensurable)</a:t>
            </a:r>
          </a:p>
          <a:p>
            <a:pPr lvl="1"/>
            <a:r>
              <a:rPr lang="en-GB" b="1" dirty="0" smtClean="0"/>
              <a:t>Medicine </a:t>
            </a:r>
            <a:r>
              <a:rPr lang="en-GB" dirty="0" smtClean="0"/>
              <a:t>(sporadic)</a:t>
            </a:r>
          </a:p>
          <a:p>
            <a:pPr lvl="1"/>
            <a:r>
              <a:rPr lang="en-GB" b="1" dirty="0" smtClean="0"/>
              <a:t>Religion </a:t>
            </a:r>
            <a:r>
              <a:rPr lang="en-GB" dirty="0" smtClean="0"/>
              <a:t>(latitudinarian)</a:t>
            </a:r>
            <a:endParaRPr lang="en-GB" b="1" dirty="0" smtClean="0"/>
          </a:p>
          <a:p>
            <a:r>
              <a:rPr lang="en-GB" dirty="0" smtClean="0"/>
              <a:t>Majority of </a:t>
            </a:r>
            <a:r>
              <a:rPr lang="en-GB" b="1" dirty="0" smtClean="0"/>
              <a:t>Latin loan words </a:t>
            </a:r>
            <a:r>
              <a:rPr lang="en-GB" dirty="0" smtClean="0"/>
              <a:t>were </a:t>
            </a:r>
            <a:r>
              <a:rPr lang="en-GB" b="1" dirty="0" smtClean="0"/>
              <a:t>general </a:t>
            </a:r>
            <a:r>
              <a:rPr lang="en-GB" dirty="0" smtClean="0"/>
              <a:t>e.g. </a:t>
            </a:r>
            <a:r>
              <a:rPr lang="en-GB" i="1" dirty="0" smtClean="0"/>
              <a:t>immaturity, invitation, relaxation, parental </a:t>
            </a:r>
          </a:p>
          <a:p>
            <a:r>
              <a:rPr lang="en-GB" b="1" dirty="0" smtClean="0"/>
              <a:t>Backlash </a:t>
            </a:r>
            <a:r>
              <a:rPr lang="en-GB" dirty="0" smtClean="0"/>
              <a:t>against the large number of </a:t>
            </a:r>
            <a:r>
              <a:rPr lang="en-GB" b="1" dirty="0" smtClean="0"/>
              <a:t>borrowings </a:t>
            </a:r>
            <a:r>
              <a:rPr lang="en-GB" dirty="0" smtClean="0"/>
              <a:t>in the late </a:t>
            </a:r>
            <a:r>
              <a:rPr lang="en-GB" b="1" dirty="0" smtClean="0"/>
              <a:t>16</a:t>
            </a:r>
            <a:r>
              <a:rPr lang="en-GB" b="1" baseline="30000" dirty="0" smtClean="0"/>
              <a:t>th</a:t>
            </a:r>
            <a:r>
              <a:rPr lang="en-GB" b="1" dirty="0" smtClean="0"/>
              <a:t> C </a:t>
            </a:r>
            <a:r>
              <a:rPr lang="en-GB" dirty="0" smtClean="0"/>
              <a:t>and early </a:t>
            </a:r>
            <a:r>
              <a:rPr lang="en-GB" b="1" dirty="0" smtClean="0"/>
              <a:t>17</a:t>
            </a:r>
            <a:r>
              <a:rPr lang="en-GB" b="1" baseline="30000" dirty="0" smtClean="0"/>
              <a:t>th</a:t>
            </a:r>
            <a:r>
              <a:rPr lang="en-GB" b="1" dirty="0" smtClean="0"/>
              <a:t> C</a:t>
            </a:r>
            <a:r>
              <a:rPr lang="en-GB" dirty="0" smtClean="0"/>
              <a:t> pejoratively termed </a:t>
            </a:r>
            <a:r>
              <a:rPr lang="en-GB" b="1" dirty="0" smtClean="0"/>
              <a:t>inkhorn terms </a:t>
            </a:r>
            <a:r>
              <a:rPr lang="en-GB" dirty="0" smtClean="0"/>
              <a:t>&gt; regarded as </a:t>
            </a:r>
            <a:r>
              <a:rPr lang="en-GB" b="1" dirty="0" smtClean="0"/>
              <a:t>obscure, affected</a:t>
            </a:r>
            <a:r>
              <a:rPr lang="en-GB" dirty="0" smtClean="0"/>
              <a:t> and </a:t>
            </a:r>
            <a:r>
              <a:rPr lang="en-GB" b="1" dirty="0" smtClean="0"/>
              <a:t>pompous</a:t>
            </a:r>
            <a:r>
              <a:rPr lang="en-GB" dirty="0" smtClean="0"/>
              <a:t>. Move to use </a:t>
            </a:r>
            <a:r>
              <a:rPr lang="en-GB" b="1" dirty="0" smtClean="0"/>
              <a:t>Germanic words 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Borrowing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2530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 smtClean="0"/>
              <a:t>Secure:</a:t>
            </a:r>
          </a:p>
          <a:p>
            <a:pPr lvl="1"/>
            <a:r>
              <a:rPr lang="en-GB" b="1" dirty="0" smtClean="0"/>
              <a:t>Original meaning: </a:t>
            </a:r>
            <a:r>
              <a:rPr lang="en-GB" dirty="0" smtClean="0"/>
              <a:t>carefree, overconfident</a:t>
            </a:r>
          </a:p>
          <a:p>
            <a:pPr lvl="1"/>
            <a:r>
              <a:rPr lang="en-GB" b="1" dirty="0" smtClean="0"/>
              <a:t>Current meaning: </a:t>
            </a:r>
            <a:r>
              <a:rPr lang="en-GB" dirty="0" smtClean="0"/>
              <a:t>fixed/fastened so as not to come loose, safe</a:t>
            </a:r>
          </a:p>
          <a:p>
            <a:endParaRPr lang="en-GB" b="1" dirty="0" smtClean="0"/>
          </a:p>
          <a:p>
            <a:r>
              <a:rPr lang="en-GB" b="1" i="1" dirty="0" smtClean="0"/>
              <a:t>Enthusiasm:</a:t>
            </a:r>
          </a:p>
          <a:p>
            <a:pPr lvl="1"/>
            <a:r>
              <a:rPr lang="en-GB" b="1" dirty="0" smtClean="0"/>
              <a:t>Original meaning: </a:t>
            </a:r>
            <a:r>
              <a:rPr lang="en-GB" dirty="0" smtClean="0"/>
              <a:t>negative term for religious </a:t>
            </a:r>
            <a:r>
              <a:rPr lang="en-GB" dirty="0" err="1" smtClean="0"/>
              <a:t>fantaticism</a:t>
            </a:r>
            <a:endParaRPr lang="en-GB" dirty="0" smtClean="0"/>
          </a:p>
          <a:p>
            <a:pPr lvl="1"/>
            <a:r>
              <a:rPr lang="en-GB" b="1" dirty="0" smtClean="0"/>
              <a:t>Current meaning: </a:t>
            </a:r>
            <a:r>
              <a:rPr lang="en-GB" dirty="0" smtClean="0"/>
              <a:t>intense eager enjoyment/interest</a:t>
            </a:r>
          </a:p>
          <a:p>
            <a:pPr lvl="1"/>
            <a:endParaRPr lang="en-GB" dirty="0" smtClean="0"/>
          </a:p>
          <a:p>
            <a:r>
              <a:rPr lang="en-GB" b="1" i="1" dirty="0" smtClean="0"/>
              <a:t>Ringleader:</a:t>
            </a:r>
          </a:p>
          <a:p>
            <a:pPr lvl="1"/>
            <a:r>
              <a:rPr lang="en-GB" b="1" dirty="0" smtClean="0"/>
              <a:t>Original meaning: </a:t>
            </a:r>
            <a:r>
              <a:rPr lang="en-GB" dirty="0" smtClean="0"/>
              <a:t>neutral leader/head</a:t>
            </a:r>
          </a:p>
          <a:p>
            <a:pPr lvl="1"/>
            <a:r>
              <a:rPr lang="en-GB" b="1" dirty="0" smtClean="0"/>
              <a:t>Current meaning: </a:t>
            </a:r>
            <a:r>
              <a:rPr lang="en-GB" dirty="0" smtClean="0"/>
              <a:t>initiates an illicit/illegal activity 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Semantic change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98694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Shakespeare </a:t>
            </a:r>
            <a:r>
              <a:rPr lang="en-GB" dirty="0" smtClean="0"/>
              <a:t>coining new words and phrases e.g. </a:t>
            </a:r>
            <a:r>
              <a:rPr lang="en-GB" b="1" dirty="0" smtClean="0"/>
              <a:t>conversions</a:t>
            </a:r>
            <a:r>
              <a:rPr lang="en-GB" dirty="0" smtClean="0"/>
              <a:t> such as ‘eared’, </a:t>
            </a:r>
            <a:r>
              <a:rPr lang="en-GB" b="1" dirty="0" smtClean="0"/>
              <a:t>compounds</a:t>
            </a:r>
            <a:r>
              <a:rPr lang="en-GB" dirty="0" smtClean="0"/>
              <a:t> such as ‘green-eyed’, </a:t>
            </a:r>
            <a:r>
              <a:rPr lang="en-GB" b="1" dirty="0" smtClean="0"/>
              <a:t>blends </a:t>
            </a:r>
            <a:r>
              <a:rPr lang="en-GB" dirty="0" smtClean="0"/>
              <a:t>such as ‘glisters’ (glistens + glitters)</a:t>
            </a:r>
          </a:p>
          <a:p>
            <a:r>
              <a:rPr lang="en-GB" b="1" dirty="0" smtClean="0"/>
              <a:t>Milton </a:t>
            </a:r>
            <a:r>
              <a:rPr lang="en-GB" dirty="0" smtClean="0"/>
              <a:t>– famous poet who was a freethinker in terms of liberty reflected in his work; variant and futuristic grammatical and lexical choices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Literature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With the information about the </a:t>
            </a:r>
            <a:r>
              <a:rPr lang="en-GB" b="1" dirty="0" smtClean="0"/>
              <a:t>Early Modern English </a:t>
            </a:r>
            <a:r>
              <a:rPr lang="en-GB" dirty="0" smtClean="0"/>
              <a:t>period, write a </a:t>
            </a:r>
            <a:r>
              <a:rPr lang="en-GB" b="1" dirty="0" smtClean="0"/>
              <a:t>newspaper article </a:t>
            </a:r>
            <a:r>
              <a:rPr lang="en-GB" dirty="0" smtClean="0"/>
              <a:t>about how </a:t>
            </a:r>
            <a:r>
              <a:rPr lang="en-GB" b="1" dirty="0" smtClean="0"/>
              <a:t>English</a:t>
            </a:r>
            <a:r>
              <a:rPr lang="en-GB" dirty="0" smtClean="0"/>
              <a:t> has changed since the Middle English period and compare it to today.</a:t>
            </a:r>
          </a:p>
          <a:p>
            <a:r>
              <a:rPr lang="en-GB" dirty="0" smtClean="0"/>
              <a:t>Choose one of the newspapers below and consider your </a:t>
            </a:r>
            <a:r>
              <a:rPr lang="en-GB" b="1" dirty="0" smtClean="0"/>
              <a:t>target audience</a:t>
            </a:r>
            <a:r>
              <a:rPr lang="en-GB" dirty="0" smtClean="0"/>
              <a:t>: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to be a Journalist</a:t>
            </a:r>
            <a:endParaRPr lang="en-GB" dirty="0"/>
          </a:p>
        </p:txBody>
      </p:sp>
      <p:pic>
        <p:nvPicPr>
          <p:cNvPr id="26628" name="Picture 4" descr="http://233grados.lainformacion.com/.a/6a00e552985c0d883301761769c02a970c-800w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61048"/>
            <a:ext cx="3168352" cy="1374945"/>
          </a:xfrm>
          <a:prstGeom prst="rect">
            <a:avLst/>
          </a:prstGeom>
          <a:noFill/>
        </p:spPr>
      </p:pic>
      <p:pic>
        <p:nvPicPr>
          <p:cNvPr id="26630" name="Picture 6" descr="http://therealmacguffins.com/wp-content/uploads/2013/08/telegraph-logo-sm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501008"/>
            <a:ext cx="2857500" cy="1885950"/>
          </a:xfrm>
          <a:prstGeom prst="rect">
            <a:avLst/>
          </a:prstGeom>
          <a:noFill/>
        </p:spPr>
      </p:pic>
      <p:pic>
        <p:nvPicPr>
          <p:cNvPr id="26632" name="Picture 8" descr="http://www.payzone.co.uk/write/Images/i-movo/daily-mail-logo-vector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92352" y="5950976"/>
            <a:ext cx="4451648" cy="907024"/>
          </a:xfrm>
          <a:prstGeom prst="rect">
            <a:avLst/>
          </a:prstGeom>
          <a:noFill/>
        </p:spPr>
      </p:pic>
      <p:pic>
        <p:nvPicPr>
          <p:cNvPr id="26634" name="Picture 10" descr="https://upload.wikimedia.org/wikipedia/commons/thumb/0/0e/The_Guardian.svg/2000px-The_Guardian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6093296"/>
            <a:ext cx="3394809" cy="597487"/>
          </a:xfrm>
          <a:prstGeom prst="rect">
            <a:avLst/>
          </a:prstGeom>
          <a:noFill/>
        </p:spPr>
      </p:pic>
      <p:pic>
        <p:nvPicPr>
          <p:cNvPr id="26636" name="Picture 12" descr="http://www.mlhs.co.uk/wp-content/uploads/2014/11/the-independent-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95736" y="4869160"/>
            <a:ext cx="4391025" cy="1085850"/>
          </a:xfrm>
          <a:prstGeom prst="rect">
            <a:avLst/>
          </a:prstGeom>
          <a:noFill/>
        </p:spPr>
      </p:pic>
      <p:pic>
        <p:nvPicPr>
          <p:cNvPr id="10" name="BBC NEWS intr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57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Growth of a </a:t>
            </a:r>
            <a:r>
              <a:rPr lang="en-GB" b="1" dirty="0" smtClean="0"/>
              <a:t>national market</a:t>
            </a:r>
          </a:p>
          <a:p>
            <a:r>
              <a:rPr lang="en-GB" b="1" dirty="0" smtClean="0"/>
              <a:t>Mercantilism </a:t>
            </a:r>
            <a:r>
              <a:rPr lang="en-GB" dirty="0" smtClean="0"/>
              <a:t>(competition between countries)</a:t>
            </a:r>
          </a:p>
          <a:p>
            <a:r>
              <a:rPr lang="en-GB" dirty="0" smtClean="0"/>
              <a:t>Production of </a:t>
            </a:r>
            <a:r>
              <a:rPr lang="en-GB" b="1" dirty="0" smtClean="0"/>
              <a:t>wool </a:t>
            </a:r>
            <a:r>
              <a:rPr lang="en-GB" dirty="0" smtClean="0"/>
              <a:t>was major industry overtaken by </a:t>
            </a:r>
            <a:r>
              <a:rPr lang="en-GB" b="1" dirty="0" smtClean="0"/>
              <a:t>grain </a:t>
            </a:r>
            <a:r>
              <a:rPr lang="en-GB" dirty="0" smtClean="0"/>
              <a:t>in terms of profitability </a:t>
            </a:r>
          </a:p>
          <a:p>
            <a:r>
              <a:rPr lang="en-GB" dirty="0" smtClean="0"/>
              <a:t>Land enclosures carried out – </a:t>
            </a:r>
            <a:r>
              <a:rPr lang="en-GB" b="1" dirty="0" smtClean="0"/>
              <a:t>privatisation </a:t>
            </a:r>
            <a:r>
              <a:rPr lang="en-GB" dirty="0" smtClean="0"/>
              <a:t>of the commons (more beneficial for the better of). Contributed to </a:t>
            </a:r>
            <a:r>
              <a:rPr lang="en-GB" b="1" dirty="0" smtClean="0"/>
              <a:t>social unrest </a:t>
            </a:r>
            <a:r>
              <a:rPr lang="en-GB" dirty="0" smtClean="0"/>
              <a:t>of the period with </a:t>
            </a:r>
            <a:r>
              <a:rPr lang="en-GB" b="1" dirty="0" smtClean="0"/>
              <a:t>depopulation </a:t>
            </a:r>
            <a:r>
              <a:rPr lang="en-GB" dirty="0" smtClean="0"/>
              <a:t>of villages &gt; </a:t>
            </a:r>
            <a:r>
              <a:rPr lang="en-GB" b="1" dirty="0" smtClean="0"/>
              <a:t>urbanisation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 &amp; Demographic developments: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0136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King replaced Pope as Head of the Church</a:t>
            </a:r>
          </a:p>
          <a:p>
            <a:r>
              <a:rPr lang="en-GB" dirty="0" smtClean="0"/>
              <a:t>Radical religious movements:</a:t>
            </a:r>
          </a:p>
          <a:p>
            <a:pPr lvl="1"/>
            <a:r>
              <a:rPr lang="en-GB" b="1" dirty="0" smtClean="0"/>
              <a:t>Puritanism </a:t>
            </a:r>
            <a:r>
              <a:rPr lang="en-GB" dirty="0" smtClean="0"/>
              <a:t>reflected growing concerns of the </a:t>
            </a:r>
            <a:r>
              <a:rPr lang="en-GB" b="1" dirty="0" smtClean="0"/>
              <a:t>middle class</a:t>
            </a:r>
          </a:p>
          <a:p>
            <a:pPr lvl="1"/>
            <a:r>
              <a:rPr lang="en-GB" b="1" dirty="0" smtClean="0"/>
              <a:t>Quakerism </a:t>
            </a:r>
            <a:r>
              <a:rPr lang="en-GB" dirty="0" smtClean="0"/>
              <a:t>reflected concerns of the </a:t>
            </a:r>
            <a:r>
              <a:rPr lang="en-GB" b="1" dirty="0" smtClean="0"/>
              <a:t>lower classes</a:t>
            </a:r>
          </a:p>
          <a:p>
            <a:r>
              <a:rPr lang="en-GB" dirty="0" smtClean="0"/>
              <a:t>Renewed interest in </a:t>
            </a:r>
            <a:r>
              <a:rPr lang="en-GB" b="1" dirty="0" smtClean="0"/>
              <a:t>classical learning </a:t>
            </a:r>
            <a:r>
              <a:rPr lang="en-GB" dirty="0" smtClean="0"/>
              <a:t>(</a:t>
            </a:r>
            <a:r>
              <a:rPr lang="en-GB" b="1" dirty="0" smtClean="0"/>
              <a:t>Renaissance</a:t>
            </a:r>
            <a:r>
              <a:rPr lang="en-GB" dirty="0" smtClean="0"/>
              <a:t>); science became more </a:t>
            </a:r>
            <a:r>
              <a:rPr lang="en-GB" b="1" dirty="0" smtClean="0"/>
              <a:t>empirical</a:t>
            </a:r>
            <a:r>
              <a:rPr lang="en-GB" dirty="0" smtClean="0"/>
              <a:t>; beginning of a </a:t>
            </a:r>
            <a:r>
              <a:rPr lang="en-GB" b="1" dirty="0" smtClean="0"/>
              <a:t>literary boom </a:t>
            </a:r>
            <a:r>
              <a:rPr lang="en-GB" dirty="0" smtClean="0"/>
              <a:t>(Shakespeare, Marlowe, Milton).</a:t>
            </a:r>
          </a:p>
          <a:p>
            <a:r>
              <a:rPr lang="en-GB" b="1" dirty="0" smtClean="0"/>
              <a:t>Literacy</a:t>
            </a:r>
            <a:r>
              <a:rPr lang="en-GB" dirty="0" smtClean="0"/>
              <a:t> started to spread and significance of the </a:t>
            </a:r>
            <a:r>
              <a:rPr lang="en-GB" b="1" dirty="0" smtClean="0"/>
              <a:t>press </a:t>
            </a:r>
            <a:r>
              <a:rPr lang="en-GB" dirty="0" smtClean="0"/>
              <a:t>grew.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Reformation &amp; Renaissance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1499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Tudor dynasty </a:t>
            </a:r>
            <a:r>
              <a:rPr lang="en-GB" b="1" dirty="0" smtClean="0"/>
              <a:t>united </a:t>
            </a:r>
            <a:r>
              <a:rPr lang="en-GB" dirty="0" smtClean="0"/>
              <a:t>England (and Wales) and ended English territorial ambitions in France.</a:t>
            </a:r>
          </a:p>
          <a:p>
            <a:r>
              <a:rPr lang="en-GB" dirty="0" smtClean="0"/>
              <a:t>Key conflicts based on </a:t>
            </a:r>
            <a:r>
              <a:rPr lang="en-GB" b="1" dirty="0" smtClean="0"/>
              <a:t>religion</a:t>
            </a:r>
            <a:r>
              <a:rPr lang="en-GB" dirty="0" smtClean="0"/>
              <a:t> included:</a:t>
            </a:r>
          </a:p>
          <a:p>
            <a:pPr lvl="1"/>
            <a:r>
              <a:rPr lang="en-GB" b="1" dirty="0" smtClean="0"/>
              <a:t>English Civil War </a:t>
            </a:r>
            <a:r>
              <a:rPr lang="en-GB" dirty="0" smtClean="0"/>
              <a:t>(1641-49)</a:t>
            </a:r>
          </a:p>
          <a:p>
            <a:pPr lvl="1"/>
            <a:r>
              <a:rPr lang="en-GB" b="1" dirty="0" smtClean="0"/>
              <a:t>Commonwealth </a:t>
            </a:r>
            <a:r>
              <a:rPr lang="en-GB" dirty="0" smtClean="0"/>
              <a:t>(1649-53)</a:t>
            </a:r>
          </a:p>
          <a:p>
            <a:pPr lvl="1"/>
            <a:r>
              <a:rPr lang="en-GB" b="1" dirty="0" smtClean="0"/>
              <a:t>Protectorate </a:t>
            </a:r>
            <a:r>
              <a:rPr lang="en-GB" dirty="0" smtClean="0"/>
              <a:t>(1653-59)</a:t>
            </a:r>
          </a:p>
          <a:p>
            <a:r>
              <a:rPr lang="en-GB" b="1" dirty="0" smtClean="0"/>
              <a:t>Royalists </a:t>
            </a:r>
            <a:r>
              <a:rPr lang="en-GB" dirty="0" smtClean="0"/>
              <a:t>(aristocracy) who wanted to maintain </a:t>
            </a:r>
            <a:r>
              <a:rPr lang="en-GB" b="1" dirty="0" smtClean="0"/>
              <a:t>feudal order </a:t>
            </a:r>
            <a:r>
              <a:rPr lang="en-GB" dirty="0" smtClean="0"/>
              <a:t>vs. </a:t>
            </a:r>
            <a:r>
              <a:rPr lang="en-GB" b="1" dirty="0" smtClean="0"/>
              <a:t>Parliamentarians </a:t>
            </a:r>
            <a:r>
              <a:rPr lang="en-GB" dirty="0" smtClean="0"/>
              <a:t>(middle class) who wanted to secure more </a:t>
            </a:r>
            <a:r>
              <a:rPr lang="en-GB" b="1" dirty="0" smtClean="0"/>
              <a:t>democratic control </a:t>
            </a:r>
            <a:r>
              <a:rPr lang="en-GB" dirty="0" smtClean="0"/>
              <a:t>through Parliament. </a:t>
            </a:r>
          </a:p>
          <a:p>
            <a:r>
              <a:rPr lang="en-GB" dirty="0" smtClean="0"/>
              <a:t>Consequences of the Commonwealth and Protectorate included promoting godliness:</a:t>
            </a:r>
          </a:p>
          <a:p>
            <a:pPr lvl="1"/>
            <a:r>
              <a:rPr lang="en-GB" dirty="0" smtClean="0"/>
              <a:t>Closing theatres</a:t>
            </a:r>
          </a:p>
          <a:p>
            <a:pPr lvl="1"/>
            <a:r>
              <a:rPr lang="en-GB" dirty="0" smtClean="0"/>
              <a:t>Laws against adultery, blasphemy, religious education</a:t>
            </a:r>
          </a:p>
          <a:p>
            <a:r>
              <a:rPr lang="en-GB" dirty="0" smtClean="0"/>
              <a:t>Continuing </a:t>
            </a:r>
            <a:r>
              <a:rPr lang="en-GB" b="1" dirty="0" smtClean="0"/>
              <a:t>weakening power </a:t>
            </a:r>
            <a:r>
              <a:rPr lang="en-GB" dirty="0" smtClean="0"/>
              <a:t>of the monarch</a:t>
            </a:r>
          </a:p>
          <a:p>
            <a:r>
              <a:rPr lang="en-GB" dirty="0" smtClean="0"/>
              <a:t>Restoration ended antipathy toward foreign ideas – French ideas and social ideals as well as </a:t>
            </a:r>
            <a:r>
              <a:rPr lang="en-GB" b="1" dirty="0" smtClean="0"/>
              <a:t>French borrowings </a:t>
            </a:r>
            <a:r>
              <a:rPr lang="en-GB" dirty="0" smtClean="0"/>
              <a:t>were once again </a:t>
            </a:r>
            <a:r>
              <a:rPr lang="en-GB" i="1" dirty="0" err="1" smtClean="0"/>
              <a:t>en</a:t>
            </a:r>
            <a:r>
              <a:rPr lang="en-GB" i="1" dirty="0" smtClean="0"/>
              <a:t> vogue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unrest &amp; Restoration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3955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70" decel="100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770" decel="100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770" decel="100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770" decel="100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9" dur="77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1" dur="77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770" decel="100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770" decel="100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Written English </a:t>
            </a:r>
            <a:r>
              <a:rPr lang="en-GB" dirty="0" smtClean="0"/>
              <a:t>lost almost all of its regional features</a:t>
            </a:r>
          </a:p>
          <a:p>
            <a:r>
              <a:rPr lang="en-GB" dirty="0" smtClean="0"/>
              <a:t>Reinforced by the introduction of </a:t>
            </a:r>
            <a:r>
              <a:rPr lang="en-GB" b="1" dirty="0" smtClean="0"/>
              <a:t>printing</a:t>
            </a:r>
          </a:p>
          <a:p>
            <a:r>
              <a:rPr lang="en-GB" dirty="0" smtClean="0"/>
              <a:t>The ‘Standard’ was a </a:t>
            </a:r>
            <a:r>
              <a:rPr lang="en-GB" b="1" dirty="0" smtClean="0"/>
              <a:t>Southern </a:t>
            </a:r>
            <a:r>
              <a:rPr lang="en-GB" dirty="0" smtClean="0"/>
              <a:t>variety rather than Northern or Western found among the </a:t>
            </a:r>
            <a:r>
              <a:rPr lang="en-GB" b="1" dirty="0" smtClean="0"/>
              <a:t>well-bred</a:t>
            </a:r>
            <a:r>
              <a:rPr lang="en-GB" dirty="0" smtClean="0"/>
              <a:t> and </a:t>
            </a:r>
            <a:r>
              <a:rPr lang="en-GB" b="1" dirty="0" smtClean="0"/>
              <a:t>well-educated</a:t>
            </a:r>
            <a:r>
              <a:rPr lang="en-GB" dirty="0" smtClean="0"/>
              <a:t> in London.</a:t>
            </a:r>
          </a:p>
          <a:p>
            <a:r>
              <a:rPr lang="en-GB" dirty="0" smtClean="0"/>
              <a:t>Ruled out speakers of </a:t>
            </a:r>
            <a:r>
              <a:rPr lang="en-GB" b="1" dirty="0" smtClean="0"/>
              <a:t>regional dialects </a:t>
            </a:r>
            <a:r>
              <a:rPr lang="en-GB" dirty="0" smtClean="0"/>
              <a:t>who were viewed as </a:t>
            </a:r>
            <a:r>
              <a:rPr lang="en-GB" b="1" dirty="0" smtClean="0"/>
              <a:t>vulgar, effeminate </a:t>
            </a:r>
            <a:r>
              <a:rPr lang="en-GB" dirty="0" smtClean="0"/>
              <a:t>or </a:t>
            </a:r>
            <a:r>
              <a:rPr lang="en-GB" b="1" dirty="0" smtClean="0"/>
              <a:t>affected</a:t>
            </a:r>
          </a:p>
          <a:p>
            <a:r>
              <a:rPr lang="en-GB" b="1" dirty="0" smtClean="0"/>
              <a:t>Prescriptivism </a:t>
            </a:r>
            <a:r>
              <a:rPr lang="en-GB" dirty="0" smtClean="0"/>
              <a:t>took on greater force after </a:t>
            </a:r>
            <a:r>
              <a:rPr lang="en-GB" b="1" dirty="0" smtClean="0"/>
              <a:t>1660 </a:t>
            </a:r>
            <a:r>
              <a:rPr lang="en-GB" dirty="0" smtClean="0"/>
              <a:t>due to the </a:t>
            </a:r>
            <a:r>
              <a:rPr lang="en-GB" b="1" dirty="0" smtClean="0"/>
              <a:t>Restoration </a:t>
            </a:r>
            <a:r>
              <a:rPr lang="en-GB" dirty="0" smtClean="0"/>
              <a:t>period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standardisation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64617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Maintained as the language of </a:t>
            </a:r>
            <a:r>
              <a:rPr lang="en-GB" b="1" dirty="0" smtClean="0"/>
              <a:t>record</a:t>
            </a:r>
            <a:r>
              <a:rPr lang="en-GB" dirty="0" smtClean="0"/>
              <a:t>, but also </a:t>
            </a:r>
            <a:r>
              <a:rPr lang="en-GB" b="1" dirty="0" smtClean="0"/>
              <a:t>scholarship</a:t>
            </a:r>
            <a:r>
              <a:rPr lang="en-GB" dirty="0" smtClean="0"/>
              <a:t>. English was not considered to have the </a:t>
            </a:r>
            <a:r>
              <a:rPr lang="en-GB" b="1" dirty="0" smtClean="0"/>
              <a:t>fixity </a:t>
            </a:r>
            <a:r>
              <a:rPr lang="en-GB" dirty="0" smtClean="0"/>
              <a:t>of </a:t>
            </a:r>
            <a:r>
              <a:rPr lang="en-GB" b="1" dirty="0" smtClean="0"/>
              <a:t>morphological </a:t>
            </a:r>
            <a:r>
              <a:rPr lang="en-GB" dirty="0" smtClean="0"/>
              <a:t>and </a:t>
            </a:r>
            <a:r>
              <a:rPr lang="en-GB" b="1" dirty="0" smtClean="0"/>
              <a:t>syntactic </a:t>
            </a:r>
            <a:r>
              <a:rPr lang="en-GB" dirty="0" smtClean="0"/>
              <a:t>form ‘that was desirable for a language meant to convey </a:t>
            </a:r>
            <a:r>
              <a:rPr lang="en-GB" b="1" dirty="0" smtClean="0"/>
              <a:t>scientific </a:t>
            </a:r>
            <a:r>
              <a:rPr lang="en-GB" dirty="0" smtClean="0"/>
              <a:t>and </a:t>
            </a:r>
            <a:r>
              <a:rPr lang="en-GB" b="1" dirty="0" smtClean="0"/>
              <a:t>scholarly thought</a:t>
            </a:r>
            <a:r>
              <a:rPr lang="en-GB" dirty="0" smtClean="0"/>
              <a:t>’ (</a:t>
            </a:r>
            <a:r>
              <a:rPr lang="en-GB" dirty="0" err="1" smtClean="0"/>
              <a:t>Soderlind</a:t>
            </a:r>
            <a:r>
              <a:rPr lang="en-GB" dirty="0" smtClean="0"/>
              <a:t> 1998).</a:t>
            </a:r>
          </a:p>
          <a:p>
            <a:r>
              <a:rPr lang="en-GB" dirty="0" smtClean="0"/>
              <a:t>Experienced a </a:t>
            </a:r>
            <a:r>
              <a:rPr lang="en-GB" b="1" dirty="0" smtClean="0"/>
              <a:t>revival </a:t>
            </a:r>
            <a:r>
              <a:rPr lang="en-GB" dirty="0" smtClean="0"/>
              <a:t>in </a:t>
            </a:r>
            <a:r>
              <a:rPr lang="en-GB" b="1" dirty="0" smtClean="0"/>
              <a:t>English Renaissance</a:t>
            </a:r>
            <a:endParaRPr lang="en-GB" dirty="0" smtClean="0"/>
          </a:p>
          <a:p>
            <a:r>
              <a:rPr lang="en-GB" dirty="0" smtClean="0"/>
              <a:t>Latin used pervasively in the </a:t>
            </a:r>
            <a:r>
              <a:rPr lang="en-GB" b="1" dirty="0" smtClean="0"/>
              <a:t>domain of law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</a:t>
            </a:r>
            <a:r>
              <a:rPr lang="en-GB" dirty="0" smtClean="0"/>
              <a:t>atin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4269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More </a:t>
            </a:r>
            <a:r>
              <a:rPr lang="en-GB" b="1" dirty="0" smtClean="0"/>
              <a:t>rigid word order</a:t>
            </a:r>
          </a:p>
          <a:p>
            <a:r>
              <a:rPr lang="en-GB" b="1" dirty="0" smtClean="0"/>
              <a:t>Inflections weakened</a:t>
            </a:r>
          </a:p>
          <a:p>
            <a:r>
              <a:rPr lang="en-GB" b="1" dirty="0" smtClean="0"/>
              <a:t>‘Do’-periphrasis </a:t>
            </a:r>
            <a:r>
              <a:rPr lang="en-GB" dirty="0" smtClean="0"/>
              <a:t>(auxiliary verb)</a:t>
            </a:r>
            <a:endParaRPr lang="en-GB" b="1" dirty="0" smtClean="0"/>
          </a:p>
          <a:p>
            <a:r>
              <a:rPr lang="en-GB" dirty="0" smtClean="0"/>
              <a:t>Basic shift from the traditional </a:t>
            </a:r>
            <a:r>
              <a:rPr lang="en-GB" b="1" dirty="0" smtClean="0"/>
              <a:t>gender </a:t>
            </a:r>
            <a:r>
              <a:rPr lang="en-GB" dirty="0" smtClean="0"/>
              <a:t>system to one based on the </a:t>
            </a:r>
            <a:r>
              <a:rPr lang="en-GB" b="1" dirty="0" smtClean="0"/>
              <a:t>feature </a:t>
            </a:r>
            <a:r>
              <a:rPr lang="en-GB" dirty="0" smtClean="0"/>
              <a:t>(human). Lead to </a:t>
            </a:r>
            <a:r>
              <a:rPr lang="en-GB" b="1" dirty="0" smtClean="0"/>
              <a:t>loss </a:t>
            </a:r>
            <a:r>
              <a:rPr lang="en-GB" dirty="0" smtClean="0"/>
              <a:t>of old </a:t>
            </a:r>
            <a:r>
              <a:rPr lang="en-GB" b="1" dirty="0" smtClean="0"/>
              <a:t>masculine-feminine-neuter </a:t>
            </a:r>
            <a:r>
              <a:rPr lang="en-GB" dirty="0" smtClean="0"/>
              <a:t>distinction</a:t>
            </a:r>
          </a:p>
          <a:p>
            <a:r>
              <a:rPr lang="en-GB" dirty="0" smtClean="0"/>
              <a:t>New </a:t>
            </a:r>
            <a:r>
              <a:rPr lang="en-GB" b="1" dirty="0" smtClean="0"/>
              <a:t>neuter possessive form </a:t>
            </a:r>
            <a:r>
              <a:rPr lang="en-GB" b="1" i="1" dirty="0" smtClean="0"/>
              <a:t>its</a:t>
            </a:r>
          </a:p>
          <a:p>
            <a:r>
              <a:rPr lang="en-GB" b="1" dirty="0" smtClean="0"/>
              <a:t>Demonstrative pronouns </a:t>
            </a:r>
            <a:r>
              <a:rPr lang="en-GB" dirty="0" smtClean="0"/>
              <a:t>also included </a:t>
            </a:r>
            <a:r>
              <a:rPr lang="en-GB" b="1" dirty="0" smtClean="0"/>
              <a:t>yonder </a:t>
            </a:r>
            <a:r>
              <a:rPr lang="en-GB" dirty="0" smtClean="0"/>
              <a:t>(distant from speaker and hearer)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Grammatical change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0093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 smtClean="0"/>
              <a:t>You </a:t>
            </a:r>
            <a:r>
              <a:rPr lang="en-GB" dirty="0" smtClean="0"/>
              <a:t>started to replace </a:t>
            </a:r>
            <a:r>
              <a:rPr lang="en-GB" b="1" i="1" dirty="0" smtClean="0"/>
              <a:t>thou </a:t>
            </a:r>
            <a:r>
              <a:rPr lang="en-GB" dirty="0" smtClean="0"/>
              <a:t> as a singular form</a:t>
            </a:r>
          </a:p>
          <a:p>
            <a:r>
              <a:rPr lang="en-GB" dirty="0" smtClean="0"/>
              <a:t>Growth of </a:t>
            </a:r>
            <a:r>
              <a:rPr lang="en-GB" b="1" dirty="0" smtClean="0"/>
              <a:t>compounds</a:t>
            </a:r>
          </a:p>
          <a:p>
            <a:r>
              <a:rPr lang="en-GB" b="1" dirty="0" smtClean="0"/>
              <a:t>Plural </a:t>
            </a:r>
            <a:r>
              <a:rPr lang="en-GB" dirty="0" smtClean="0"/>
              <a:t>alternation of &lt;f&gt; with &lt;v&gt; generally accepted e.g. wi</a:t>
            </a:r>
            <a:r>
              <a:rPr lang="en-GB" b="1" dirty="0" smtClean="0"/>
              <a:t>fe</a:t>
            </a:r>
            <a:r>
              <a:rPr lang="en-GB" dirty="0" smtClean="0"/>
              <a:t>, wi</a:t>
            </a:r>
            <a:r>
              <a:rPr lang="en-GB" b="1" dirty="0" smtClean="0"/>
              <a:t>v</a:t>
            </a:r>
            <a:r>
              <a:rPr lang="en-GB" dirty="0" smtClean="0"/>
              <a:t>es</a:t>
            </a:r>
          </a:p>
          <a:p>
            <a:r>
              <a:rPr lang="en-GB" b="1" dirty="0" smtClean="0"/>
              <a:t>Hierarchical address terms: </a:t>
            </a:r>
            <a:r>
              <a:rPr lang="en-GB" dirty="0" smtClean="0"/>
              <a:t>Lord/Lady (nobility), Sir/Dame (gentry), Mr/Mrs (working professionals), Goodman/Goodwife (yeomen), no title (craftsmen/labourers)</a:t>
            </a:r>
            <a:endParaRPr lang="en-GB" b="1" dirty="0" smtClean="0"/>
          </a:p>
          <a:p>
            <a:endParaRPr lang="en-GB" b="1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Lexical Change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Orthography </a:t>
            </a:r>
            <a:r>
              <a:rPr lang="en-GB" dirty="0" smtClean="0"/>
              <a:t>underwent a high degree of </a:t>
            </a:r>
            <a:r>
              <a:rPr lang="en-GB" b="1" dirty="0" smtClean="0"/>
              <a:t>regulation </a:t>
            </a:r>
            <a:r>
              <a:rPr lang="en-GB" dirty="0" smtClean="0"/>
              <a:t>in the hands of the printers</a:t>
            </a:r>
          </a:p>
          <a:p>
            <a:r>
              <a:rPr lang="en-GB" dirty="0" smtClean="0"/>
              <a:t>Fair amount of </a:t>
            </a:r>
            <a:r>
              <a:rPr lang="en-GB" b="1" dirty="0" smtClean="0"/>
              <a:t>toleration</a:t>
            </a:r>
            <a:r>
              <a:rPr lang="en-GB" dirty="0" smtClean="0"/>
              <a:t> towards </a:t>
            </a:r>
            <a:r>
              <a:rPr lang="en-GB" b="1" dirty="0" smtClean="0"/>
              <a:t>alternative spellings</a:t>
            </a:r>
          </a:p>
          <a:p>
            <a:r>
              <a:rPr lang="en-GB" dirty="0" smtClean="0"/>
              <a:t>From the mid </a:t>
            </a:r>
            <a:r>
              <a:rPr lang="en-GB" b="1" dirty="0" smtClean="0"/>
              <a:t>17</a:t>
            </a:r>
            <a:r>
              <a:rPr lang="en-GB" b="1" baseline="30000" dirty="0" smtClean="0"/>
              <a:t>th</a:t>
            </a:r>
            <a:r>
              <a:rPr lang="en-GB" b="1" dirty="0" smtClean="0"/>
              <a:t> C</a:t>
            </a:r>
            <a:r>
              <a:rPr lang="en-GB" dirty="0" smtClean="0"/>
              <a:t> to the mid </a:t>
            </a:r>
            <a:r>
              <a:rPr lang="en-GB" b="1" dirty="0" smtClean="0"/>
              <a:t>18</a:t>
            </a:r>
            <a:r>
              <a:rPr lang="en-GB" b="1" baseline="30000" dirty="0" smtClean="0"/>
              <a:t>th</a:t>
            </a:r>
            <a:r>
              <a:rPr lang="en-GB" b="1" dirty="0" smtClean="0"/>
              <a:t> C</a:t>
            </a:r>
            <a:r>
              <a:rPr lang="en-GB" dirty="0" smtClean="0"/>
              <a:t>, </a:t>
            </a:r>
            <a:r>
              <a:rPr lang="en-GB" b="1" dirty="0" smtClean="0"/>
              <a:t>capitalisation </a:t>
            </a:r>
            <a:r>
              <a:rPr lang="en-GB" dirty="0" smtClean="0"/>
              <a:t>of the most prominent words (especially </a:t>
            </a:r>
            <a:r>
              <a:rPr lang="en-GB" b="1" dirty="0" smtClean="0"/>
              <a:t>nouns</a:t>
            </a:r>
            <a:r>
              <a:rPr lang="en-GB" dirty="0" smtClean="0"/>
              <a:t>) was widely practised</a:t>
            </a:r>
          </a:p>
          <a:p>
            <a:r>
              <a:rPr lang="en-GB" dirty="0" smtClean="0"/>
              <a:t>Respect for learning and a recognition of the </a:t>
            </a:r>
            <a:r>
              <a:rPr lang="en-GB" b="1" dirty="0" smtClean="0"/>
              <a:t>etymologies</a:t>
            </a:r>
            <a:r>
              <a:rPr lang="en-GB" dirty="0" smtClean="0"/>
              <a:t> of numerous words &gt; spellings become more </a:t>
            </a:r>
            <a:r>
              <a:rPr lang="en-GB" b="1" dirty="0" smtClean="0"/>
              <a:t>Latin-like </a:t>
            </a:r>
            <a:r>
              <a:rPr lang="en-GB" dirty="0" smtClean="0"/>
              <a:t>e.g. </a:t>
            </a:r>
            <a:r>
              <a:rPr lang="en-GB" i="1" dirty="0" err="1" smtClean="0"/>
              <a:t>dette</a:t>
            </a:r>
            <a:r>
              <a:rPr lang="en-GB" i="1" dirty="0" smtClean="0"/>
              <a:t> </a:t>
            </a:r>
            <a:r>
              <a:rPr lang="en-GB" dirty="0" smtClean="0"/>
              <a:t>became </a:t>
            </a:r>
            <a:r>
              <a:rPr lang="en-GB" i="1" dirty="0" smtClean="0"/>
              <a:t>debt </a:t>
            </a:r>
            <a:r>
              <a:rPr lang="en-GB" dirty="0" smtClean="0"/>
              <a:t>(Latin – </a:t>
            </a:r>
            <a:r>
              <a:rPr lang="en-GB" i="1" dirty="0" err="1" smtClean="0"/>
              <a:t>debitus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Contractions </a:t>
            </a:r>
            <a:r>
              <a:rPr lang="en-GB" dirty="0" smtClean="0"/>
              <a:t>reached their peak in the early </a:t>
            </a:r>
            <a:r>
              <a:rPr lang="en-GB" b="1" dirty="0" smtClean="0"/>
              <a:t>18</a:t>
            </a:r>
            <a:r>
              <a:rPr lang="en-GB" b="1" baseline="30000" dirty="0" smtClean="0"/>
              <a:t>th</a:t>
            </a:r>
            <a:r>
              <a:rPr lang="en-GB" b="1" dirty="0" smtClean="0"/>
              <a:t> C </a:t>
            </a:r>
            <a:r>
              <a:rPr lang="en-GB" dirty="0" smtClean="0"/>
              <a:t>e.g. </a:t>
            </a:r>
            <a:r>
              <a:rPr lang="en-GB" i="1" dirty="0" smtClean="0"/>
              <a:t>&amp;,</a:t>
            </a:r>
            <a:r>
              <a:rPr lang="en-GB" dirty="0" smtClean="0"/>
              <a:t> </a:t>
            </a:r>
            <a:r>
              <a:rPr lang="en-GB" i="1" dirty="0" err="1" smtClean="0"/>
              <a:t>tho</a:t>
            </a:r>
            <a:r>
              <a:rPr lang="en-GB" i="1" dirty="0" smtClean="0"/>
              <a:t>, </a:t>
            </a:r>
            <a:r>
              <a:rPr lang="en-GB" i="1" dirty="0" err="1" smtClean="0"/>
              <a:t>punishmnt</a:t>
            </a:r>
            <a:endParaRPr lang="en-GB" i="1" dirty="0"/>
          </a:p>
          <a:p>
            <a:r>
              <a:rPr lang="en-GB" dirty="0" smtClean="0"/>
              <a:t>Use of </a:t>
            </a:r>
            <a:r>
              <a:rPr lang="en-GB" b="1" dirty="0" smtClean="0"/>
              <a:t>phonetic spellings</a:t>
            </a:r>
            <a:r>
              <a:rPr lang="en-GB" dirty="0" smtClean="0"/>
              <a:t> e.g. </a:t>
            </a:r>
            <a:r>
              <a:rPr lang="en-GB" i="1" dirty="0" smtClean="0"/>
              <a:t>don’t</a:t>
            </a:r>
            <a:r>
              <a:rPr lang="en-GB" dirty="0" smtClean="0"/>
              <a:t> (markers of style)</a:t>
            </a:r>
          </a:p>
          <a:p>
            <a:r>
              <a:rPr lang="en-GB" b="1" dirty="0" smtClean="0"/>
              <a:t>Retention </a:t>
            </a:r>
            <a:r>
              <a:rPr lang="en-GB" dirty="0" smtClean="0"/>
              <a:t>of </a:t>
            </a:r>
            <a:r>
              <a:rPr lang="en-GB" b="1" dirty="0" smtClean="0"/>
              <a:t>older spellings</a:t>
            </a:r>
            <a:r>
              <a:rPr lang="en-GB" dirty="0" smtClean="0"/>
              <a:t> e.g. </a:t>
            </a:r>
            <a:r>
              <a:rPr lang="en-GB" i="1" dirty="0" smtClean="0"/>
              <a:t>diner </a:t>
            </a:r>
            <a:r>
              <a:rPr lang="en-GB" dirty="0" smtClean="0"/>
              <a:t>for </a:t>
            </a:r>
            <a:r>
              <a:rPr lang="en-GB" i="1" dirty="0" smtClean="0"/>
              <a:t>dinner 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ORTHOGRAPHICAL change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8615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340</TotalTime>
  <Words>931</Words>
  <Application>Microsoft Office PowerPoint</Application>
  <PresentationFormat>On-screen Show (4:3)</PresentationFormat>
  <Paragraphs>89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Grid</vt:lpstr>
      <vt:lpstr>Early Modern English</vt:lpstr>
      <vt:lpstr>Economic &amp; Demographic developments:</vt:lpstr>
      <vt:lpstr>Reformation &amp; Renaissance</vt:lpstr>
      <vt:lpstr>Political unrest &amp; Restoration</vt:lpstr>
      <vt:lpstr>standardisation</vt:lpstr>
      <vt:lpstr>Latin</vt:lpstr>
      <vt:lpstr>Grammatical change</vt:lpstr>
      <vt:lpstr>Lexical Change</vt:lpstr>
      <vt:lpstr>ORTHOGRAPHICAL change</vt:lpstr>
      <vt:lpstr>Great Vowel Shift</vt:lpstr>
      <vt:lpstr>Borrowing</vt:lpstr>
      <vt:lpstr>Semantic change</vt:lpstr>
      <vt:lpstr>Literature</vt:lpstr>
      <vt:lpstr>Time to be a Journalist</vt:lpstr>
    </vt:vector>
  </TitlesOfParts>
  <Company>Godalming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Modern english</dc:title>
  <dc:creator>Adam Duce</dc:creator>
  <cp:lastModifiedBy>Adam</cp:lastModifiedBy>
  <cp:revision>32</cp:revision>
  <dcterms:created xsi:type="dcterms:W3CDTF">2015-10-08T08:35:49Z</dcterms:created>
  <dcterms:modified xsi:type="dcterms:W3CDTF">2015-10-11T19:43:29Z</dcterms:modified>
</cp:coreProperties>
</file>