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9"/>
  </p:notesMasterIdLst>
  <p:sldIdLst>
    <p:sldId id="256" r:id="rId2"/>
    <p:sldId id="278" r:id="rId3"/>
    <p:sldId id="270" r:id="rId4"/>
    <p:sldId id="271" r:id="rId5"/>
    <p:sldId id="272" r:id="rId6"/>
    <p:sldId id="273" r:id="rId7"/>
    <p:sldId id="281" r:id="rId8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026" autoAdjust="0"/>
    <p:restoredTop sz="94660"/>
  </p:normalViewPr>
  <p:slideViewPr>
    <p:cSldViewPr>
      <p:cViewPr varScale="1">
        <p:scale>
          <a:sx n="98" d="100"/>
          <a:sy n="98" d="100"/>
        </p:scale>
        <p:origin x="82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en-GB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en-GB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en-GB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6EEBAFA3-C131-4962-89B7-7EB1415FD8B1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062511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6726063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3787" y="4243845"/>
            <a:ext cx="2307831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6726064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6833787" y="2590078"/>
            <a:ext cx="2307832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0242" y="2733709"/>
            <a:ext cx="6069268" cy="1373070"/>
          </a:xfrm>
        </p:spPr>
        <p:txBody>
          <a:bodyPr anchor="b">
            <a:noAutofit/>
          </a:bodyPr>
          <a:lstStyle>
            <a:lvl1pPr algn="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0241" y="4394040"/>
            <a:ext cx="6108101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55655" y="5936188"/>
            <a:ext cx="2057400" cy="365125"/>
          </a:xfrm>
        </p:spPr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401" y="5936189"/>
            <a:ext cx="4021666" cy="365125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399" y="2750337"/>
            <a:ext cx="1370293" cy="1356442"/>
          </a:xfrm>
        </p:spPr>
        <p:txBody>
          <a:bodyPr/>
          <a:lstStyle/>
          <a:p>
            <a:fld id="{198B770A-E63E-459F-8BF5-E8CCB9959B3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7978219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24" name="Picture 23" descr="HD-ShadowLong.png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5" name="Picture 24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6" name="Rectangle 25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3" y="4711617"/>
            <a:ext cx="6894770" cy="544482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31639" y="609598"/>
            <a:ext cx="6896534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401" y="5256098"/>
            <a:ext cx="6894772" cy="54781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11310"/>
            <a:ext cx="1149836" cy="1090789"/>
          </a:xfrm>
        </p:spPr>
        <p:txBody>
          <a:bodyPr/>
          <a:lstStyle/>
          <a:p>
            <a:fld id="{753265F6-03CF-4D7A-91A2-8826F343C7C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4892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oup 20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22" name="Picture 21" descr="HD-ShadowLong.png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3" name="Picture 22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4" name="Rectangle 23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4255" y="609597"/>
            <a:ext cx="6896534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4710340"/>
            <a:ext cx="6889151" cy="1101764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11616"/>
            <a:ext cx="1149836" cy="1090789"/>
          </a:xfrm>
        </p:spPr>
        <p:txBody>
          <a:bodyPr/>
          <a:lstStyle/>
          <a:p>
            <a:fld id="{753265F6-03CF-4D7A-91A2-8826F343C7C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9413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30" name="Picture 29" descr="HD-ShadowLong.png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1" name="Picture 30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2" name="Rectangle 31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7921" y="616983"/>
            <a:ext cx="642514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989438" y="3660763"/>
            <a:ext cx="5987731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4710340"/>
            <a:ext cx="6903919" cy="110176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09926"/>
            <a:ext cx="1149836" cy="1090789"/>
          </a:xfrm>
        </p:spPr>
        <p:txBody>
          <a:bodyPr/>
          <a:lstStyle/>
          <a:p>
            <a:fld id="{753265F6-03CF-4D7A-91A2-8826F343C7C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7" name="TextBox 26"/>
          <p:cNvSpPr txBox="1"/>
          <p:nvPr/>
        </p:nvSpPr>
        <p:spPr>
          <a:xfrm>
            <a:off x="270932" y="748116"/>
            <a:ext cx="5334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967191" y="2998573"/>
            <a:ext cx="457200" cy="58477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793724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23" name="Picture 22" descr="HD-ShadowLong.png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4" name="Picture 23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5" name="Rectangle 24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8" y="4710340"/>
            <a:ext cx="6896534" cy="58981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9" y="5300150"/>
            <a:ext cx="6896534" cy="51195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09926"/>
            <a:ext cx="1149836" cy="1090789"/>
          </a:xfrm>
        </p:spPr>
        <p:txBody>
          <a:bodyPr/>
          <a:lstStyle/>
          <a:p>
            <a:fld id="{753265F6-03CF-4D7A-91A2-8826F343C7C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19936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24" name="Picture 23" descr="HD-ShadowLong.png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5" name="Picture 24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6" name="Rectangle 25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532629" y="2329489"/>
            <a:ext cx="2194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539777" y="3015290"/>
            <a:ext cx="219456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78413" y="2336873"/>
            <a:ext cx="2194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2879710" y="3007906"/>
            <a:ext cx="219456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226136" y="2336873"/>
            <a:ext cx="2194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233520" y="3007905"/>
            <a:ext cx="219456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265F6-03CF-4D7A-91A2-8826F343C7C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7237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Group 33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35" name="Picture 34" descr="HD-ShadowLong.png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6" name="Picture 35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7" name="Rectangle 36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8" name="Rectangle 37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532391" y="4297503"/>
            <a:ext cx="21922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532391" y="2336873"/>
            <a:ext cx="2192257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532391" y="4873765"/>
            <a:ext cx="219225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70497" y="4297503"/>
            <a:ext cx="221507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870497" y="2336873"/>
            <a:ext cx="221507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2869483" y="4873764"/>
            <a:ext cx="2218004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231028" y="4297503"/>
            <a:ext cx="219433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231027" y="2336873"/>
            <a:ext cx="2194333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230934" y="4873762"/>
            <a:ext cx="2197239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265F6-03CF-4D7A-91A2-8826F343C7C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274960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7" name="Picture 16" descr="HD-ShadowLong.png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8" name="Picture 17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19" name="Rectangle 18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Rectangle 19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71388-BBBE-43D6-B63A-09CC7171052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8328037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 rot="5400000">
            <a:off x="4575305" y="2747178"/>
            <a:ext cx="6862555" cy="1368199"/>
            <a:chOff x="2281445" y="609600"/>
            <a:chExt cx="6862555" cy="1368199"/>
          </a:xfrm>
        </p:grpSpPr>
        <p:sp>
          <p:nvSpPr>
            <p:cNvPr id="12" name="Rectangle 11"/>
            <p:cNvSpPr/>
            <p:nvPr/>
          </p:nvSpPr>
          <p:spPr bwMode="ltGray">
            <a:xfrm>
              <a:off x="2281445" y="609601"/>
              <a:ext cx="5285695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12"/>
            <p:cNvSpPr/>
            <p:nvPr/>
          </p:nvSpPr>
          <p:spPr>
            <a:xfrm>
              <a:off x="7710769" y="609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64798" y="609597"/>
            <a:ext cx="1069602" cy="4461936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241" y="609598"/>
            <a:ext cx="6576359" cy="532658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029144" y="5936188"/>
            <a:ext cx="2057400" cy="365125"/>
          </a:xfrm>
        </p:spPr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0241" y="5936189"/>
            <a:ext cx="4518959" cy="365125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31152" y="5432500"/>
            <a:ext cx="1149636" cy="1273100"/>
          </a:xfrm>
        </p:spPr>
        <p:txBody>
          <a:bodyPr anchor="t"/>
          <a:lstStyle>
            <a:lvl1pPr algn="ctr">
              <a:defRPr/>
            </a:lvl1pPr>
          </a:lstStyle>
          <a:p>
            <a:fld id="{D87458C8-A10A-4A78-B215-DB91BAB72A6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111198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oup 2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28" name="Picture 27" descr="HD-ShadowLong.png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9" name="Picture 28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0" name="Rectangle 29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Rectangle 3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E364B-DDAB-4120-A7A3-EEB9DE74045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5863865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2728432"/>
            <a:ext cx="9161969" cy="1677035"/>
            <a:chOff x="0" y="2895600"/>
            <a:chExt cx="9161969" cy="1677035"/>
          </a:xfrm>
        </p:grpSpPr>
        <p:pic>
          <p:nvPicPr>
            <p:cNvPr id="19" name="Picture 18" descr="HD-ShadowLong.png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0" name="Picture 19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1" name="Rectangle 20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1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2869895"/>
            <a:ext cx="688915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1639" y="4232172"/>
            <a:ext cx="688915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65810" y="5936188"/>
            <a:ext cx="2057400" cy="365125"/>
          </a:xfrm>
        </p:spPr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400" y="5936189"/>
            <a:ext cx="4834673" cy="365125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56438" y="2869896"/>
            <a:ext cx="1149836" cy="1090789"/>
          </a:xfrm>
        </p:spPr>
        <p:txBody>
          <a:bodyPr/>
          <a:lstStyle/>
          <a:p>
            <a:fld id="{97F9FA57-A5FA-4038-BDAC-8917D58B842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7925057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53228"/>
            <a:ext cx="688739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2336873"/>
            <a:ext cx="3357899" cy="359931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61128" y="2336873"/>
            <a:ext cx="3359661" cy="359931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C2004-03AA-42AD-8427-C70F17E9A1D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3064912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Group 27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29" name="Picture 28" descr="HD-ShadowLong.png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0" name="Picture 29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1" name="Rectangle 30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Rectangle 31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30"/>
            <a:ext cx="6896534" cy="10809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0988" y="2336874"/>
            <a:ext cx="3145080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1638" y="3030009"/>
            <a:ext cx="3367045" cy="290617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82646" y="2336873"/>
            <a:ext cx="3145527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061129" y="3030009"/>
            <a:ext cx="3367044" cy="290617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139F6-1D92-448A-9E80-6A944EBDE36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9420223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6" name="Picture 15" descr="HD-ShadowLong.png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7" name="Picture 16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18" name="Rectangle 17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5FF84-0F36-4774-BB65-01725C4AEE8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951205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HD-ShadowShort.png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871"/>
          <a:stretch/>
        </p:blipFill>
        <p:spPr>
          <a:xfrm>
            <a:off x="7717217" y="1973262"/>
            <a:ext cx="1444752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7710769" y="609600"/>
            <a:ext cx="1433231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702DE-38C3-4839-BE03-77E4F8CD3C4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7349434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7"/>
            <a:ext cx="6896534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14385" y="2336874"/>
            <a:ext cx="3913788" cy="35993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401" y="2336873"/>
            <a:ext cx="2796240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08C31-6DE6-4945-929F-985D4C767C6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5659556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10956" y="2336874"/>
            <a:ext cx="3917217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2336874"/>
            <a:ext cx="2798487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7B159-1F1D-48CF-B09E-B797AFEF5A1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3904143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James\Desktop\msft\Berlin\build Assets\hashOverlaySD-FullResolve.png"/>
          <p:cNvPicPr>
            <a:picLocks noChangeAspect="1" noChangeArrowheads="1"/>
          </p:cNvPicPr>
          <p:nvPr/>
        </p:nvPicPr>
        <p:blipFill>
          <a:blip r:embed="rId19" cstate="print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2336873"/>
            <a:ext cx="6887389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67881" y="5936188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5936189"/>
            <a:ext cx="48346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48600" y="753228"/>
            <a:ext cx="1157674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3265F6-03CF-4D7A-91A2-8826F343C7C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818237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75" r:id="rId14"/>
    <p:sldLayoutId id="2147483676" r:id="rId15"/>
    <p:sldLayoutId id="2147483677" r:id="rId16"/>
    <p:sldLayoutId id="2147483678" r:id="rId17"/>
  </p:sldLayoutIdLst>
  <p:transition>
    <p:random/>
  </p:transition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Lexical Change</a:t>
            </a:r>
            <a:endParaRPr lang="en-GB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4000" dirty="0"/>
              <a:t>Read the </a:t>
            </a:r>
            <a:r>
              <a:rPr lang="en-GB" sz="4000" dirty="0" smtClean="0"/>
              <a:t>words below and </a:t>
            </a:r>
            <a:r>
              <a:rPr lang="en-GB" sz="4000" dirty="0"/>
              <a:t>discuss in </a:t>
            </a:r>
            <a:r>
              <a:rPr lang="en-GB" sz="4000" dirty="0" smtClean="0"/>
              <a:t>pairs their origins:</a:t>
            </a:r>
            <a:endParaRPr lang="en-GB" sz="4000" dirty="0"/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endParaRPr lang="en-GB" sz="2400" dirty="0"/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en-GB" sz="2400" dirty="0"/>
              <a:t>iPod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endParaRPr lang="en-GB" sz="2400" dirty="0"/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en-GB" sz="2400" dirty="0" err="1"/>
              <a:t>Jedward</a:t>
            </a:r>
            <a:endParaRPr lang="en-GB" sz="2400" dirty="0"/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endParaRPr lang="en-GB" sz="2400" dirty="0"/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en-GB" sz="2400" dirty="0"/>
              <a:t>The </a:t>
            </a:r>
            <a:r>
              <a:rPr lang="en-GB" sz="2400" dirty="0" smtClean="0"/>
              <a:t>ILC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endParaRPr lang="en-GB" sz="2400" dirty="0"/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en-GB" sz="2400" dirty="0"/>
              <a:t>Fries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endParaRPr lang="en-GB" sz="2400" dirty="0"/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en-GB" sz="2400" dirty="0"/>
              <a:t>Mouse mat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endParaRPr lang="en-GB" sz="2400" dirty="0"/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en-GB" sz="2400" dirty="0"/>
              <a:t>I </a:t>
            </a:r>
            <a:r>
              <a:rPr lang="en-GB" sz="2400" dirty="0" err="1"/>
              <a:t>Googled</a:t>
            </a:r>
            <a:r>
              <a:rPr lang="en-GB" sz="2400" dirty="0"/>
              <a:t> it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endParaRPr lang="en-GB" sz="2400" dirty="0"/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endParaRPr lang="en-GB" sz="2400" dirty="0"/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endParaRPr lang="en-GB" sz="2400" dirty="0"/>
          </a:p>
          <a:p>
            <a:pPr marL="609600" indent="-609600">
              <a:lnSpc>
                <a:spcPct val="80000"/>
              </a:lnSpc>
            </a:pPr>
            <a:endParaRPr lang="en-GB" sz="2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17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1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17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17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174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6" grpId="0"/>
      <p:bldP spid="31747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80000"/>
              </a:lnSpc>
            </a:pPr>
            <a:endParaRPr lang="en-GB" sz="2400" b="1" dirty="0"/>
          </a:p>
          <a:p>
            <a:pPr>
              <a:lnSpc>
                <a:spcPct val="80000"/>
              </a:lnSpc>
            </a:pPr>
            <a:r>
              <a:rPr lang="en-GB" sz="2400" b="1" dirty="0"/>
              <a:t>Derivation</a:t>
            </a:r>
            <a:r>
              <a:rPr lang="en-GB" sz="2400" dirty="0"/>
              <a:t>: adding affixes (prefixes or suffixes) to an existing word. (derives from) 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GB" sz="2400" dirty="0"/>
          </a:p>
          <a:p>
            <a:pPr lvl="1">
              <a:lnSpc>
                <a:spcPct val="80000"/>
              </a:lnSpc>
            </a:pPr>
            <a:r>
              <a:rPr lang="en-GB" sz="2000" dirty="0"/>
              <a:t>Common </a:t>
            </a:r>
            <a:r>
              <a:rPr lang="en-GB" sz="2000" dirty="0" smtClean="0"/>
              <a:t>prefixes: dis</a:t>
            </a:r>
            <a:r>
              <a:rPr lang="en-GB" sz="2000" dirty="0"/>
              <a:t>, un, post, </a:t>
            </a:r>
            <a:r>
              <a:rPr lang="en-GB" sz="2000" dirty="0" smtClean="0"/>
              <a:t>anti</a:t>
            </a:r>
          </a:p>
          <a:p>
            <a:pPr lvl="1">
              <a:lnSpc>
                <a:spcPct val="80000"/>
              </a:lnSpc>
            </a:pPr>
            <a:r>
              <a:rPr lang="en-GB" sz="2000" dirty="0" smtClean="0"/>
              <a:t>Common suffixes: </a:t>
            </a:r>
            <a:r>
              <a:rPr lang="en-GB" sz="2000" dirty="0" err="1" smtClean="0"/>
              <a:t>ise</a:t>
            </a:r>
            <a:r>
              <a:rPr lang="en-GB" sz="2000" dirty="0" smtClean="0"/>
              <a:t>, </a:t>
            </a:r>
            <a:r>
              <a:rPr lang="en-GB" sz="2000" dirty="0" err="1" smtClean="0"/>
              <a:t>tion</a:t>
            </a:r>
            <a:r>
              <a:rPr lang="en-GB" sz="2000" dirty="0" smtClean="0"/>
              <a:t>, </a:t>
            </a:r>
            <a:r>
              <a:rPr lang="en-GB" sz="2000" dirty="0" err="1" smtClean="0"/>
              <a:t>sion</a:t>
            </a:r>
            <a:r>
              <a:rPr lang="en-GB" sz="2000" dirty="0" smtClean="0"/>
              <a:t>, ness</a:t>
            </a:r>
            <a:endParaRPr lang="en-GB" sz="2000" dirty="0"/>
          </a:p>
          <a:p>
            <a:pPr lvl="1">
              <a:lnSpc>
                <a:spcPct val="80000"/>
              </a:lnSpc>
              <a:buFontTx/>
              <a:buNone/>
            </a:pPr>
            <a:endParaRPr lang="en-GB" sz="2000" b="1" dirty="0"/>
          </a:p>
          <a:p>
            <a:pPr>
              <a:lnSpc>
                <a:spcPct val="80000"/>
              </a:lnSpc>
            </a:pPr>
            <a:r>
              <a:rPr lang="en-GB" sz="2400" b="1" dirty="0"/>
              <a:t>Compounding</a:t>
            </a:r>
            <a:r>
              <a:rPr lang="en-GB" sz="2400" dirty="0"/>
              <a:t>: two words are stuck together in their entirety to make a new word.</a:t>
            </a:r>
          </a:p>
          <a:p>
            <a:pPr>
              <a:lnSpc>
                <a:spcPct val="80000"/>
              </a:lnSpc>
            </a:pPr>
            <a:r>
              <a:rPr lang="en-GB" sz="2400" b="1" dirty="0"/>
              <a:t>E.g.</a:t>
            </a:r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en-GB" sz="2400" b="1" dirty="0"/>
              <a:t>mouse mat</a:t>
            </a:r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en-GB" sz="2400" b="1" dirty="0"/>
              <a:t>half-time</a:t>
            </a:r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en-GB" sz="2400" b="1" dirty="0" smtClean="0"/>
              <a:t>playground</a:t>
            </a:r>
            <a:endParaRPr lang="en-GB" sz="2400" b="1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Key Terms:</a:t>
            </a:r>
            <a:endParaRPr lang="en-GB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23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235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235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235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2355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GB" b="1" dirty="0"/>
              <a:t>Blending</a:t>
            </a:r>
            <a:r>
              <a:rPr lang="en-GB" dirty="0"/>
              <a:t>: two words are moulded together to form a new word, usually by sticking together the start of one word with the end of another.</a:t>
            </a:r>
          </a:p>
          <a:p>
            <a:pPr lvl="1"/>
            <a:r>
              <a:rPr lang="en-GB" b="1" dirty="0"/>
              <a:t>E.g. </a:t>
            </a:r>
            <a:r>
              <a:rPr lang="en-GB" b="1" i="1" dirty="0"/>
              <a:t>motor</a:t>
            </a:r>
            <a:r>
              <a:rPr lang="en-GB" b="1" dirty="0"/>
              <a:t> and </a:t>
            </a:r>
            <a:r>
              <a:rPr lang="en-GB" b="1" i="1" dirty="0"/>
              <a:t>hotel</a:t>
            </a:r>
            <a:r>
              <a:rPr lang="en-GB" b="1" dirty="0"/>
              <a:t> become:</a:t>
            </a:r>
          </a:p>
          <a:p>
            <a:pPr lvl="1" algn="ctr">
              <a:buFontTx/>
              <a:buNone/>
            </a:pPr>
            <a:r>
              <a:rPr lang="en-GB" b="1" dirty="0"/>
              <a:t>motel</a:t>
            </a:r>
          </a:p>
          <a:p>
            <a:pPr lvl="1"/>
            <a:r>
              <a:rPr lang="en-GB" b="1" i="1" dirty="0"/>
              <a:t>f</a:t>
            </a:r>
            <a:r>
              <a:rPr lang="en-GB" b="1" i="1" dirty="0" smtClean="0"/>
              <a:t>ruit </a:t>
            </a:r>
            <a:r>
              <a:rPr lang="en-GB" b="1" dirty="0"/>
              <a:t>and </a:t>
            </a:r>
            <a:r>
              <a:rPr lang="en-GB" b="1" i="1" dirty="0"/>
              <a:t>tube</a:t>
            </a:r>
            <a:r>
              <a:rPr lang="en-GB" b="1" dirty="0"/>
              <a:t> become:</a:t>
            </a:r>
          </a:p>
          <a:p>
            <a:pPr lvl="1" algn="ctr">
              <a:buFontTx/>
              <a:buNone/>
            </a:pPr>
            <a:r>
              <a:rPr lang="en-GB" b="1" dirty="0" err="1" smtClean="0"/>
              <a:t>Frube</a:t>
            </a:r>
            <a:endParaRPr lang="en-GB" b="1" dirty="0" smtClean="0"/>
          </a:p>
          <a:p>
            <a:pPr lvl="1" algn="ctr">
              <a:buFontTx/>
              <a:buNone/>
            </a:pPr>
            <a:endParaRPr lang="en-GB" b="1" dirty="0" smtClean="0"/>
          </a:p>
          <a:p>
            <a:r>
              <a:rPr lang="en-GB" b="1" dirty="0" smtClean="0"/>
              <a:t>Acronyms</a:t>
            </a:r>
            <a:r>
              <a:rPr lang="en-GB" dirty="0" smtClean="0"/>
              <a:t>: taking the initial letters of words and making them into a combination pronounceable as a new word as opposed to an </a:t>
            </a:r>
            <a:r>
              <a:rPr lang="en-GB" b="1" dirty="0" err="1" smtClean="0"/>
              <a:t>initialism</a:t>
            </a:r>
            <a:r>
              <a:rPr lang="en-GB" b="1" dirty="0" smtClean="0"/>
              <a:t> </a:t>
            </a:r>
            <a:r>
              <a:rPr lang="en-GB" dirty="0" smtClean="0"/>
              <a:t>which is not pronounced:</a:t>
            </a:r>
          </a:p>
          <a:p>
            <a:pPr lvl="1"/>
            <a:r>
              <a:rPr lang="en-GB" b="1" dirty="0" smtClean="0"/>
              <a:t>E.g. NATO (North Atlantic Treaty Organisation) </a:t>
            </a:r>
            <a:r>
              <a:rPr lang="en-GB" dirty="0" smtClean="0"/>
              <a:t>[acronym]</a:t>
            </a:r>
          </a:p>
          <a:p>
            <a:pPr lvl="1"/>
            <a:r>
              <a:rPr lang="en-GB" b="1" dirty="0" err="1" smtClean="0"/>
              <a:t>lmk</a:t>
            </a:r>
            <a:r>
              <a:rPr lang="en-GB" b="1" dirty="0" smtClean="0"/>
              <a:t> (let me know) </a:t>
            </a:r>
            <a:r>
              <a:rPr lang="en-GB" dirty="0" smtClean="0"/>
              <a:t>[</a:t>
            </a:r>
            <a:r>
              <a:rPr lang="en-GB" dirty="0" err="1" smtClean="0"/>
              <a:t>initialism</a:t>
            </a:r>
            <a:r>
              <a:rPr lang="en-GB" dirty="0" smtClean="0"/>
              <a:t>]</a:t>
            </a:r>
            <a:endParaRPr lang="en-GB" b="1" dirty="0" smtClean="0"/>
          </a:p>
          <a:p>
            <a:pPr lvl="1" algn="ctr">
              <a:buFontTx/>
              <a:buNone/>
            </a:pPr>
            <a:endParaRPr lang="en-GB" b="1" dirty="0"/>
          </a:p>
          <a:p>
            <a:endParaRPr lang="en-GB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/>
          <a:p>
            <a:r>
              <a:rPr lang="en-GB" dirty="0" smtClean="0"/>
              <a:t>Key Terms:</a:t>
            </a:r>
            <a:endParaRPr lang="en-GB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24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45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245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9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>
          <a:xfrm>
            <a:off x="395536" y="2060848"/>
            <a:ext cx="8229600" cy="4425901"/>
          </a:xfrm>
        </p:spPr>
        <p:txBody>
          <a:bodyPr>
            <a:normAutofit fontScale="92500"/>
          </a:bodyPr>
          <a:lstStyle/>
          <a:p>
            <a:pPr>
              <a:lnSpc>
                <a:spcPct val="80000"/>
              </a:lnSpc>
            </a:pPr>
            <a:r>
              <a:rPr lang="en-GB" sz="2800" b="1" dirty="0"/>
              <a:t>Clipping</a:t>
            </a:r>
            <a:r>
              <a:rPr lang="en-GB" sz="2800" dirty="0"/>
              <a:t>: </a:t>
            </a:r>
            <a:r>
              <a:rPr lang="en-GB" sz="2800" dirty="0" smtClean="0"/>
              <a:t>removing a part of the word</a:t>
            </a:r>
            <a:r>
              <a:rPr lang="en-GB" sz="2800" dirty="0"/>
              <a:t>. The clipped word then becomes the one most regularly used</a:t>
            </a:r>
          </a:p>
          <a:p>
            <a:pPr>
              <a:lnSpc>
                <a:spcPct val="80000"/>
              </a:lnSpc>
            </a:pPr>
            <a:r>
              <a:rPr lang="en-GB" sz="2800" b="1" dirty="0"/>
              <a:t>E.g.</a:t>
            </a:r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en-GB" sz="2800" b="1" dirty="0"/>
              <a:t>bra</a:t>
            </a:r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en-GB" sz="2800" b="1" dirty="0"/>
              <a:t>pants</a:t>
            </a:r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en-GB" sz="2800" b="1" dirty="0"/>
              <a:t>flu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GB" sz="2800" b="1" dirty="0"/>
          </a:p>
          <a:p>
            <a:pPr>
              <a:lnSpc>
                <a:spcPct val="80000"/>
              </a:lnSpc>
            </a:pPr>
            <a:r>
              <a:rPr lang="en-GB" sz="2800" b="1" dirty="0"/>
              <a:t>Conversion</a:t>
            </a:r>
            <a:r>
              <a:rPr lang="en-GB" sz="2800" dirty="0"/>
              <a:t>: changing a word class </a:t>
            </a:r>
            <a:br>
              <a:rPr lang="en-GB" sz="2800" dirty="0"/>
            </a:br>
            <a:r>
              <a:rPr lang="en-GB" sz="2800" dirty="0"/>
              <a:t>(</a:t>
            </a:r>
            <a:r>
              <a:rPr lang="en-GB" sz="2800" dirty="0" smtClean="0"/>
              <a:t>e.g. </a:t>
            </a:r>
            <a:r>
              <a:rPr lang="en-GB" sz="2800" dirty="0"/>
              <a:t>from noun to verb, verb to </a:t>
            </a:r>
            <a:r>
              <a:rPr lang="en-GB" sz="2800" dirty="0" smtClean="0"/>
              <a:t>noun, etc.)</a:t>
            </a:r>
            <a:endParaRPr lang="en-GB" sz="2800" dirty="0"/>
          </a:p>
          <a:p>
            <a:pPr lvl="1">
              <a:lnSpc>
                <a:spcPct val="80000"/>
              </a:lnSpc>
            </a:pPr>
            <a:r>
              <a:rPr lang="en-GB" sz="2400" b="1" dirty="0"/>
              <a:t>To </a:t>
            </a:r>
            <a:r>
              <a:rPr lang="en-GB" sz="2400" b="1" dirty="0" smtClean="0"/>
              <a:t>‘Google’</a:t>
            </a:r>
            <a:endParaRPr lang="en-GB" sz="2400" b="1" dirty="0"/>
          </a:p>
          <a:p>
            <a:pPr lvl="1">
              <a:lnSpc>
                <a:spcPct val="80000"/>
              </a:lnSpc>
            </a:pPr>
            <a:r>
              <a:rPr lang="en-GB" sz="2400" b="1" dirty="0" smtClean="0"/>
              <a:t>Google= noun (proper) </a:t>
            </a:r>
            <a:r>
              <a:rPr lang="en-GB" sz="2400" b="1" dirty="0"/>
              <a:t>‘to </a:t>
            </a:r>
            <a:r>
              <a:rPr lang="en-GB" sz="2400" b="1" dirty="0" smtClean="0"/>
              <a:t>google’ </a:t>
            </a:r>
            <a:r>
              <a:rPr lang="en-GB" sz="2400" b="1" dirty="0"/>
              <a:t>= verb</a:t>
            </a:r>
          </a:p>
          <a:p>
            <a:pPr lvl="1">
              <a:lnSpc>
                <a:spcPct val="80000"/>
              </a:lnSpc>
              <a:buFontTx/>
              <a:buNone/>
            </a:pPr>
            <a:endParaRPr lang="en-GB" sz="2400" b="1" dirty="0"/>
          </a:p>
          <a:p>
            <a:pPr>
              <a:lnSpc>
                <a:spcPct val="80000"/>
              </a:lnSpc>
            </a:pPr>
            <a:endParaRPr lang="en-GB" sz="2800" dirty="0"/>
          </a:p>
        </p:txBody>
      </p:sp>
      <p:sp>
        <p:nvSpPr>
          <p:cNvPr id="3" name="Title 3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/>
          <a:p>
            <a:r>
              <a:rPr lang="en-GB" dirty="0" smtClean="0"/>
              <a:t>Key Terms:</a:t>
            </a:r>
            <a:endParaRPr lang="en-GB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25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256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256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323528" y="1988840"/>
            <a:ext cx="8229600" cy="5222180"/>
          </a:xfrm>
        </p:spPr>
        <p:txBody>
          <a:bodyPr/>
          <a:lstStyle/>
          <a:p>
            <a:pPr lvl="1">
              <a:buNone/>
            </a:pPr>
            <a:endParaRPr lang="en-GB" sz="2400" b="1" dirty="0"/>
          </a:p>
          <a:p>
            <a:r>
              <a:rPr lang="en-GB" sz="2400" b="1" dirty="0" smtClean="0"/>
              <a:t>Coinage: </a:t>
            </a:r>
            <a:r>
              <a:rPr lang="en-GB" sz="2400" dirty="0" smtClean="0"/>
              <a:t>This </a:t>
            </a:r>
            <a:r>
              <a:rPr lang="en-GB" sz="2400" dirty="0"/>
              <a:t>is the least common as </a:t>
            </a:r>
            <a:r>
              <a:rPr lang="en-GB" sz="2400" dirty="0" smtClean="0"/>
              <a:t>the process of adding completely </a:t>
            </a:r>
            <a:r>
              <a:rPr lang="en-GB" sz="2400" dirty="0"/>
              <a:t>new words </a:t>
            </a:r>
            <a:r>
              <a:rPr lang="en-GB" sz="2400" dirty="0" smtClean="0"/>
              <a:t>to the dictionary is </a:t>
            </a:r>
            <a:r>
              <a:rPr lang="en-GB" sz="2400" dirty="0"/>
              <a:t>rare. </a:t>
            </a:r>
            <a:endParaRPr lang="en-GB" sz="2400" dirty="0" smtClean="0"/>
          </a:p>
          <a:p>
            <a:pPr lvl="1"/>
            <a:r>
              <a:rPr lang="en-GB" sz="2000" b="1" dirty="0" smtClean="0"/>
              <a:t>E.g. </a:t>
            </a:r>
            <a:r>
              <a:rPr lang="en-GB" sz="2000" dirty="0" smtClean="0"/>
              <a:t>Shakespeare coined</a:t>
            </a:r>
            <a:r>
              <a:rPr lang="en-GB" sz="2000" b="1" dirty="0" smtClean="0"/>
              <a:t> ‘accommodation’</a:t>
            </a:r>
            <a:r>
              <a:rPr lang="en-GB" sz="2000" dirty="0" smtClean="0"/>
              <a:t> </a:t>
            </a:r>
          </a:p>
          <a:p>
            <a:endParaRPr lang="en-GB" sz="2400" dirty="0" smtClean="0"/>
          </a:p>
          <a:p>
            <a:r>
              <a:rPr lang="en-GB" sz="2400" b="1" dirty="0" smtClean="0"/>
              <a:t>Propriety names</a:t>
            </a:r>
            <a:r>
              <a:rPr lang="en-GB" sz="2400" dirty="0" smtClean="0"/>
              <a:t>: brand names such as </a:t>
            </a:r>
            <a:r>
              <a:rPr lang="en-GB" sz="2400" b="1" dirty="0" smtClean="0"/>
              <a:t>Hoover </a:t>
            </a:r>
            <a:r>
              <a:rPr lang="en-GB" sz="2400" dirty="0" smtClean="0"/>
              <a:t>or </a:t>
            </a:r>
            <a:r>
              <a:rPr lang="en-GB" sz="2400" b="1" dirty="0" err="1" smtClean="0"/>
              <a:t>Sellotape</a:t>
            </a:r>
            <a:r>
              <a:rPr lang="en-GB" sz="2400" b="1" dirty="0" smtClean="0"/>
              <a:t> </a:t>
            </a:r>
            <a:r>
              <a:rPr lang="en-GB" sz="2400" dirty="0" smtClean="0"/>
              <a:t>which are applied universally for all vacuum cleaners and sticky tape companies.</a:t>
            </a:r>
          </a:p>
          <a:p>
            <a:endParaRPr lang="en-GB" dirty="0" smtClean="0"/>
          </a:p>
          <a:p>
            <a:r>
              <a:rPr lang="en-GB" b="1" dirty="0" smtClean="0"/>
              <a:t>Eponym</a:t>
            </a:r>
            <a:r>
              <a:rPr lang="en-GB" dirty="0" smtClean="0"/>
              <a:t>: the process of naming a </a:t>
            </a:r>
            <a:r>
              <a:rPr lang="en-GB" dirty="0" smtClean="0"/>
              <a:t>location/product/invention </a:t>
            </a:r>
            <a:r>
              <a:rPr lang="en-GB" dirty="0" smtClean="0"/>
              <a:t>after the </a:t>
            </a:r>
            <a:r>
              <a:rPr lang="en-GB" dirty="0" smtClean="0"/>
              <a:t>explorer/inventor </a:t>
            </a:r>
            <a:r>
              <a:rPr lang="en-GB" dirty="0" smtClean="0"/>
              <a:t>e.g. Sandwich, Wellington (boot)</a:t>
            </a:r>
            <a:endParaRPr lang="en-GB" dirty="0"/>
          </a:p>
        </p:txBody>
      </p:sp>
      <p:sp>
        <p:nvSpPr>
          <p:cNvPr id="4" name="Title 3"/>
          <p:cNvSpPr txBox="1">
            <a:spLocks/>
          </p:cNvSpPr>
          <p:nvPr/>
        </p:nvSpPr>
        <p:spPr>
          <a:xfrm>
            <a:off x="684039" y="905628"/>
            <a:ext cx="6896534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Key Terms:</a:t>
            </a:r>
            <a:endParaRPr kumimoji="0" lang="en-GB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7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2204864"/>
            <a:ext cx="8229600" cy="3997598"/>
          </a:xfrm>
        </p:spPr>
        <p:txBody>
          <a:bodyPr/>
          <a:lstStyle/>
          <a:p>
            <a:r>
              <a:rPr lang="en-GB" b="1" dirty="0" smtClean="0"/>
              <a:t>Borrowing: </a:t>
            </a:r>
            <a:r>
              <a:rPr lang="en-GB" dirty="0"/>
              <a:t>w</a:t>
            </a:r>
            <a:r>
              <a:rPr lang="en-GB" dirty="0" smtClean="0"/>
              <a:t>e </a:t>
            </a:r>
            <a:r>
              <a:rPr lang="en-GB" dirty="0"/>
              <a:t>also take words from other languages.</a:t>
            </a:r>
          </a:p>
          <a:p>
            <a:pPr lvl="1"/>
            <a:r>
              <a:rPr lang="en-GB" b="1" dirty="0"/>
              <a:t>E.g</a:t>
            </a:r>
            <a:r>
              <a:rPr lang="en-GB" b="1" dirty="0" smtClean="0"/>
              <a:t>. restaurant </a:t>
            </a:r>
            <a:r>
              <a:rPr lang="en-GB" dirty="0" smtClean="0"/>
              <a:t>(French)</a:t>
            </a:r>
          </a:p>
          <a:p>
            <a:pPr lvl="1"/>
            <a:r>
              <a:rPr lang="en-GB" b="1" dirty="0" smtClean="0"/>
              <a:t>bungalow </a:t>
            </a:r>
            <a:r>
              <a:rPr lang="en-GB" dirty="0" smtClean="0"/>
              <a:t>(Indian)</a:t>
            </a:r>
            <a:endParaRPr lang="en-GB" b="1" dirty="0"/>
          </a:p>
          <a:p>
            <a:endParaRPr lang="en-GB" dirty="0" smtClean="0"/>
          </a:p>
          <a:p>
            <a:r>
              <a:rPr lang="en-GB" b="1" dirty="0" smtClean="0"/>
              <a:t>Orthographical change: </a:t>
            </a:r>
            <a:r>
              <a:rPr lang="en-GB" dirty="0" smtClean="0"/>
              <a:t>when spellings of words change over time</a:t>
            </a:r>
          </a:p>
          <a:p>
            <a:pPr lvl="1"/>
            <a:r>
              <a:rPr lang="en-GB" b="1" dirty="0" smtClean="0"/>
              <a:t>E.g. </a:t>
            </a:r>
            <a:r>
              <a:rPr lang="en-GB" b="1" dirty="0" err="1" smtClean="0"/>
              <a:t>trowsers</a:t>
            </a:r>
            <a:r>
              <a:rPr lang="en-GB" b="1" dirty="0" smtClean="0"/>
              <a:t> &gt; trousers</a:t>
            </a:r>
            <a:endParaRPr lang="en-GB" b="1" dirty="0"/>
          </a:p>
        </p:txBody>
      </p:sp>
      <p:sp>
        <p:nvSpPr>
          <p:cNvPr id="3" name="Title 3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/>
          <a:p>
            <a:r>
              <a:rPr lang="en-GB" dirty="0" smtClean="0"/>
              <a:t>Key Terms:</a:t>
            </a:r>
            <a:endParaRPr lang="en-GB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Berlin</Template>
  <TotalTime>833</TotalTime>
  <Words>325</Words>
  <Application>Microsoft Office PowerPoint</Application>
  <PresentationFormat>On-screen Show (4:3)</PresentationFormat>
  <Paragraphs>63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Trebuchet MS</vt:lpstr>
      <vt:lpstr>Verdana</vt:lpstr>
      <vt:lpstr>Wingdings</vt:lpstr>
      <vt:lpstr>Berlin</vt:lpstr>
      <vt:lpstr>Lexical Change</vt:lpstr>
      <vt:lpstr>Read the words below and discuss in pairs their origins:</vt:lpstr>
      <vt:lpstr>Key Terms:</vt:lpstr>
      <vt:lpstr>Key Terms:</vt:lpstr>
      <vt:lpstr>Key Terms:</vt:lpstr>
      <vt:lpstr>PowerPoint Presentation</vt:lpstr>
      <vt:lpstr>Key Terms:</vt:lpstr>
    </vt:vector>
  </TitlesOfParts>
  <Company>RM plc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hmp</dc:creator>
  <cp:lastModifiedBy>Adam Duce</cp:lastModifiedBy>
  <cp:revision>42</cp:revision>
  <dcterms:created xsi:type="dcterms:W3CDTF">2008-09-04T16:15:54Z</dcterms:created>
  <dcterms:modified xsi:type="dcterms:W3CDTF">2016-10-10T15:11:12Z</dcterms:modified>
</cp:coreProperties>
</file>