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0" r:id="rId2"/>
    <p:sldId id="258" r:id="rId3"/>
    <p:sldId id="259" r:id="rId4"/>
    <p:sldId id="261" r:id="rId5"/>
    <p:sldId id="262" r:id="rId6"/>
    <p:sldId id="263" r:id="rId7"/>
    <p:sldId id="265" r:id="rId8"/>
    <p:sldId id="268" r:id="rId9"/>
    <p:sldId id="264" r:id="rId10"/>
    <p:sldId id="266" r:id="rId11"/>
    <p:sldId id="27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9BD2B-B313-4921-87E1-CE771B7F6C75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44685-3D1B-4B57-90DB-6AA88912BD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7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4C4CD-5CA7-4E5B-A9FB-57A35FB1C0EF}" type="slidenum">
              <a:rPr lang="en-GB"/>
              <a:pPr/>
              <a:t>3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00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A775D-B129-4F18-90F8-DB5AD6FABA18}" type="slidenum">
              <a:rPr lang="en-GB"/>
              <a:pPr/>
              <a:t>4</a:t>
            </a:fld>
            <a:endParaRPr lang="en-GB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68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3D28E-9EE0-4794-9AD6-C009720E3F73}" type="slidenum">
              <a:rPr lang="en-GB"/>
              <a:pPr/>
              <a:t>5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99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965E4-502E-4124-A6AC-537142102D73}" type="slidenum">
              <a:rPr lang="en-GB"/>
              <a:pPr/>
              <a:t>6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8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0CF6B-8C6C-4D80-A535-9F0076EFB9F1}" type="slidenum">
              <a:rPr lang="en-GB"/>
              <a:pPr/>
              <a:t>7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6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EBA25-D2F0-4B64-8B95-F3472A0E7E47}" type="slidenum">
              <a:rPr lang="en-GB"/>
              <a:pPr/>
              <a:t>9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5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31DFB2-4C92-482E-887C-3A8FF0B60D17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7827C3-31F8-4D5D-895E-EF21EB7478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Semantic Change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Grab a dictionary…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348879"/>
            <a:ext cx="8229600" cy="3782045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Euphemisms: </a:t>
            </a:r>
            <a:r>
              <a:rPr lang="en-GB" sz="2800" dirty="0" smtClean="0"/>
              <a:t>p</a:t>
            </a:r>
            <a:r>
              <a:rPr lang="en-GB" sz="2800" dirty="0" smtClean="0">
                <a:sym typeface="Symbol" pitchFamily="18" charset="2"/>
              </a:rPr>
              <a:t>olite </a:t>
            </a:r>
            <a:r>
              <a:rPr lang="en-GB" sz="2800" dirty="0">
                <a:sym typeface="Symbol" pitchFamily="18" charset="2"/>
              </a:rPr>
              <a:t>terms are created to refer to taboo </a:t>
            </a:r>
            <a:r>
              <a:rPr lang="en-GB" sz="2800" dirty="0" smtClean="0">
                <a:sym typeface="Symbol" pitchFamily="18" charset="2"/>
              </a:rPr>
              <a:t>topics:</a:t>
            </a:r>
          </a:p>
          <a:p>
            <a:pPr lvl="1"/>
            <a:r>
              <a:rPr lang="en-GB" dirty="0" smtClean="0">
                <a:sym typeface="Symbol" pitchFamily="18" charset="2"/>
              </a:rPr>
              <a:t>E.g. ‘lavatory</a:t>
            </a:r>
            <a:r>
              <a:rPr lang="en-GB" dirty="0">
                <a:sym typeface="Symbol" pitchFamily="18" charset="2"/>
              </a:rPr>
              <a:t>’ originally meant a place for washing, but now refers </a:t>
            </a:r>
            <a:r>
              <a:rPr lang="en-GB" dirty="0" smtClean="0">
                <a:sym typeface="Symbol" pitchFamily="18" charset="2"/>
              </a:rPr>
              <a:t>to ‘toilet</a:t>
            </a:r>
            <a:r>
              <a:rPr lang="en-GB" dirty="0">
                <a:sym typeface="Symbol" pitchFamily="18" charset="2"/>
              </a:rPr>
              <a:t>’, even ‘bog’.</a:t>
            </a:r>
          </a:p>
          <a:p>
            <a:pPr marL="0" indent="0">
              <a:buNone/>
            </a:pPr>
            <a:endParaRPr lang="en-GB" sz="28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GB" sz="2800" b="1" dirty="0" smtClean="0">
                <a:sym typeface="Symbol" pitchFamily="18" charset="2"/>
              </a:rPr>
              <a:t>Question</a:t>
            </a:r>
            <a:r>
              <a:rPr lang="en-GB" sz="2800" dirty="0" smtClean="0">
                <a:sym typeface="Symbol" pitchFamily="18" charset="2"/>
              </a:rPr>
              <a:t>: Can you think of any more euphemisms?</a:t>
            </a:r>
            <a:endParaRPr lang="en-GB" sz="2800" dirty="0">
              <a:sym typeface="Symbol" pitchFamily="18" charset="2"/>
            </a:endParaRPr>
          </a:p>
          <a:p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nice: </a:t>
            </a:r>
            <a:r>
              <a:rPr lang="en-GB" b="1" dirty="0" smtClean="0"/>
              <a:t>a case study</a:t>
            </a:r>
            <a:endParaRPr lang="en-GB" i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60848"/>
            <a:ext cx="8229600" cy="453680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c.1290, "foolish, stupid, senseless," from Latin </a:t>
            </a:r>
            <a:r>
              <a:rPr lang="en-GB" sz="1900" i="1" dirty="0" err="1"/>
              <a:t>nescius</a:t>
            </a:r>
            <a:r>
              <a:rPr lang="en-GB" sz="1900" dirty="0"/>
              <a:t> "not-knowing," from </a:t>
            </a:r>
            <a:r>
              <a:rPr lang="en-GB" sz="1900" i="1" dirty="0"/>
              <a:t>ne-</a:t>
            </a:r>
            <a:r>
              <a:rPr lang="en-GB" sz="1900" dirty="0"/>
              <a:t> "not" + stem of </a:t>
            </a:r>
            <a:r>
              <a:rPr lang="en-GB" sz="1900" i="1" dirty="0" err="1"/>
              <a:t>scire</a:t>
            </a:r>
            <a:r>
              <a:rPr lang="en-GB" sz="1900" dirty="0"/>
              <a:t> "to know."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9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 smtClean="0"/>
              <a:t>"</a:t>
            </a:r>
            <a:r>
              <a:rPr lang="en-GB" sz="1900" dirty="0"/>
              <a:t>timid" (pre-1300);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9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"fussy, fastidious" (c.1380);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9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"dainty, delicate" (c.1405);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9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"precise, careful" (1500s, we still say: </a:t>
            </a:r>
            <a:r>
              <a:rPr lang="en-GB" sz="1900" i="1" dirty="0"/>
              <a:t>a nice distinction</a:t>
            </a:r>
            <a:r>
              <a:rPr lang="en-GB" sz="1900" dirty="0"/>
              <a:t> and </a:t>
            </a:r>
            <a:r>
              <a:rPr lang="en-GB" sz="1900" i="1" dirty="0"/>
              <a:t>nice and early</a:t>
            </a:r>
            <a:r>
              <a:rPr lang="en-GB" sz="1900" dirty="0"/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900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"agreeable, delightful" (1769);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900" dirty="0"/>
              <a:t>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"kind, thoughtful" (1830).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1900" dirty="0"/>
              <a:t>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900" dirty="0"/>
              <a:t>Now it is often difficult to determine exactly what is meant when a writer uses this word. </a:t>
            </a:r>
          </a:p>
        </p:txBody>
      </p:sp>
    </p:spTree>
    <p:extLst>
      <p:ext uri="{BB962C8B-B14F-4D97-AF65-F5344CB8AC3E}">
        <p14:creationId xmlns:p14="http://schemas.microsoft.com/office/powerpoint/2010/main" val="1727399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debate: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Is </a:t>
            </a:r>
            <a:r>
              <a:rPr lang="en-GB" b="1" dirty="0" smtClean="0"/>
              <a:t>language change </a:t>
            </a:r>
            <a:r>
              <a:rPr lang="en-GB" dirty="0" smtClean="0"/>
              <a:t>a force for good?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302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Not only do we gain new words in the English language over time but they also change meaning.</a:t>
            </a:r>
          </a:p>
          <a:p>
            <a:r>
              <a:rPr lang="en-GB" dirty="0"/>
              <a:t>Think of:</a:t>
            </a:r>
          </a:p>
          <a:p>
            <a:pPr algn="ctr">
              <a:buFont typeface="Wingdings" pitchFamily="2" charset="2"/>
              <a:buNone/>
            </a:pPr>
            <a:r>
              <a:rPr lang="en-GB" dirty="0"/>
              <a:t>gay</a:t>
            </a:r>
          </a:p>
          <a:p>
            <a:pPr algn="ctr">
              <a:buFont typeface="Wingdings" pitchFamily="2" charset="2"/>
              <a:buNone/>
            </a:pPr>
            <a:r>
              <a:rPr lang="en-GB" dirty="0"/>
              <a:t>sad</a:t>
            </a:r>
          </a:p>
          <a:p>
            <a:pPr algn="ctr">
              <a:buFont typeface="Wingdings" pitchFamily="2" charset="2"/>
              <a:buNone/>
            </a:pPr>
            <a:r>
              <a:rPr lang="en-GB" dirty="0"/>
              <a:t>hussy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b="1" dirty="0" smtClean="0"/>
              <a:t>Amelioration: </a:t>
            </a:r>
            <a:r>
              <a:rPr lang="en-GB" sz="2500" dirty="0" smtClean="0"/>
              <a:t>This </a:t>
            </a:r>
            <a:r>
              <a:rPr lang="en-GB" sz="2500" dirty="0"/>
              <a:t>is where a word has </a:t>
            </a:r>
            <a:r>
              <a:rPr lang="en-GB" sz="2500" dirty="0" smtClean="0"/>
              <a:t>changed </a:t>
            </a:r>
            <a:r>
              <a:rPr lang="en-GB" sz="2500" dirty="0"/>
              <a:t>to have a more </a:t>
            </a:r>
            <a:r>
              <a:rPr lang="en-GB" sz="2500" b="1" u="sng" dirty="0"/>
              <a:t>positive</a:t>
            </a:r>
            <a:r>
              <a:rPr lang="en-GB" sz="2500" dirty="0"/>
              <a:t> (ameliorated) meaning over </a:t>
            </a:r>
            <a:r>
              <a:rPr lang="en-GB" sz="2500" dirty="0" smtClean="0"/>
              <a:t>time.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dirty="0" smtClean="0"/>
              <a:t>E.g. Nice </a:t>
            </a:r>
            <a:r>
              <a:rPr lang="en-GB" sz="2500" dirty="0"/>
              <a:t>came from </a:t>
            </a:r>
            <a:r>
              <a:rPr lang="en-GB" sz="2500" i="1" dirty="0"/>
              <a:t>ne-</a:t>
            </a:r>
            <a:r>
              <a:rPr lang="en-GB" sz="2500" dirty="0"/>
              <a:t> "not" + stem of </a:t>
            </a:r>
            <a:r>
              <a:rPr lang="en-GB" sz="2500" i="1" dirty="0" err="1"/>
              <a:t>scire</a:t>
            </a:r>
            <a:r>
              <a:rPr lang="en-GB" sz="2500" dirty="0"/>
              <a:t> "to know."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sz="2500" b="1" dirty="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b="1" dirty="0" smtClean="0"/>
              <a:t>Look </a:t>
            </a:r>
            <a:r>
              <a:rPr lang="en-GB" sz="2500" b="1" dirty="0"/>
              <a:t>up the original meanings of: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/>
              <a:t>w</a:t>
            </a:r>
            <a:r>
              <a:rPr lang="en-GB" sz="2500" dirty="0" smtClean="0"/>
              <a:t>icked</a:t>
            </a:r>
            <a:endParaRPr lang="en-GB" sz="2500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/>
              <a:t>pretty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/>
              <a:t>b</a:t>
            </a:r>
            <a:r>
              <a:rPr lang="en-GB" sz="2500" dirty="0" smtClean="0"/>
              <a:t>rave</a:t>
            </a:r>
            <a:endParaRPr lang="en-GB" sz="2500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/>
              <a:t>fond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sz="3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b="1" dirty="0" smtClean="0"/>
              <a:t>Pejoration</a:t>
            </a:r>
            <a:r>
              <a:rPr lang="en-GB" dirty="0" smtClean="0"/>
              <a:t>: This </a:t>
            </a:r>
            <a:r>
              <a:rPr lang="en-GB" dirty="0"/>
              <a:t>is where a word has come to have a more </a:t>
            </a:r>
            <a:r>
              <a:rPr lang="en-GB" b="1" u="sng" dirty="0"/>
              <a:t>negative</a:t>
            </a:r>
            <a:r>
              <a:rPr lang="en-GB" dirty="0"/>
              <a:t> (pejorative) meaning over </a:t>
            </a:r>
            <a:r>
              <a:rPr lang="en-GB" dirty="0" smtClean="0"/>
              <a:t>time.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dirty="0" err="1" smtClean="0"/>
              <a:t>E.g.‘</a:t>
            </a:r>
            <a:r>
              <a:rPr lang="en-GB" dirty="0" err="1"/>
              <a:t>Cowboy</a:t>
            </a:r>
            <a:r>
              <a:rPr lang="en-GB" dirty="0"/>
              <a:t>’ is often used nowadays to mean someone who is untrustworthy.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dirty="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b="1" dirty="0" smtClean="0"/>
              <a:t>Look up the original meanings of:</a:t>
            </a:r>
            <a:endParaRPr lang="en-GB" b="1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stink</a:t>
            </a:r>
            <a:endParaRPr lang="en-GB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silly</a:t>
            </a:r>
            <a:endParaRPr lang="en-GB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wench</a:t>
            </a:r>
            <a:endParaRPr lang="en-GB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mistress</a:t>
            </a:r>
            <a:endParaRPr lang="en-GB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fool</a:t>
            </a:r>
            <a:endParaRPr lang="en-GB" dirty="0"/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slut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b="1" dirty="0" smtClean="0"/>
              <a:t>Broadening </a:t>
            </a:r>
            <a:r>
              <a:rPr lang="en-GB" sz="2500" b="1" dirty="0"/>
              <a:t>(</a:t>
            </a:r>
            <a:r>
              <a:rPr lang="en-GB" sz="2500" b="1" dirty="0" smtClean="0"/>
              <a:t>Extension): </a:t>
            </a:r>
            <a:r>
              <a:rPr lang="en-GB" sz="2500" dirty="0" smtClean="0"/>
              <a:t>This </a:t>
            </a:r>
            <a:r>
              <a:rPr lang="en-GB" sz="2500" dirty="0"/>
              <a:t>is where the meaning of a word becomes </a:t>
            </a:r>
            <a:r>
              <a:rPr lang="en-GB" sz="2500" b="1" u="sng" dirty="0"/>
              <a:t>broader</a:t>
            </a:r>
            <a:r>
              <a:rPr lang="en-GB" sz="2500" dirty="0"/>
              <a:t> (</a:t>
            </a:r>
            <a:r>
              <a:rPr lang="en-GB" sz="2500" u="sng" dirty="0"/>
              <a:t>extended</a:t>
            </a:r>
            <a:r>
              <a:rPr lang="en-GB" sz="2500" dirty="0"/>
              <a:t>) over time</a:t>
            </a:r>
            <a:r>
              <a:rPr lang="en-GB" sz="2500" dirty="0" smtClean="0"/>
              <a:t>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dirty="0" smtClean="0"/>
              <a:t>E.g. ‘Holiday</a:t>
            </a:r>
            <a:r>
              <a:rPr lang="en-GB" sz="2500" dirty="0"/>
              <a:t>’ used to refer only to religious festivals, i.e. </a:t>
            </a:r>
            <a:r>
              <a:rPr lang="en-GB" sz="2500" i="1" dirty="0"/>
              <a:t>holy day</a:t>
            </a:r>
            <a:r>
              <a:rPr lang="en-GB" sz="2500" dirty="0" smtClean="0"/>
              <a:t>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dirty="0" smtClean="0">
                <a:sym typeface="Symbol" pitchFamily="18" charset="2"/>
              </a:rPr>
              <a:t>‘Dog</a:t>
            </a:r>
            <a:r>
              <a:rPr lang="en-GB" sz="2500" dirty="0">
                <a:sym typeface="Symbol" pitchFamily="18" charset="2"/>
              </a:rPr>
              <a:t>’ used to be the name for a particular breed of dog, but now its meaning encompasses dogs in general.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sz="2500" dirty="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 smtClean="0"/>
              <a:t>	</a:t>
            </a:r>
            <a:r>
              <a:rPr lang="en-GB" sz="2500" b="1" dirty="0" smtClean="0"/>
              <a:t>Question</a:t>
            </a:r>
            <a:r>
              <a:rPr lang="en-GB" sz="2500" dirty="0"/>
              <a:t>: What was the original Middle English meaning of the word ‘place’, originally derived from the Latin word </a:t>
            </a:r>
            <a:r>
              <a:rPr lang="en-GB" sz="2500" i="1" dirty="0" err="1"/>
              <a:t>platea</a:t>
            </a:r>
            <a:r>
              <a:rPr lang="en-GB" sz="2500" dirty="0"/>
              <a:t>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411413" y="0"/>
            <a:ext cx="673258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57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b="1" dirty="0" smtClean="0"/>
              <a:t>Narrowing </a:t>
            </a:r>
            <a:r>
              <a:rPr lang="en-GB" sz="2500" b="1" dirty="0"/>
              <a:t>(</a:t>
            </a:r>
            <a:r>
              <a:rPr lang="en-GB" sz="2500" b="1" dirty="0" smtClean="0"/>
              <a:t>Specialisation): </a:t>
            </a:r>
            <a:r>
              <a:rPr lang="en-GB" sz="2500" dirty="0" smtClean="0"/>
              <a:t>This </a:t>
            </a:r>
            <a:r>
              <a:rPr lang="en-GB" sz="2500" dirty="0"/>
              <a:t>is a where the meaning of a word becomes </a:t>
            </a:r>
            <a:r>
              <a:rPr lang="en-GB" sz="2500" b="1" u="sng" dirty="0"/>
              <a:t>narrower</a:t>
            </a:r>
            <a:r>
              <a:rPr lang="en-GB" sz="2500" dirty="0"/>
              <a:t> (</a:t>
            </a:r>
            <a:r>
              <a:rPr lang="en-GB" sz="2500" u="sng" dirty="0"/>
              <a:t>more specialized</a:t>
            </a:r>
            <a:r>
              <a:rPr lang="en-GB" sz="2500" dirty="0"/>
              <a:t>) over </a:t>
            </a:r>
            <a:r>
              <a:rPr lang="en-GB" sz="2500" dirty="0" smtClean="0"/>
              <a:t>time.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dirty="0" smtClean="0"/>
              <a:t>E.g. The </a:t>
            </a:r>
            <a:r>
              <a:rPr lang="en-GB" sz="2500" dirty="0"/>
              <a:t>Old English word </a:t>
            </a:r>
            <a:r>
              <a:rPr lang="en-GB" sz="2500" i="1" dirty="0"/>
              <a:t>mete </a:t>
            </a:r>
            <a:r>
              <a:rPr lang="en-GB" sz="2500" dirty="0"/>
              <a:t>originally denoted any kind of food, not just the flesh of an </a:t>
            </a:r>
            <a:r>
              <a:rPr lang="en-GB" sz="2500" dirty="0" smtClean="0"/>
              <a:t>animal.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sz="2500" dirty="0" smtClean="0"/>
              <a:t>‘Lily’ was used </a:t>
            </a:r>
            <a:r>
              <a:rPr lang="en-GB" sz="2500" dirty="0"/>
              <a:t>to describe any flower but now means a specific </a:t>
            </a:r>
            <a:r>
              <a:rPr lang="en-GB" sz="2500" dirty="0" smtClean="0"/>
              <a:t>type.</a:t>
            </a:r>
            <a:endParaRPr lang="en-GB" sz="2500" dirty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sz="2500" b="1" dirty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sz="2500" dirty="0" smtClean="0"/>
              <a:t>	</a:t>
            </a:r>
            <a:r>
              <a:rPr lang="en-GB" sz="2500" b="1" dirty="0" smtClean="0"/>
              <a:t>Question</a:t>
            </a:r>
            <a:r>
              <a:rPr lang="en-GB" sz="2500" dirty="0" smtClean="0"/>
              <a:t>: What </a:t>
            </a:r>
            <a:r>
              <a:rPr lang="en-GB" sz="2500" dirty="0"/>
              <a:t>did the word ‘girl’ originally mean in Middle English?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b="1" dirty="0" smtClean="0"/>
              <a:t>Shift: </a:t>
            </a:r>
            <a:r>
              <a:rPr lang="en-GB" dirty="0" smtClean="0"/>
              <a:t>This </a:t>
            </a:r>
            <a:r>
              <a:rPr lang="en-GB" dirty="0"/>
              <a:t>is where the meaning of a word changes over time to reflect changing circumstances or technology. </a:t>
            </a:r>
            <a:endParaRPr lang="en-GB" dirty="0" smtClean="0"/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dirty="0" smtClean="0"/>
              <a:t>E.g. A </a:t>
            </a:r>
            <a:r>
              <a:rPr lang="en-GB" dirty="0"/>
              <a:t>‘dashboard’ used to refer to the strip of wood or leather in front of a horse-drawn carriage which protected against mud splashes</a:t>
            </a:r>
            <a:r>
              <a:rPr lang="en-GB" dirty="0" smtClean="0"/>
              <a:t>.</a:t>
            </a:r>
          </a:p>
          <a:p>
            <a:endParaRPr lang="en-GB" sz="2800" b="1" dirty="0" smtClean="0"/>
          </a:p>
          <a:p>
            <a:r>
              <a:rPr lang="en-GB" sz="2800" b="1" dirty="0" smtClean="0"/>
              <a:t>Weakening: </a:t>
            </a:r>
            <a:r>
              <a:rPr lang="en-GB" sz="2800" dirty="0" smtClean="0"/>
              <a:t>where a word loses its power</a:t>
            </a:r>
          </a:p>
          <a:p>
            <a:pPr lvl="1"/>
            <a:r>
              <a:rPr lang="en-GB" dirty="0" smtClean="0"/>
              <a:t>E.g. ‘Awful’ used to mean terrifying – to cause awe</a:t>
            </a:r>
          </a:p>
          <a:p>
            <a:pPr lvl="1">
              <a:buNone/>
            </a:pPr>
            <a:endParaRPr lang="en-GB" dirty="0" smtClean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b="1" dirty="0" smtClean="0"/>
              <a:t>Questions</a:t>
            </a:r>
            <a:r>
              <a:rPr lang="en-GB" dirty="0"/>
              <a:t>:</a:t>
            </a:r>
          </a:p>
          <a:p>
            <a:pPr marL="533400" lvl="1" indent="-354013">
              <a:spcBef>
                <a:spcPct val="20000"/>
              </a:spcBef>
              <a:buFontTx/>
              <a:buChar char="•"/>
            </a:pPr>
            <a:r>
              <a:rPr lang="en-GB" dirty="0"/>
              <a:t>What technology has brought a new meaning to the word ‘bookmark’? </a:t>
            </a:r>
          </a:p>
          <a:p>
            <a:pPr marL="533400" lvl="1" indent="-354013">
              <a:spcBef>
                <a:spcPct val="20000"/>
              </a:spcBef>
              <a:buFontTx/>
              <a:buChar char="•"/>
            </a:pPr>
            <a:r>
              <a:rPr lang="en-GB" dirty="0"/>
              <a:t>Is the new meaning literal or metaphoric? </a:t>
            </a:r>
          </a:p>
          <a:p>
            <a:pPr marL="533400" lvl="1" indent="-354013">
              <a:spcBef>
                <a:spcPct val="20000"/>
              </a:spcBef>
              <a:buFontTx/>
              <a:buChar char="•"/>
            </a:pPr>
            <a:r>
              <a:rPr lang="en-GB" dirty="0"/>
              <a:t>Is this an example of a complete </a:t>
            </a:r>
            <a:r>
              <a:rPr lang="en-GB" i="1" dirty="0"/>
              <a:t>shift </a:t>
            </a:r>
            <a:r>
              <a:rPr lang="en-GB" dirty="0"/>
              <a:t>in meaning, or a </a:t>
            </a:r>
            <a:r>
              <a:rPr lang="en-GB" i="1" dirty="0"/>
              <a:t>shift </a:t>
            </a:r>
            <a:r>
              <a:rPr lang="en-GB" dirty="0"/>
              <a:t>in progress?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Semantic Change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Metaphorical Change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62000" y="32004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 b="1">
              <a:solidFill>
                <a:srgbClr val="DD632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b="1" dirty="0" smtClean="0"/>
              <a:t>Figurative Use (Metaphor): </a:t>
            </a:r>
            <a:r>
              <a:rPr lang="en-GB" dirty="0" smtClean="0"/>
              <a:t>This </a:t>
            </a:r>
            <a:r>
              <a:rPr lang="en-GB" dirty="0"/>
              <a:t>is where words take on new meanings due to their well-established </a:t>
            </a:r>
            <a:r>
              <a:rPr lang="en-GB" b="1" u="sng" dirty="0"/>
              <a:t>metaphoric</a:t>
            </a:r>
            <a:r>
              <a:rPr lang="en-GB" dirty="0"/>
              <a:t> use.  Such words and phrases are often referred to as ‘dead metaphors</a:t>
            </a:r>
            <a:r>
              <a:rPr lang="en-GB" dirty="0" smtClean="0"/>
              <a:t>’.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GB" dirty="0" smtClean="0"/>
              <a:t>E.g. When </a:t>
            </a:r>
            <a:r>
              <a:rPr lang="en-GB" dirty="0"/>
              <a:t>we talk about the ‘branch’ of an organization, or ‘branching out’, we do not think of the literal definition of the word ‘branch’ as a part of a tree. 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GB" b="1" dirty="0"/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GB" dirty="0" smtClean="0"/>
              <a:t>	</a:t>
            </a:r>
            <a:r>
              <a:rPr lang="en-GB" b="1" dirty="0" smtClean="0"/>
              <a:t>Question</a:t>
            </a:r>
            <a:r>
              <a:rPr lang="en-GB" dirty="0"/>
              <a:t>: Can you think of any more ‘dead metaphors’?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</TotalTime>
  <Words>610</Words>
  <Application>Microsoft Office PowerPoint</Application>
  <PresentationFormat>On-screen Show (4:3)</PresentationFormat>
  <Paragraphs>79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Tw Cen MT</vt:lpstr>
      <vt:lpstr>Wingdings</vt:lpstr>
      <vt:lpstr>Wingdings 2</vt:lpstr>
      <vt:lpstr>Median</vt:lpstr>
      <vt:lpstr>Semantic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Semantic Change</vt:lpstr>
      <vt:lpstr>PowerPoint Presentation</vt:lpstr>
      <vt:lpstr>PowerPoint Presentation</vt:lpstr>
      <vt:lpstr>nice: a case study</vt:lpstr>
      <vt:lpstr>Class debate: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Change</dc:title>
  <dc:creator>Adam</dc:creator>
  <cp:lastModifiedBy>Adam Duce</cp:lastModifiedBy>
  <cp:revision>6</cp:revision>
  <dcterms:created xsi:type="dcterms:W3CDTF">2016-10-06T20:17:46Z</dcterms:created>
  <dcterms:modified xsi:type="dcterms:W3CDTF">2017-03-30T12:52:55Z</dcterms:modified>
</cp:coreProperties>
</file>