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lZMVAydqaE" TargetMode="External"/><Relationship Id="rId2" Type="http://schemas.openxmlformats.org/officeDocument/2006/relationships/hyperlink" Target="https://www.youtube.com/watch?v=yzkCplTjBN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RwM7UEQ8Q0" TargetMode="External"/><Relationship Id="rId4" Type="http://schemas.openxmlformats.org/officeDocument/2006/relationships/hyperlink" Target="https://www.youtube.com/watch?v=nDq6TstdEi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Phonology in War Poetry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Advanced Linguistics</a:t>
            </a:r>
          </a:p>
          <a:p>
            <a:r>
              <a:rPr lang="en-GB" i="1" dirty="0" smtClean="0"/>
              <a:t>Monday 7</a:t>
            </a:r>
            <a:r>
              <a:rPr lang="en-GB" i="1" baseline="30000" dirty="0" smtClean="0"/>
              <a:t>th</a:t>
            </a:r>
            <a:r>
              <a:rPr lang="en-GB" i="1" dirty="0" smtClean="0"/>
              <a:t> November 2016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83" y="0"/>
            <a:ext cx="3693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sound such an influential sense?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Sound </a:t>
            </a:r>
            <a:r>
              <a:rPr lang="en-GB" dirty="0" smtClean="0"/>
              <a:t>serves 2 basic functions for people around the world: </a:t>
            </a:r>
            <a:r>
              <a:rPr lang="en-GB" b="1" dirty="0" smtClean="0"/>
              <a:t>signalling </a:t>
            </a:r>
            <a:r>
              <a:rPr lang="en-GB" dirty="0" smtClean="0"/>
              <a:t>and </a:t>
            </a:r>
            <a:r>
              <a:rPr lang="en-GB" b="1" dirty="0" smtClean="0"/>
              <a:t>communication</a:t>
            </a:r>
            <a:r>
              <a:rPr lang="en-GB" dirty="0" smtClean="0"/>
              <a:t>. </a:t>
            </a:r>
          </a:p>
          <a:p>
            <a:r>
              <a:rPr lang="en-GB" b="1" dirty="0" smtClean="0"/>
              <a:t>Signalling: </a:t>
            </a:r>
            <a:r>
              <a:rPr lang="en-GB" dirty="0" err="1" smtClean="0"/>
              <a:t>omni</a:t>
            </a:r>
            <a:r>
              <a:rPr lang="en-GB" dirty="0" smtClean="0"/>
              <a:t>-directional – it can signal an object or event that is completely out of sight and beyond your </a:t>
            </a:r>
            <a:r>
              <a:rPr lang="en-GB" b="1" dirty="0" smtClean="0"/>
              <a:t>tactile </a:t>
            </a:r>
            <a:r>
              <a:rPr lang="en-GB" dirty="0" smtClean="0"/>
              <a:t>senses </a:t>
            </a:r>
          </a:p>
          <a:p>
            <a:r>
              <a:rPr lang="en-GB" b="1" dirty="0" smtClean="0"/>
              <a:t>Communication: </a:t>
            </a:r>
            <a:r>
              <a:rPr lang="en-GB" dirty="0" smtClean="0"/>
              <a:t>humans have developed an intricate form of signalling that we call </a:t>
            </a:r>
            <a:r>
              <a:rPr lang="en-GB" b="1" dirty="0" smtClean="0"/>
              <a:t>language</a:t>
            </a:r>
            <a:r>
              <a:rPr lang="en-GB" dirty="0" smtClean="0"/>
              <a:t>. This enables us to communicate complex and abstract ideas as well as thoughts, feelings and specific forms of information.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9812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connotations of these sounds to you?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b="1" dirty="0" smtClean="0">
                <a:hlinkClick r:id="rId2"/>
              </a:rPr>
              <a:t>https</a:t>
            </a:r>
            <a:r>
              <a:rPr lang="en-GB" b="1" dirty="0">
                <a:hlinkClick r:id="rId2"/>
              </a:rPr>
              <a:t>://</a:t>
            </a:r>
            <a:r>
              <a:rPr lang="en-GB" b="1" dirty="0" smtClean="0">
                <a:hlinkClick r:id="rId2"/>
              </a:rPr>
              <a:t>www.youtube.com/watch?v=yzkCplTjBN0</a:t>
            </a:r>
            <a:r>
              <a:rPr lang="en-GB" b="1" dirty="0" smtClean="0"/>
              <a:t> </a:t>
            </a:r>
          </a:p>
          <a:p>
            <a:pPr marL="457200" indent="-457200">
              <a:buAutoNum type="arabicPeriod"/>
            </a:pPr>
            <a:r>
              <a:rPr lang="en-GB" b="1" dirty="0">
                <a:hlinkClick r:id="rId3"/>
              </a:rPr>
              <a:t>https://</a:t>
            </a:r>
            <a:r>
              <a:rPr lang="en-GB" b="1" dirty="0" smtClean="0">
                <a:hlinkClick r:id="rId3"/>
              </a:rPr>
              <a:t>www.youtube.com/watch?v=SlZMVAydqaE</a:t>
            </a:r>
            <a:endParaRPr lang="en-GB" b="1" dirty="0" smtClean="0"/>
          </a:p>
          <a:p>
            <a:pPr marL="457200" indent="-457200">
              <a:buAutoNum type="arabicPeriod"/>
            </a:pPr>
            <a:r>
              <a:rPr lang="en-GB" b="1" dirty="0">
                <a:hlinkClick r:id="rId4"/>
              </a:rPr>
              <a:t>https://</a:t>
            </a:r>
            <a:r>
              <a:rPr lang="en-GB" b="1" dirty="0" smtClean="0">
                <a:hlinkClick r:id="rId4"/>
              </a:rPr>
              <a:t>www.youtube.com/watch?v=nDq6TstdEi8</a:t>
            </a:r>
            <a:endParaRPr lang="en-GB" b="1" dirty="0" smtClean="0"/>
          </a:p>
          <a:p>
            <a:pPr marL="457200" indent="-457200">
              <a:buAutoNum type="arabicPeriod"/>
            </a:pPr>
            <a:r>
              <a:rPr lang="en-GB" b="1" dirty="0">
                <a:hlinkClick r:id="rId5"/>
              </a:rPr>
              <a:t>https://</a:t>
            </a:r>
            <a:r>
              <a:rPr lang="en-GB" b="1" dirty="0" smtClean="0">
                <a:hlinkClick r:id="rId5"/>
              </a:rPr>
              <a:t>www.youtube.com/watch?v=nRwM7UEQ8Q0</a:t>
            </a:r>
            <a:r>
              <a:rPr lang="en-GB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855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sounds of the English language: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many </a:t>
            </a:r>
            <a:r>
              <a:rPr lang="en-GB" b="1" dirty="0" smtClean="0"/>
              <a:t>sounds </a:t>
            </a:r>
            <a:r>
              <a:rPr lang="en-GB" dirty="0" smtClean="0"/>
              <a:t>do you think there are? </a:t>
            </a:r>
          </a:p>
          <a:p>
            <a:r>
              <a:rPr lang="en-GB" dirty="0" smtClean="0"/>
              <a:t>Think of the </a:t>
            </a:r>
            <a:r>
              <a:rPr lang="en-GB" b="1" dirty="0" smtClean="0"/>
              <a:t>connotations </a:t>
            </a:r>
            <a:r>
              <a:rPr lang="en-GB" dirty="0" smtClean="0"/>
              <a:t>of words such as </a:t>
            </a:r>
            <a:r>
              <a:rPr lang="en-GB" i="1" dirty="0" smtClean="0"/>
              <a:t>sizzling, pop, delicious, tart, mango.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82" y="3608531"/>
            <a:ext cx="4538432" cy="29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brief introduction to phonology: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116636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Consonants: </a:t>
            </a:r>
          </a:p>
          <a:p>
            <a:pPr lvl="1"/>
            <a:r>
              <a:rPr lang="en-GB" b="1" dirty="0" smtClean="0"/>
              <a:t>Plosives: </a:t>
            </a:r>
            <a:r>
              <a:rPr lang="en-GB" i="1" dirty="0"/>
              <a:t>Created when the airflow is blocked for a brief </a:t>
            </a:r>
            <a:r>
              <a:rPr lang="en-GB" i="1" dirty="0" smtClean="0"/>
              <a:t>time </a:t>
            </a:r>
            <a:r>
              <a:rPr lang="en-GB" dirty="0" smtClean="0"/>
              <a:t>- /p//b//d//t//k//g/</a:t>
            </a:r>
          </a:p>
          <a:p>
            <a:pPr lvl="1"/>
            <a:r>
              <a:rPr lang="en-GB" b="1" dirty="0" smtClean="0"/>
              <a:t>Fricatives: 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Created when the airflow is only partially blocked and air moves through the mouth in a steady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stream - /v/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GB" dirty="0"/>
              <a:t>ð/ </a:t>
            </a:r>
            <a:r>
              <a:rPr lang="en-GB" dirty="0" smtClean="0"/>
              <a:t>/z/ </a:t>
            </a:r>
            <a:r>
              <a:rPr lang="en-GB" dirty="0"/>
              <a:t>/ʒ/ </a:t>
            </a:r>
            <a:r>
              <a:rPr lang="en-GB" dirty="0" smtClean="0"/>
              <a:t>/f/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θ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/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/s/ </a:t>
            </a:r>
            <a:r>
              <a:rPr lang="en-GB" dirty="0"/>
              <a:t>/ʃ/ </a:t>
            </a:r>
            <a:r>
              <a:rPr lang="en-GB" dirty="0" smtClean="0"/>
              <a:t>/h/ </a:t>
            </a:r>
          </a:p>
          <a:p>
            <a:pPr lvl="1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Affricatives: 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Created by putting plosives and fricatives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together -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/ʤ/ /ʧ/ 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Approximants: </a:t>
            </a:r>
            <a:r>
              <a:rPr lang="en-GB" i="1" dirty="0"/>
              <a:t>Created by a continuous, relatively unrestricted </a:t>
            </a:r>
            <a:r>
              <a:rPr lang="en-GB" i="1" dirty="0" smtClean="0"/>
              <a:t>airflow - /w//r//j/</a:t>
            </a:r>
          </a:p>
          <a:p>
            <a:pPr lvl="1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Nasals: </a:t>
            </a:r>
            <a:r>
              <a:rPr lang="en-GB" i="1" dirty="0"/>
              <a:t>Created by air moving through the </a:t>
            </a:r>
            <a:r>
              <a:rPr lang="en-GB" i="1" dirty="0" smtClean="0"/>
              <a:t>nose - /m/ /n/</a:t>
            </a:r>
            <a:r>
              <a:rPr lang="en-GB" b="1" dirty="0"/>
              <a:t> </a:t>
            </a:r>
            <a:r>
              <a:rPr lang="en-GB" dirty="0"/>
              <a:t>/ŋ/ </a:t>
            </a:r>
            <a:endParaRPr lang="en-GB" i="1" dirty="0">
              <a:solidFill>
                <a:schemeClr val="tx1"/>
              </a:solidFill>
            </a:endParaRPr>
          </a:p>
          <a:p>
            <a:pPr lvl="1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Laterals: </a:t>
            </a:r>
            <a:r>
              <a:rPr lang="en-GB" i="1" dirty="0"/>
              <a:t>Created by placing the tongue on the ridge of the teeth and then air moving down the side of your </a:t>
            </a:r>
            <a:r>
              <a:rPr lang="en-GB" i="1" dirty="0" smtClean="0"/>
              <a:t>mouth - /l/ 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Vowels: </a:t>
            </a:r>
            <a:r>
              <a:rPr lang="en-GB" i="1" dirty="0"/>
              <a:t>Vowels are sounds made without closure or audible </a:t>
            </a:r>
            <a:r>
              <a:rPr lang="en-GB" i="1" dirty="0" smtClean="0"/>
              <a:t>friction</a:t>
            </a:r>
          </a:p>
          <a:p>
            <a:pPr lvl="1"/>
            <a:r>
              <a:rPr lang="en-GB" b="1" dirty="0" smtClean="0"/>
              <a:t>Long vowels: </a:t>
            </a:r>
            <a:r>
              <a:rPr lang="en-GB" dirty="0"/>
              <a:t>/ɑ:/ /i</a:t>
            </a:r>
            <a:r>
              <a:rPr lang="en-GB" dirty="0" smtClean="0"/>
              <a:t>:/</a:t>
            </a:r>
            <a:r>
              <a:rPr lang="en-GB" b="1" dirty="0"/>
              <a:t> </a:t>
            </a:r>
            <a:r>
              <a:rPr lang="en-GB" dirty="0"/>
              <a:t>/ɜ:/ /ɔ:/</a:t>
            </a:r>
            <a:r>
              <a:rPr lang="en-GB" b="1" dirty="0"/>
              <a:t> </a:t>
            </a:r>
            <a:r>
              <a:rPr lang="en-GB" dirty="0"/>
              <a:t>/u:/ </a:t>
            </a:r>
            <a:endParaRPr lang="en-GB" dirty="0" smtClean="0"/>
          </a:p>
          <a:p>
            <a:pPr lvl="1"/>
            <a:r>
              <a:rPr lang="en-GB" b="1" dirty="0" smtClean="0"/>
              <a:t>Short vowels: </a:t>
            </a:r>
            <a:r>
              <a:rPr lang="en-GB" dirty="0"/>
              <a:t>/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>
                <a:cs typeface="Times New Roman" pitchFamily="18" charset="0"/>
              </a:rPr>
              <a:t>/ </a:t>
            </a:r>
            <a:r>
              <a:rPr lang="en-GB" dirty="0">
                <a:cs typeface="Times New Roman" pitchFamily="18" charset="0"/>
              </a:rPr>
              <a:t>/ɛ/ /</a:t>
            </a:r>
            <a:r>
              <a:rPr lang="en-GB" sz="2100" dirty="0" smtClean="0"/>
              <a:t>ə</a:t>
            </a:r>
            <a:r>
              <a:rPr lang="en-GB" dirty="0" smtClean="0">
                <a:cs typeface="Times New Roman" pitchFamily="18" charset="0"/>
              </a:rPr>
              <a:t>/</a:t>
            </a:r>
            <a:r>
              <a:rPr lang="en-GB" sz="2300" dirty="0" smtClean="0"/>
              <a:t> </a:t>
            </a:r>
            <a:r>
              <a:rPr lang="en-GB" sz="2000" dirty="0">
                <a:cs typeface="Times New Roman" pitchFamily="18" charset="0"/>
              </a:rPr>
              <a:t>/</a:t>
            </a:r>
            <a:r>
              <a:rPr lang="en-GB" sz="2000" dirty="0" err="1">
                <a:cs typeface="Times New Roman" pitchFamily="18" charset="0"/>
              </a:rPr>
              <a:t>i</a:t>
            </a:r>
            <a:r>
              <a:rPr lang="en-GB" sz="2000" dirty="0">
                <a:cs typeface="Times New Roman" pitchFamily="18" charset="0"/>
              </a:rPr>
              <a:t>/ /ʌ/ /ʊ/ </a:t>
            </a:r>
            <a:r>
              <a:rPr lang="en-GB" sz="1500" dirty="0">
                <a:cs typeface="Times New Roman" pitchFamily="18" charset="0"/>
              </a:rPr>
              <a:t>/</a:t>
            </a:r>
            <a:r>
              <a:rPr lang="en-GB" sz="2100" dirty="0"/>
              <a:t>æ/ </a:t>
            </a:r>
            <a:r>
              <a:rPr lang="en-GB" sz="2000" dirty="0">
                <a:cs typeface="Times New Roman" pitchFamily="18" charset="0"/>
              </a:rPr>
              <a:t>/ɒ/ </a:t>
            </a:r>
            <a:endParaRPr lang="en-GB" sz="2000" dirty="0" smtClean="0">
              <a:cs typeface="Times New Roman" pitchFamily="18" charset="0"/>
            </a:endParaRPr>
          </a:p>
          <a:p>
            <a:pPr lvl="1"/>
            <a:r>
              <a:rPr lang="en-GB" b="1" dirty="0" smtClean="0"/>
              <a:t>Diphthongs: </a:t>
            </a:r>
            <a:r>
              <a:rPr lang="en-GB" i="1" dirty="0"/>
              <a:t>A vowel in which there is a perceptible change in quality during a </a:t>
            </a:r>
            <a:r>
              <a:rPr lang="en-GB" i="1" dirty="0" smtClean="0"/>
              <a:t>syllable </a:t>
            </a:r>
            <a:r>
              <a:rPr lang="en-GB" sz="2000" i="1" dirty="0" smtClean="0"/>
              <a:t>- </a:t>
            </a:r>
            <a:r>
              <a:rPr lang="en-GB" sz="1600" dirty="0"/>
              <a:t>/</a:t>
            </a:r>
            <a:r>
              <a:rPr lang="en-GB" sz="1600" dirty="0" err="1"/>
              <a:t>e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/>
              <a:t>/ /</a:t>
            </a:r>
            <a:r>
              <a:rPr lang="en-GB" sz="1600" dirty="0" err="1"/>
              <a:t>a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/>
              <a:t>/ /</a:t>
            </a:r>
            <a:r>
              <a:rPr lang="en-GB" sz="1600" dirty="0" err="1"/>
              <a:t>əʊ</a:t>
            </a:r>
            <a:r>
              <a:rPr lang="en-GB" sz="1600" dirty="0"/>
              <a:t>/ /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 err="1"/>
              <a:t>ə</a:t>
            </a:r>
            <a:r>
              <a:rPr lang="en-GB" sz="1600" dirty="0"/>
              <a:t>/ /</a:t>
            </a:r>
            <a:r>
              <a:rPr lang="en-GB" sz="1600" dirty="0" err="1">
                <a:cs typeface="Times New Roman" pitchFamily="18" charset="0"/>
              </a:rPr>
              <a:t>ɛ</a:t>
            </a:r>
            <a:r>
              <a:rPr lang="en-GB" sz="1600" dirty="0" err="1"/>
              <a:t>ə</a:t>
            </a:r>
            <a:r>
              <a:rPr lang="en-GB" sz="1600" dirty="0"/>
              <a:t>/ /</a:t>
            </a:r>
            <a:r>
              <a:rPr lang="en-GB" sz="1600" dirty="0" err="1"/>
              <a:t>aʊ</a:t>
            </a:r>
            <a:r>
              <a:rPr lang="en-GB" sz="1600" dirty="0"/>
              <a:t>/ /</a:t>
            </a:r>
            <a:r>
              <a:rPr lang="en-GB" sz="1600" dirty="0" err="1"/>
              <a:t>ɔ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/>
              <a:t>/ /</a:t>
            </a:r>
            <a:r>
              <a:rPr lang="en-GB" sz="1600" dirty="0" err="1"/>
              <a:t>ʊə</a:t>
            </a:r>
            <a:r>
              <a:rPr lang="en-GB" sz="1600" dirty="0"/>
              <a:t>/ </a:t>
            </a:r>
            <a:endParaRPr lang="en-GB" sz="2000" i="1" dirty="0"/>
          </a:p>
          <a:p>
            <a:pPr lvl="1"/>
            <a:endParaRPr lang="en-GB" sz="1900" dirty="0" smtClean="0">
              <a:cs typeface="Times New Roman" pitchFamily="18" charset="0"/>
            </a:endParaRPr>
          </a:p>
          <a:p>
            <a:pPr lvl="1"/>
            <a:endParaRPr lang="en-GB" sz="3100" b="1" dirty="0"/>
          </a:p>
          <a:p>
            <a:endParaRPr lang="en-GB" b="1" dirty="0" smtClean="0">
              <a:solidFill>
                <a:schemeClr val="tx1"/>
              </a:solidFill>
            </a:endParaRPr>
          </a:p>
          <a:p>
            <a:pPr lvl="1"/>
            <a:endParaRPr lang="en-GB" b="1" dirty="0">
              <a:solidFill>
                <a:schemeClr val="tx1"/>
              </a:solidFill>
            </a:endParaRPr>
          </a:p>
          <a:p>
            <a:pPr lvl="1"/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GB" b="1" dirty="0"/>
          </a:p>
          <a:p>
            <a:pPr lvl="1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233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591" y="568345"/>
            <a:ext cx="6712680" cy="1560716"/>
          </a:xfrm>
        </p:spPr>
        <p:txBody>
          <a:bodyPr/>
          <a:lstStyle/>
          <a:p>
            <a:r>
              <a:rPr lang="en-GB" dirty="0" smtClean="0"/>
              <a:t>Applying this knowledge to war poetry: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93" y="0"/>
            <a:ext cx="5172484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33860" y="2438400"/>
            <a:ext cx="6570411" cy="3651504"/>
          </a:xfrm>
        </p:spPr>
        <p:txBody>
          <a:bodyPr/>
          <a:lstStyle/>
          <a:p>
            <a:r>
              <a:rPr lang="en-GB" b="1" dirty="0" smtClean="0"/>
              <a:t>What words </a:t>
            </a:r>
            <a:r>
              <a:rPr lang="en-GB" dirty="0" smtClean="0"/>
              <a:t>jump out at you based on their sounds? </a:t>
            </a:r>
          </a:p>
          <a:p>
            <a:r>
              <a:rPr lang="en-GB" b="1" dirty="0" smtClean="0"/>
              <a:t>How </a:t>
            </a:r>
            <a:r>
              <a:rPr lang="en-GB" dirty="0" smtClean="0"/>
              <a:t>does the sound of the word add to its </a:t>
            </a:r>
            <a:r>
              <a:rPr lang="en-GB" b="1" dirty="0" smtClean="0"/>
              <a:t>meaning</a:t>
            </a:r>
            <a:r>
              <a:rPr lang="en-GB" dirty="0" smtClean="0"/>
              <a:t>/the meaning of the poem overall?</a:t>
            </a:r>
          </a:p>
          <a:p>
            <a:r>
              <a:rPr lang="en-GB" b="1" dirty="0" smtClean="0"/>
              <a:t>What </a:t>
            </a:r>
            <a:r>
              <a:rPr lang="en-GB" dirty="0" smtClean="0"/>
              <a:t>are the </a:t>
            </a:r>
            <a:r>
              <a:rPr lang="en-GB" b="1" dirty="0" smtClean="0"/>
              <a:t>connotations </a:t>
            </a:r>
            <a:r>
              <a:rPr lang="en-GB" dirty="0" smtClean="0"/>
              <a:t>of certain sounds?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9439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456" y="568345"/>
            <a:ext cx="7127914" cy="1560716"/>
          </a:xfrm>
        </p:spPr>
        <p:txBody>
          <a:bodyPr>
            <a:normAutofit/>
          </a:bodyPr>
          <a:lstStyle/>
          <a:p>
            <a:r>
              <a:rPr lang="en-GB" dirty="0" smtClean="0"/>
              <a:t>Applying this knowledge to war poetry: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69456" y="2438400"/>
            <a:ext cx="6834815" cy="3651504"/>
          </a:xfrm>
        </p:spPr>
        <p:txBody>
          <a:bodyPr/>
          <a:lstStyle/>
          <a:p>
            <a:r>
              <a:rPr lang="en-GB" b="1" dirty="0" smtClean="0"/>
              <a:t>What words </a:t>
            </a:r>
            <a:r>
              <a:rPr lang="en-GB" dirty="0" smtClean="0"/>
              <a:t>jump out at you based on their sounds? </a:t>
            </a:r>
          </a:p>
          <a:p>
            <a:r>
              <a:rPr lang="en-GB" b="1" dirty="0" smtClean="0"/>
              <a:t>How </a:t>
            </a:r>
            <a:r>
              <a:rPr lang="en-GB" dirty="0" smtClean="0"/>
              <a:t>does the sound of the word add to its </a:t>
            </a:r>
            <a:r>
              <a:rPr lang="en-GB" b="1" dirty="0" smtClean="0"/>
              <a:t>meaning</a:t>
            </a:r>
            <a:r>
              <a:rPr lang="en-GB" dirty="0" smtClean="0"/>
              <a:t>/the meaning of the poem overall?</a:t>
            </a:r>
          </a:p>
          <a:p>
            <a:r>
              <a:rPr lang="en-GB" b="1" dirty="0" smtClean="0"/>
              <a:t>What </a:t>
            </a:r>
            <a:r>
              <a:rPr lang="en-GB" dirty="0" smtClean="0"/>
              <a:t>are the </a:t>
            </a:r>
            <a:r>
              <a:rPr lang="en-GB" b="1" dirty="0" smtClean="0"/>
              <a:t>connotations </a:t>
            </a:r>
            <a:r>
              <a:rPr lang="en-GB" dirty="0" smtClean="0"/>
              <a:t>of certain sounds?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7510" y="0"/>
            <a:ext cx="4549772" cy="69865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Bent </a:t>
            </a:r>
            <a:r>
              <a:rPr lang="en-GB" sz="1400" dirty="0"/>
              <a:t>double, like old beggars under sacks,</a:t>
            </a:r>
            <a:br>
              <a:rPr lang="en-GB" sz="1400" dirty="0"/>
            </a:br>
            <a:r>
              <a:rPr lang="en-GB" sz="1400" dirty="0"/>
              <a:t>Knock-kneed, coughing like hags, we cursed through sludge,</a:t>
            </a:r>
            <a:br>
              <a:rPr lang="en-GB" sz="1400" dirty="0"/>
            </a:br>
            <a:r>
              <a:rPr lang="en-GB" sz="1400" dirty="0"/>
              <a:t>Till on the haunting flares we turned out backs,</a:t>
            </a:r>
            <a:br>
              <a:rPr lang="en-GB" sz="1400" dirty="0"/>
            </a:br>
            <a:r>
              <a:rPr lang="en-GB" sz="1400" dirty="0"/>
              <a:t>And towards our distant rest began to trudge.</a:t>
            </a:r>
            <a:br>
              <a:rPr lang="en-GB" sz="1400" dirty="0"/>
            </a:br>
            <a:r>
              <a:rPr lang="en-GB" sz="1400" dirty="0"/>
              <a:t>Men marched asleep. Many had lost their boots,</a:t>
            </a:r>
            <a:br>
              <a:rPr lang="en-GB" sz="1400" dirty="0"/>
            </a:br>
            <a:r>
              <a:rPr lang="en-GB" sz="1400" dirty="0"/>
              <a:t>But limped on, blood-shod. All went lame, all blind; </a:t>
            </a:r>
            <a:br>
              <a:rPr lang="en-GB" sz="1400" dirty="0"/>
            </a:br>
            <a:r>
              <a:rPr lang="en-GB" sz="1400" dirty="0"/>
              <a:t>Drunk with fatigue; deaf even to the hoots</a:t>
            </a:r>
            <a:br>
              <a:rPr lang="en-GB" sz="1400" dirty="0"/>
            </a:br>
            <a:r>
              <a:rPr lang="en-GB" sz="1400" dirty="0"/>
              <a:t>Of gas-shells dropping softly behind.</a:t>
            </a:r>
            <a:br>
              <a:rPr lang="en-GB" sz="1400" dirty="0"/>
            </a:b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Gas! GAS! Quick, boys! - An ecstasy of fumbling</a:t>
            </a:r>
            <a:br>
              <a:rPr lang="en-GB" sz="1400" dirty="0"/>
            </a:br>
            <a:r>
              <a:rPr lang="en-GB" sz="1400" dirty="0"/>
              <a:t>Fitting the clumsy helmets just in time,</a:t>
            </a:r>
            <a:br>
              <a:rPr lang="en-GB" sz="1400" dirty="0"/>
            </a:br>
            <a:r>
              <a:rPr lang="en-GB" sz="1400" dirty="0"/>
              <a:t>But someone still was yelling out and stumbling</a:t>
            </a:r>
            <a:br>
              <a:rPr lang="en-GB" sz="1400" dirty="0"/>
            </a:br>
            <a:r>
              <a:rPr lang="en-GB" sz="1400" dirty="0"/>
              <a:t>And </a:t>
            </a:r>
            <a:r>
              <a:rPr lang="en-GB" sz="1400" dirty="0" err="1"/>
              <a:t>flound'ring</a:t>
            </a:r>
            <a:r>
              <a:rPr lang="en-GB" sz="1400" dirty="0"/>
              <a:t> like a man in fire or lime.- </a:t>
            </a:r>
            <a:br>
              <a:rPr lang="en-GB" sz="1400" dirty="0"/>
            </a:br>
            <a:r>
              <a:rPr lang="en-GB" sz="1400" dirty="0"/>
              <a:t>Dim through the misty panes and thick green light,</a:t>
            </a:r>
            <a:br>
              <a:rPr lang="en-GB" sz="1400" dirty="0"/>
            </a:br>
            <a:r>
              <a:rPr lang="en-GB" sz="1400" dirty="0"/>
              <a:t>As under a green sea, I saw him drowning.</a:t>
            </a:r>
            <a:br>
              <a:rPr lang="en-GB" sz="1400" dirty="0"/>
            </a:b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In all my dreams before my helpless sight</a:t>
            </a:r>
            <a:br>
              <a:rPr lang="en-GB" sz="1400" dirty="0"/>
            </a:br>
            <a:r>
              <a:rPr lang="en-GB" sz="1400" dirty="0"/>
              <a:t>He plunges at me, guttering, choking, drowning.</a:t>
            </a:r>
            <a:br>
              <a:rPr lang="en-GB" sz="1400" dirty="0"/>
            </a:b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If in some smothering dreams, you too could pace</a:t>
            </a:r>
            <a:br>
              <a:rPr lang="en-GB" sz="1400" dirty="0"/>
            </a:br>
            <a:r>
              <a:rPr lang="en-GB" sz="1400" dirty="0"/>
              <a:t>Behind the wagon that we flung him in,</a:t>
            </a:r>
            <a:br>
              <a:rPr lang="en-GB" sz="1400" dirty="0"/>
            </a:br>
            <a:r>
              <a:rPr lang="en-GB" sz="1400" dirty="0"/>
              <a:t>And watch the white eyes writhing in his face,</a:t>
            </a:r>
            <a:br>
              <a:rPr lang="en-GB" sz="1400" dirty="0"/>
            </a:br>
            <a:r>
              <a:rPr lang="en-GB" sz="1400" dirty="0"/>
              <a:t>His hanging face, like a devil's sick of sin,</a:t>
            </a:r>
            <a:br>
              <a:rPr lang="en-GB" sz="1400" dirty="0"/>
            </a:br>
            <a:r>
              <a:rPr lang="en-GB" sz="1400" dirty="0"/>
              <a:t>If you could hear, at every jolt, the blood</a:t>
            </a:r>
            <a:br>
              <a:rPr lang="en-GB" sz="1400" dirty="0"/>
            </a:br>
            <a:r>
              <a:rPr lang="en-GB" sz="1400" dirty="0"/>
              <a:t>Come gargling from the froth-corrupted lungs</a:t>
            </a:r>
            <a:br>
              <a:rPr lang="en-GB" sz="1400" dirty="0"/>
            </a:br>
            <a:r>
              <a:rPr lang="en-GB" sz="1400" dirty="0"/>
              <a:t>Obscene as cancer, bitter as the cud</a:t>
            </a:r>
            <a:br>
              <a:rPr lang="en-GB" sz="1400" dirty="0"/>
            </a:br>
            <a:r>
              <a:rPr lang="en-GB" sz="1400" dirty="0"/>
              <a:t>Of vile, incurable sores on innocent tongues,- </a:t>
            </a:r>
            <a:br>
              <a:rPr lang="en-GB" sz="1400" dirty="0"/>
            </a:br>
            <a:r>
              <a:rPr lang="en-GB" sz="1400" dirty="0"/>
              <a:t>My friend, you would not tell with such high zest</a:t>
            </a:r>
            <a:br>
              <a:rPr lang="en-GB" sz="1400" dirty="0"/>
            </a:br>
            <a:r>
              <a:rPr lang="en-GB" sz="1400" dirty="0"/>
              <a:t>To children ardent for some desperate glory,</a:t>
            </a:r>
            <a:br>
              <a:rPr lang="en-GB" sz="1400" dirty="0"/>
            </a:br>
            <a:r>
              <a:rPr lang="en-GB" sz="1400" dirty="0"/>
              <a:t>The old Lie: Dulce et decorum </a:t>
            </a:r>
            <a:r>
              <a:rPr lang="en-GB" sz="1400" dirty="0" err="1"/>
              <a:t>est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Pro patria </a:t>
            </a:r>
            <a:r>
              <a:rPr lang="en-GB" sz="1400" dirty="0" err="1"/>
              <a:t>mori</a:t>
            </a:r>
            <a:r>
              <a:rPr lang="en-GB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72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60</TotalTime>
  <Words>501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Century Schoolbook</vt:lpstr>
      <vt:lpstr>Corbel</vt:lpstr>
      <vt:lpstr>Times New Roman</vt:lpstr>
      <vt:lpstr>Feathered</vt:lpstr>
      <vt:lpstr>Phonology in War Poetry</vt:lpstr>
      <vt:lpstr>Why is sound such an influential sense?</vt:lpstr>
      <vt:lpstr>What are the connotations of these sounds to you? </vt:lpstr>
      <vt:lpstr>The sounds of the English language:</vt:lpstr>
      <vt:lpstr>A brief introduction to phonology:</vt:lpstr>
      <vt:lpstr>Applying this knowledge to war poetry:</vt:lpstr>
      <vt:lpstr>Applying this knowledge to war poetry: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Phonology in War Poetry</dc:title>
  <dc:creator>Adam Duce</dc:creator>
  <cp:lastModifiedBy>Adam Duce</cp:lastModifiedBy>
  <cp:revision>13</cp:revision>
  <dcterms:created xsi:type="dcterms:W3CDTF">2016-11-07T11:48:01Z</dcterms:created>
  <dcterms:modified xsi:type="dcterms:W3CDTF">2016-11-07T12:48:24Z</dcterms:modified>
</cp:coreProperties>
</file>