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80" r:id="rId23"/>
    <p:sldId id="281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  <a:srgbClr val="544ADA"/>
    <a:srgbClr val="34F0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1EC2AE3-1BC3-4470-9B2E-1828FB49C733}" type="datetimeFigureOut">
              <a:rPr lang="en-GB" smtClean="0"/>
              <a:pPr/>
              <a:t>12/11/2016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B1DC58-352D-4C35-927A-8DEBE936F5E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AE3-1BC3-4470-9B2E-1828FB49C733}" type="datetimeFigureOut">
              <a:rPr lang="en-GB" smtClean="0"/>
              <a:pPr/>
              <a:t>12/11/2016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DC58-352D-4C35-927A-8DEBE936F5E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1EC2AE3-1BC3-4470-9B2E-1828FB49C733}" type="datetimeFigureOut">
              <a:rPr lang="en-GB" smtClean="0"/>
              <a:pPr/>
              <a:t>12/11/2016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4B1DC58-352D-4C35-927A-8DEBE936F5E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AE3-1BC3-4470-9B2E-1828FB49C733}" type="datetimeFigureOut">
              <a:rPr lang="en-GB" smtClean="0"/>
              <a:pPr/>
              <a:t>12/11/2016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B1DC58-352D-4C35-927A-8DEBE936F5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AE3-1BC3-4470-9B2E-1828FB49C733}" type="datetimeFigureOut">
              <a:rPr lang="en-GB" smtClean="0"/>
              <a:pPr/>
              <a:t>12/11/2016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4B1DC58-352D-4C35-927A-8DEBE936F5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EC2AE3-1BC3-4470-9B2E-1828FB49C733}" type="datetimeFigureOut">
              <a:rPr lang="en-GB" smtClean="0"/>
              <a:pPr/>
              <a:t>12/11/2016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B1DC58-352D-4C35-927A-8DEBE936F5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EC2AE3-1BC3-4470-9B2E-1828FB49C733}" type="datetimeFigureOut">
              <a:rPr lang="en-GB" smtClean="0"/>
              <a:pPr/>
              <a:t>12/11/2016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B1DC58-352D-4C35-927A-8DEBE936F5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AE3-1BC3-4470-9B2E-1828FB49C733}" type="datetimeFigureOut">
              <a:rPr lang="en-GB" smtClean="0"/>
              <a:pPr/>
              <a:t>12/11/2016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B1DC58-352D-4C35-927A-8DEBE936F5E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AE3-1BC3-4470-9B2E-1828FB49C733}" type="datetimeFigureOut">
              <a:rPr lang="en-GB" smtClean="0"/>
              <a:pPr/>
              <a:t>12/11/2016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B1DC58-352D-4C35-927A-8DEBE936F5E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AE3-1BC3-4470-9B2E-1828FB49C733}" type="datetimeFigureOut">
              <a:rPr lang="en-GB" smtClean="0"/>
              <a:pPr/>
              <a:t>12/11/2016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B1DC58-352D-4C35-927A-8DEBE936F5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1EC2AE3-1BC3-4470-9B2E-1828FB49C733}" type="datetimeFigureOut">
              <a:rPr lang="en-GB" smtClean="0"/>
              <a:pPr/>
              <a:t>12/11/2016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4B1DC58-352D-4C35-927A-8DEBE936F5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EC2AE3-1BC3-4470-9B2E-1828FB49C733}" type="datetimeFigureOut">
              <a:rPr lang="en-GB" smtClean="0"/>
              <a:pPr/>
              <a:t>12/11/2016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B1DC58-352D-4C35-927A-8DEBE936F5E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language of marketing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With Stephanie Walshe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How is it applied?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Through selecting the most effective media for your product or service.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06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PRESS ADVERTISING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46167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Leaflet Drops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11" name="Picture 10" descr="All Social Media log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620535" cy="25911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2080" y="141277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Website</a:t>
            </a:r>
            <a:endParaRPr lang="en-GB" sz="32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42930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DIRECT MARKETING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5229200"/>
            <a:ext cx="202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COLD CALLING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256" y="5445224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FF0000"/>
                </a:solidFill>
              </a:rPr>
              <a:t>TV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544522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D2A000"/>
                </a:solidFill>
              </a:rPr>
              <a:t>Experiential</a:t>
            </a:r>
            <a:endParaRPr lang="en-GB" sz="2800" b="1" dirty="0">
              <a:solidFill>
                <a:srgbClr val="D2A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1124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Brochures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7784" y="90872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WORD OF MOUTH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8" y="472514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544ADA"/>
                </a:solidFill>
              </a:rPr>
              <a:t>Recommendations</a:t>
            </a:r>
            <a:endParaRPr lang="en-GB" sz="2400" b="1" dirty="0">
              <a:solidFill>
                <a:srgbClr val="544AD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28529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PODCASTS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44208" y="5486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2A000"/>
                </a:solidFill>
              </a:rPr>
              <a:t>VIDEO</a:t>
            </a:r>
            <a:endParaRPr lang="en-GB" sz="3600" b="1" dirty="0">
              <a:solidFill>
                <a:srgbClr val="D2A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573325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Blogging</a:t>
            </a:r>
            <a:endParaRPr lang="en-GB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42210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544ADA"/>
                </a:solidFill>
              </a:rPr>
              <a:t>Classified Advertising</a:t>
            </a:r>
            <a:endParaRPr lang="en-GB" b="1" dirty="0">
              <a:solidFill>
                <a:srgbClr val="544AD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0232" y="19888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Networking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40352" y="314096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D2A000"/>
                </a:solidFill>
              </a:rPr>
              <a:t>APPS</a:t>
            </a:r>
            <a:endParaRPr lang="en-GB" sz="2400" b="1" dirty="0">
              <a:solidFill>
                <a:srgbClr val="D2A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50131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POSTERS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5856" y="18864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544ADA"/>
                </a:solidFill>
              </a:rPr>
              <a:t>CINEMA ADVERTISING</a:t>
            </a:r>
            <a:endParaRPr lang="en-GB" sz="2000" b="1" dirty="0">
              <a:solidFill>
                <a:srgbClr val="544ADA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7824" y="48691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Mail Outs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191683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SEO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6256" y="42930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WEBINARS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6296" y="141277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Forums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keting Joke how-to-increase-rank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2635"/>
            <a:ext cx="5472608" cy="6567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Marketing is a MASSIVE subject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mediaSolution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640632"/>
            <a:ext cx="5184576" cy="5184576"/>
          </a:xfr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It’s a bridge between CREATIVITY and SALES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800" b="1" dirty="0" smtClean="0">
                <a:solidFill>
                  <a:srgbClr val="C00000"/>
                </a:solidFill>
              </a:rPr>
              <a:t>Marketing has its own BUZZWORDS</a:t>
            </a:r>
            <a:r>
              <a:rPr lang="en-GB" b="1" dirty="0" smtClean="0">
                <a:solidFill>
                  <a:srgbClr val="C00000"/>
                </a:solidFill>
              </a:rPr>
              <a:t>!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Used in meetings, brain storming sessions or marketing articles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362200" y="1556792"/>
            <a:ext cx="6400800" cy="5112568"/>
          </a:xfrm>
        </p:spPr>
        <p:txBody>
          <a:bodyPr/>
          <a:lstStyle/>
          <a:p>
            <a:r>
              <a:rPr lang="en-GB" sz="1800" dirty="0" smtClean="0">
                <a:solidFill>
                  <a:srgbClr val="FF0000"/>
                </a:solidFill>
              </a:rPr>
              <a:t>● </a:t>
            </a:r>
            <a:r>
              <a:rPr lang="en-GB" sz="1800" b="1" dirty="0" smtClean="0">
                <a:solidFill>
                  <a:srgbClr val="FF0000"/>
                </a:solidFill>
              </a:rPr>
              <a:t>CONTENT SHOCK</a:t>
            </a:r>
          </a:p>
          <a:p>
            <a:r>
              <a:rPr lang="en-GB" sz="1800" b="1" dirty="0" smtClean="0">
                <a:solidFill>
                  <a:srgbClr val="00B0F0"/>
                </a:solidFill>
              </a:rPr>
              <a:t>● HOLISTIC</a:t>
            </a:r>
          </a:p>
          <a:p>
            <a:r>
              <a:rPr lang="en-GB" sz="1800" b="1" dirty="0" smtClean="0">
                <a:solidFill>
                  <a:srgbClr val="00B050"/>
                </a:solidFill>
              </a:rPr>
              <a:t>● DATA-DRIVEN CONTENT</a:t>
            </a:r>
          </a:p>
          <a:p>
            <a:r>
              <a:rPr lang="en-GB" sz="1800" b="1" dirty="0" smtClean="0"/>
              <a:t>● NATIVE ADVERTISING</a:t>
            </a:r>
          </a:p>
          <a:p>
            <a:r>
              <a:rPr lang="en-GB" sz="1800" b="1" dirty="0" smtClean="0">
                <a:solidFill>
                  <a:srgbClr val="FF0000"/>
                </a:solidFill>
              </a:rPr>
              <a:t>● CONTENT DISCOVERY PLATFORMS</a:t>
            </a:r>
          </a:p>
          <a:p>
            <a:r>
              <a:rPr lang="en-GB" sz="1800" b="1" dirty="0" smtClean="0">
                <a:solidFill>
                  <a:srgbClr val="00B0F0"/>
                </a:solidFill>
              </a:rPr>
              <a:t>● PROMOTED POST</a:t>
            </a:r>
          </a:p>
          <a:p>
            <a:r>
              <a:rPr lang="en-GB" sz="1800" b="1" dirty="0" smtClean="0">
                <a:solidFill>
                  <a:srgbClr val="00B050"/>
                </a:solidFill>
              </a:rPr>
              <a:t>● INFLUENCER MARKETING</a:t>
            </a:r>
          </a:p>
          <a:p>
            <a:r>
              <a:rPr lang="en-GB" sz="1800" b="1" dirty="0" smtClean="0"/>
              <a:t>● STORY TELLING</a:t>
            </a:r>
          </a:p>
          <a:p>
            <a:r>
              <a:rPr lang="en-GB" sz="1800" b="1" dirty="0" smtClean="0">
                <a:solidFill>
                  <a:srgbClr val="FF0000"/>
                </a:solidFill>
              </a:rPr>
              <a:t>● PERSONALISED CONTENT</a:t>
            </a:r>
          </a:p>
          <a:p>
            <a:r>
              <a:rPr lang="en-GB" sz="1800" b="1" dirty="0" smtClean="0">
                <a:solidFill>
                  <a:srgbClr val="00B0F0"/>
                </a:solidFill>
              </a:rPr>
              <a:t>● CONTENT PERFORMANCE</a:t>
            </a:r>
          </a:p>
          <a:p>
            <a:r>
              <a:rPr lang="en-GB" sz="1800" b="1" dirty="0" smtClean="0">
                <a:solidFill>
                  <a:srgbClr val="00B050"/>
                </a:solidFill>
              </a:rPr>
              <a:t>● SNACKABLE CONTENT</a:t>
            </a:r>
          </a:p>
          <a:p>
            <a:r>
              <a:rPr lang="en-GB" sz="1800" b="1" dirty="0" smtClean="0"/>
              <a:t>● STORYSCAPING</a:t>
            </a:r>
          </a:p>
          <a:p>
            <a:r>
              <a:rPr lang="en-GB" sz="1800" b="1" dirty="0" smtClean="0">
                <a:solidFill>
                  <a:srgbClr val="FF0000"/>
                </a:solidFill>
              </a:rPr>
              <a:t>● SNAP</a:t>
            </a:r>
          </a:p>
          <a:p>
            <a:r>
              <a:rPr lang="en-GB" sz="1800" b="1" dirty="0" smtClean="0">
                <a:solidFill>
                  <a:srgbClr val="00B0F0"/>
                </a:solidFill>
              </a:rPr>
              <a:t>● CONVERSATION MARKETING, etc, etc.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And Acronyms &amp; Abbreviations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GB" sz="1600" b="1" dirty="0" smtClean="0"/>
          </a:p>
          <a:p>
            <a:endParaRPr lang="en-GB" sz="1600" b="1" dirty="0" smtClean="0"/>
          </a:p>
          <a:p>
            <a:r>
              <a:rPr lang="en-GB" sz="1600" b="1" dirty="0" smtClean="0"/>
              <a:t>Because the language of marketing is so vast, marketers use abbreviations all the time</a:t>
            </a:r>
            <a:endParaRPr lang="en-GB" sz="1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/>
              <a:t>Here are just a few: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● FMCG</a:t>
            </a:r>
            <a:r>
              <a:rPr lang="en-GB" dirty="0" smtClean="0"/>
              <a:t>	</a:t>
            </a:r>
            <a:r>
              <a:rPr lang="en-GB" b="1" dirty="0" smtClean="0">
                <a:solidFill>
                  <a:srgbClr val="00B050"/>
                </a:solidFill>
              </a:rPr>
              <a:t>● CTA</a:t>
            </a:r>
            <a:r>
              <a:rPr lang="en-GB" dirty="0" smtClean="0"/>
              <a:t>		</a:t>
            </a:r>
            <a:r>
              <a:rPr lang="en-GB" b="1" dirty="0" smtClean="0">
                <a:solidFill>
                  <a:srgbClr val="C00000"/>
                </a:solidFill>
              </a:rPr>
              <a:t>● SLA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● SEO</a:t>
            </a:r>
            <a:r>
              <a:rPr lang="en-GB" dirty="0" smtClean="0"/>
              <a:t>	</a:t>
            </a:r>
            <a:r>
              <a:rPr lang="en-GB" b="1" dirty="0" smtClean="0"/>
              <a:t>● CTR</a:t>
            </a:r>
            <a:r>
              <a:rPr lang="en-GB" dirty="0" smtClean="0"/>
              <a:t>	</a:t>
            </a:r>
            <a:r>
              <a:rPr lang="en-GB" b="1" dirty="0" smtClean="0">
                <a:solidFill>
                  <a:srgbClr val="00B0F0"/>
                </a:solidFill>
              </a:rPr>
              <a:t>● SM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● SWOT</a:t>
            </a:r>
            <a:r>
              <a:rPr lang="en-GB" dirty="0" smtClean="0"/>
              <a:t>	</a:t>
            </a:r>
            <a:r>
              <a:rPr lang="en-GB" b="1" dirty="0" smtClean="0">
                <a:solidFill>
                  <a:srgbClr val="C00000"/>
                </a:solidFill>
              </a:rPr>
              <a:t>● DM</a:t>
            </a:r>
            <a:r>
              <a:rPr lang="en-GB" dirty="0" smtClean="0"/>
              <a:t>		</a:t>
            </a:r>
            <a:r>
              <a:rPr lang="en-GB" b="1" dirty="0" smtClean="0">
                <a:solidFill>
                  <a:srgbClr val="00B050"/>
                </a:solidFill>
              </a:rPr>
              <a:t>● SMM</a:t>
            </a:r>
          </a:p>
          <a:p>
            <a:r>
              <a:rPr lang="en-GB" b="1" dirty="0" smtClean="0"/>
              <a:t>● AIDA</a:t>
            </a:r>
            <a:r>
              <a:rPr lang="en-GB" dirty="0" smtClean="0"/>
              <a:t>	</a:t>
            </a:r>
            <a:r>
              <a:rPr lang="en-GB" b="1" dirty="0" smtClean="0">
                <a:solidFill>
                  <a:srgbClr val="00B0F0"/>
                </a:solidFill>
              </a:rPr>
              <a:t>● GA</a:t>
            </a:r>
            <a:r>
              <a:rPr lang="en-GB" dirty="0" smtClean="0"/>
              <a:t>		</a:t>
            </a:r>
            <a:r>
              <a:rPr lang="en-GB" b="1" dirty="0" smtClean="0"/>
              <a:t>● UV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● CMS</a:t>
            </a:r>
            <a:r>
              <a:rPr lang="en-GB" dirty="0" smtClean="0"/>
              <a:t>	</a:t>
            </a:r>
            <a:r>
              <a:rPr lang="en-GB" b="1" dirty="0" smtClean="0">
                <a:solidFill>
                  <a:srgbClr val="00B050"/>
                </a:solidFill>
              </a:rPr>
              <a:t>● KPI</a:t>
            </a:r>
            <a:r>
              <a:rPr lang="en-GB" dirty="0" smtClean="0"/>
              <a:t>		</a:t>
            </a:r>
            <a:r>
              <a:rPr lang="en-GB" b="1" dirty="0" smtClean="0">
                <a:solidFill>
                  <a:srgbClr val="C00000"/>
                </a:solidFill>
              </a:rPr>
              <a:t>● WOM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● COS</a:t>
            </a:r>
            <a:r>
              <a:rPr lang="en-GB" dirty="0" smtClean="0"/>
              <a:t>	</a:t>
            </a:r>
            <a:r>
              <a:rPr lang="en-GB" b="1" dirty="0" smtClean="0"/>
              <a:t>● PPC</a:t>
            </a:r>
            <a:r>
              <a:rPr lang="en-GB" dirty="0" smtClean="0"/>
              <a:t>	</a:t>
            </a:r>
            <a:r>
              <a:rPr lang="en-GB" b="1" dirty="0" smtClean="0">
                <a:solidFill>
                  <a:srgbClr val="00B0F0"/>
                </a:solidFill>
              </a:rPr>
              <a:t>● BOGOF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● CPA</a:t>
            </a:r>
            <a:r>
              <a:rPr lang="en-GB" dirty="0" smtClean="0"/>
              <a:t>	</a:t>
            </a:r>
            <a:r>
              <a:rPr lang="en-GB" b="1" dirty="0" smtClean="0">
                <a:solidFill>
                  <a:srgbClr val="C00000"/>
                </a:solidFill>
              </a:rPr>
              <a:t>● PR</a:t>
            </a:r>
            <a:r>
              <a:rPr lang="en-GB" dirty="0" smtClean="0"/>
              <a:t>		</a:t>
            </a:r>
            <a:r>
              <a:rPr lang="en-GB" b="1" dirty="0" smtClean="0">
                <a:solidFill>
                  <a:srgbClr val="00B050"/>
                </a:solidFill>
              </a:rPr>
              <a:t>● CS</a:t>
            </a:r>
          </a:p>
          <a:p>
            <a:r>
              <a:rPr lang="en-GB" b="1" dirty="0" smtClean="0"/>
              <a:t>● CPC</a:t>
            </a:r>
            <a:r>
              <a:rPr lang="en-GB" dirty="0" smtClean="0"/>
              <a:t>	</a:t>
            </a:r>
            <a:r>
              <a:rPr lang="en-GB" b="1" dirty="0" smtClean="0">
                <a:solidFill>
                  <a:srgbClr val="00B0F0"/>
                </a:solidFill>
              </a:rPr>
              <a:t>● PV</a:t>
            </a:r>
            <a:r>
              <a:rPr lang="en-GB" dirty="0" smtClean="0"/>
              <a:t>		● FP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● CPL</a:t>
            </a:r>
            <a:r>
              <a:rPr lang="en-GB" dirty="0" smtClean="0"/>
              <a:t>	</a:t>
            </a:r>
            <a:r>
              <a:rPr lang="en-GB" b="1" dirty="0" smtClean="0">
                <a:solidFill>
                  <a:srgbClr val="00B050"/>
                </a:solidFill>
              </a:rPr>
              <a:t>● QR Code</a:t>
            </a:r>
            <a:r>
              <a:rPr lang="en-GB" dirty="0" smtClean="0"/>
              <a:t>	</a:t>
            </a:r>
            <a:r>
              <a:rPr lang="en-GB" b="1" dirty="0" smtClean="0">
                <a:solidFill>
                  <a:srgbClr val="C00000"/>
                </a:solidFill>
              </a:rPr>
              <a:t>● QC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● CR</a:t>
            </a:r>
            <a:r>
              <a:rPr lang="en-GB" dirty="0" smtClean="0"/>
              <a:t>	</a:t>
            </a:r>
            <a:r>
              <a:rPr lang="en-GB" b="1" dirty="0" smtClean="0"/>
              <a:t>● RT</a:t>
            </a:r>
            <a:r>
              <a:rPr lang="en-GB" dirty="0" smtClean="0"/>
              <a:t>		</a:t>
            </a:r>
            <a:r>
              <a:rPr lang="en-GB" b="1" dirty="0" smtClean="0">
                <a:solidFill>
                  <a:srgbClr val="00B0F0"/>
                </a:solidFill>
              </a:rPr>
              <a:t>● BANT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pPr algn="ctr"/>
            <a:r>
              <a:rPr lang="en-GB" sz="6000" b="1" dirty="0" smtClean="0">
                <a:solidFill>
                  <a:schemeClr val="tx1"/>
                </a:solidFill>
              </a:rPr>
              <a:t>RESEARCH</a:t>
            </a:r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What is your Start Point?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91804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● Strengths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● Weaknesses</a:t>
            </a:r>
          </a:p>
          <a:p>
            <a:r>
              <a:rPr lang="en-GB" b="1" dirty="0" smtClean="0">
                <a:solidFill>
                  <a:srgbClr val="FFC000"/>
                </a:solidFill>
              </a:rPr>
              <a:t>● Opportunities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● Threats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SWOT Analysis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56612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      	</a:t>
            </a:r>
            <a:r>
              <a:rPr lang="en-GB" sz="4600" b="1" dirty="0" smtClean="0">
                <a:solidFill>
                  <a:srgbClr val="FF0000"/>
                </a:solidFill>
              </a:rPr>
              <a:t>What do you do well?</a:t>
            </a:r>
          </a:p>
          <a:p>
            <a:r>
              <a:rPr lang="en-GB" sz="4600" dirty="0" smtClean="0"/>
              <a:t>	</a:t>
            </a:r>
            <a:r>
              <a:rPr lang="en-GB" sz="4600" b="1" dirty="0" smtClean="0">
                <a:solidFill>
                  <a:srgbClr val="00B0F0"/>
                </a:solidFill>
              </a:rPr>
              <a:t>What unique resources 	can you draw on?</a:t>
            </a:r>
          </a:p>
          <a:p>
            <a:r>
              <a:rPr lang="en-GB" sz="4600" dirty="0" smtClean="0"/>
              <a:t>	</a:t>
            </a:r>
            <a:r>
              <a:rPr lang="en-GB" sz="4600" b="1" dirty="0" smtClean="0">
                <a:solidFill>
                  <a:srgbClr val="00B050"/>
                </a:solidFill>
              </a:rPr>
              <a:t>What do others see as 	your strengths?</a:t>
            </a:r>
          </a:p>
          <a:p>
            <a:endParaRPr lang="en-GB" dirty="0" smtClean="0"/>
          </a:p>
          <a:p>
            <a:r>
              <a:rPr lang="en-GB" dirty="0" smtClean="0"/>
              <a:t>	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Strengths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Stephanie\AppData\Local\Microsoft\Windows\Temporary Internet Files\Content.IE5\N9MHROVS\original_smiley_fac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504000" cy="504000"/>
          </a:xfrm>
          <a:prstGeom prst="rect">
            <a:avLst/>
          </a:prstGeom>
          <a:noFill/>
        </p:spPr>
      </p:pic>
      <p:pic>
        <p:nvPicPr>
          <p:cNvPr id="5" name="Picture 2" descr="C:\Users\Stephanie\AppData\Local\Microsoft\Windows\Temporary Internet Files\Content.IE5\N9MHROVS\original_smiley_fac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73016"/>
            <a:ext cx="504000" cy="504000"/>
          </a:xfrm>
          <a:prstGeom prst="rect">
            <a:avLst/>
          </a:prstGeom>
          <a:noFill/>
        </p:spPr>
      </p:pic>
      <p:pic>
        <p:nvPicPr>
          <p:cNvPr id="6" name="Picture 2" descr="C:\Users\Stephanie\AppData\Local\Microsoft\Windows\Temporary Internet Files\Content.IE5\N9MHROVS\original_smiley_fac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365104"/>
            <a:ext cx="504000" cy="5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35009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      	</a:t>
            </a:r>
            <a:r>
              <a:rPr lang="en-GB" sz="4200" b="1" dirty="0" smtClean="0">
                <a:solidFill>
                  <a:srgbClr val="FF0000"/>
                </a:solidFill>
              </a:rPr>
              <a:t>What could you 	improve?</a:t>
            </a:r>
          </a:p>
          <a:p>
            <a:r>
              <a:rPr lang="en-GB" sz="4200" dirty="0" smtClean="0"/>
              <a:t>	</a:t>
            </a:r>
            <a:r>
              <a:rPr lang="en-GB" sz="4200" b="1" dirty="0" smtClean="0">
                <a:solidFill>
                  <a:srgbClr val="00B0F0"/>
                </a:solidFill>
              </a:rPr>
              <a:t>Where do you have fewer 	resources than others?</a:t>
            </a:r>
          </a:p>
          <a:p>
            <a:r>
              <a:rPr lang="en-GB" sz="4200" dirty="0" smtClean="0"/>
              <a:t>	</a:t>
            </a:r>
            <a:r>
              <a:rPr lang="en-GB" sz="4200" b="1" dirty="0" smtClean="0">
                <a:solidFill>
                  <a:srgbClr val="00B050"/>
                </a:solidFill>
              </a:rPr>
              <a:t>What are others likely to 	see as weaknesses?</a:t>
            </a:r>
            <a:endParaRPr lang="en-GB" sz="42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Weaknesses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Stephanie\AppData\Local\Microsoft\Windows\Temporary Internet Files\Content.IE5\39EE4X11\frowny-face-1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504000" cy="504000"/>
          </a:xfrm>
          <a:prstGeom prst="rect">
            <a:avLst/>
          </a:prstGeom>
          <a:noFill/>
        </p:spPr>
      </p:pic>
      <p:pic>
        <p:nvPicPr>
          <p:cNvPr id="5" name="Picture 2" descr="C:\Users\Stephanie\AppData\Local\Microsoft\Windows\Temporary Internet Files\Content.IE5\39EE4X11\frowny-face-1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61048"/>
            <a:ext cx="504000" cy="504000"/>
          </a:xfrm>
          <a:prstGeom prst="rect">
            <a:avLst/>
          </a:prstGeom>
          <a:noFill/>
        </p:spPr>
      </p:pic>
      <p:pic>
        <p:nvPicPr>
          <p:cNvPr id="6" name="Picture 2" descr="C:\Users\Stephanie\AppData\Local\Microsoft\Windows\Temporary Internet Files\Content.IE5\39EE4X11\frowny-face-1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869160"/>
            <a:ext cx="504000" cy="5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The Language of Marketing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0" name="Content Placeholder 9" descr="Marketing Joke anoth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33813"/>
          <a:stretch>
            <a:fillRect/>
          </a:stretch>
        </p:blipFill>
        <p:spPr>
          <a:xfrm>
            <a:off x="539552" y="2060848"/>
            <a:ext cx="7848872" cy="381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448872" cy="4114800"/>
          </a:xfrm>
        </p:spPr>
        <p:txBody>
          <a:bodyPr>
            <a:normAutofit fontScale="40000" lnSpcReduction="20000"/>
          </a:bodyPr>
          <a:lstStyle/>
          <a:p>
            <a:r>
              <a:rPr lang="en-GB" dirty="0" smtClean="0"/>
              <a:t>      	</a:t>
            </a:r>
            <a:r>
              <a:rPr lang="en-GB" sz="9800" b="1" dirty="0" smtClean="0">
                <a:solidFill>
                  <a:srgbClr val="FF0000"/>
                </a:solidFill>
              </a:rPr>
              <a:t>What opportunities are 	open to you?</a:t>
            </a:r>
          </a:p>
          <a:p>
            <a:r>
              <a:rPr lang="en-GB" sz="9800" dirty="0" smtClean="0"/>
              <a:t>	</a:t>
            </a:r>
            <a:r>
              <a:rPr lang="en-GB" sz="9800" b="1" dirty="0" smtClean="0">
                <a:solidFill>
                  <a:srgbClr val="00B0F0"/>
                </a:solidFill>
              </a:rPr>
              <a:t>What trends could you 	take advantage of?</a:t>
            </a:r>
          </a:p>
          <a:p>
            <a:r>
              <a:rPr lang="en-GB" sz="9800" dirty="0" smtClean="0"/>
              <a:t>	</a:t>
            </a:r>
            <a:r>
              <a:rPr lang="en-GB" sz="9800" b="1" dirty="0" smtClean="0">
                <a:solidFill>
                  <a:srgbClr val="00B050"/>
                </a:solidFill>
              </a:rPr>
              <a:t>How can you turn your 	strengths into 	opportunities?</a:t>
            </a:r>
          </a:p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D2A000"/>
                </a:solidFill>
              </a:rPr>
              <a:t>Opportunities</a:t>
            </a:r>
            <a:endParaRPr lang="en-GB" b="1" dirty="0">
              <a:solidFill>
                <a:srgbClr val="D2A000"/>
              </a:solidFill>
            </a:endParaRPr>
          </a:p>
        </p:txBody>
      </p:sp>
      <p:pic>
        <p:nvPicPr>
          <p:cNvPr id="4" name="Picture 2" descr="C:\Users\Stephanie\AppData\Local\Microsoft\Windows\Temporary Internet Files\Content.IE5\N9MHROVS\original_smiley_fac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504000" cy="504000"/>
          </a:xfrm>
          <a:prstGeom prst="rect">
            <a:avLst/>
          </a:prstGeom>
          <a:noFill/>
        </p:spPr>
      </p:pic>
      <p:pic>
        <p:nvPicPr>
          <p:cNvPr id="5" name="Picture 2" descr="C:\Users\Stephanie\AppData\Local\Microsoft\Windows\Temporary Internet Files\Content.IE5\N9MHROVS\original_smiley_fac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61048"/>
            <a:ext cx="504000" cy="504000"/>
          </a:xfrm>
          <a:prstGeom prst="rect">
            <a:avLst/>
          </a:prstGeom>
          <a:noFill/>
        </p:spPr>
      </p:pic>
      <p:pic>
        <p:nvPicPr>
          <p:cNvPr id="6" name="Picture 2" descr="C:\Users\Stephanie\AppData\Local\Microsoft\Windows\Temporary Internet Files\Content.IE5\N9MHROVS\original_smiley_fac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941168"/>
            <a:ext cx="504000" cy="5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71013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      	</a:t>
            </a:r>
            <a:r>
              <a:rPr lang="en-GB" sz="4200" b="1" dirty="0" smtClean="0">
                <a:solidFill>
                  <a:srgbClr val="FF0000"/>
                </a:solidFill>
              </a:rPr>
              <a:t>What threats could harm 	you?</a:t>
            </a:r>
          </a:p>
          <a:p>
            <a:r>
              <a:rPr lang="en-GB" sz="4200" dirty="0" smtClean="0"/>
              <a:t>	</a:t>
            </a:r>
            <a:r>
              <a:rPr lang="en-GB" sz="4200" b="1" dirty="0" smtClean="0">
                <a:solidFill>
                  <a:srgbClr val="00B0F0"/>
                </a:solidFill>
              </a:rPr>
              <a:t>What is your competition 	doing?</a:t>
            </a:r>
          </a:p>
          <a:p>
            <a:r>
              <a:rPr lang="en-GB" sz="4200" dirty="0" smtClean="0"/>
              <a:t>	</a:t>
            </a:r>
            <a:r>
              <a:rPr lang="en-GB" sz="4200" b="1" dirty="0" smtClean="0">
                <a:solidFill>
                  <a:srgbClr val="00B050"/>
                </a:solidFill>
              </a:rPr>
              <a:t>What threats do your 	weaknesses expose you 	to?</a:t>
            </a:r>
            <a:endParaRPr lang="en-GB" sz="42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Threats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Stephanie\AppData\Local\Microsoft\Windows\Temporary Internet Files\Content.IE5\39EE4X11\frowny-face-1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504000" cy="504000"/>
          </a:xfrm>
          <a:prstGeom prst="rect">
            <a:avLst/>
          </a:prstGeom>
          <a:noFill/>
        </p:spPr>
      </p:pic>
      <p:pic>
        <p:nvPicPr>
          <p:cNvPr id="5" name="Picture 2" descr="C:\Users\Stephanie\AppData\Local\Microsoft\Windows\Temporary Internet Files\Content.IE5\39EE4X11\frowny-face-1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61048"/>
            <a:ext cx="504000" cy="504000"/>
          </a:xfrm>
          <a:prstGeom prst="rect">
            <a:avLst/>
          </a:prstGeom>
          <a:noFill/>
        </p:spPr>
      </p:pic>
      <p:pic>
        <p:nvPicPr>
          <p:cNvPr id="6" name="Picture 2" descr="C:\Users\Stephanie\AppData\Local\Microsoft\Windows\Temporary Internet Files\Content.IE5\39EE4X11\frowny-face-1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869160"/>
            <a:ext cx="504000" cy="5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What the Language of Marketing isn’t about!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 descr="Marketing joke 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589311"/>
            <a:ext cx="4716000" cy="471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What the Language of Marketing is about!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● 	It needs to be persuasive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● 	It needs to be ethical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● 	It needs to be original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● 	It needs to tap into emotions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● 	It needs to give the right impression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● 	It needs to be supported by good    	research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● 	It needs to be easily understood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● 	It needs to perform</a:t>
            </a:r>
            <a:endParaRPr lang="en-GB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Personal SWOT Analysis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00B050"/>
                </a:solidFill>
              </a:rPr>
              <a:t>Q.	What’s the point?</a:t>
            </a:r>
          </a:p>
          <a:p>
            <a:r>
              <a:rPr lang="en-GB" sz="4000" b="1" dirty="0" smtClean="0">
                <a:solidFill>
                  <a:srgbClr val="00B050"/>
                </a:solidFill>
              </a:rPr>
              <a:t>A. Helps to develop your career</a:t>
            </a:r>
          </a:p>
          <a:p>
            <a:pPr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	</a:t>
            </a:r>
            <a:r>
              <a:rPr lang="en-GB" sz="4000" b="1" dirty="0" smtClean="0">
                <a:solidFill>
                  <a:srgbClr val="00B0F0"/>
                </a:solidFill>
              </a:rPr>
              <a:t>Q. What can I gain from doing this?</a:t>
            </a:r>
          </a:p>
          <a:p>
            <a:pPr>
              <a:buNone/>
            </a:pPr>
            <a:r>
              <a:rPr lang="en-GB" sz="4000" b="1" dirty="0" smtClean="0">
                <a:solidFill>
                  <a:srgbClr val="00B0F0"/>
                </a:solidFill>
              </a:rPr>
              <a:t>	A. Illumination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Q. Why is it important?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A. It helps you focus on your strengths, minimise your weaknesses and take the greatest possible advantage of the opportunities open to you.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Godalming Sixth Form College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A little humour goes a long way!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And remember…</a:t>
            </a:r>
            <a:endParaRPr lang="en-GB" sz="3600" dirty="0"/>
          </a:p>
        </p:txBody>
      </p:sp>
      <p:pic>
        <p:nvPicPr>
          <p:cNvPr id="11" name="Picture Placeholder 10" descr="social-media-cartoon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57" b="1135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b="1" dirty="0" smtClean="0">
              <a:solidFill>
                <a:srgbClr val="C00000"/>
              </a:solidFill>
            </a:endParaRPr>
          </a:p>
          <a:p>
            <a:r>
              <a:rPr lang="en-GB" b="1" dirty="0" smtClean="0">
                <a:solidFill>
                  <a:srgbClr val="C00000"/>
                </a:solidFill>
              </a:rPr>
              <a:t>Persuading people that your products or services are better than anyone else’s in a </a:t>
            </a:r>
            <a:r>
              <a:rPr lang="en-GB" b="1" u="sng" dirty="0" smtClean="0">
                <a:solidFill>
                  <a:srgbClr val="C00000"/>
                </a:solidFill>
              </a:rPr>
              <a:t>true</a:t>
            </a:r>
            <a:r>
              <a:rPr lang="en-GB" b="1" dirty="0" smtClean="0">
                <a:solidFill>
                  <a:srgbClr val="C00000"/>
                </a:solidFill>
              </a:rPr>
              <a:t> and </a:t>
            </a:r>
            <a:r>
              <a:rPr lang="en-GB" b="1" u="sng" dirty="0" smtClean="0">
                <a:solidFill>
                  <a:srgbClr val="C00000"/>
                </a:solidFill>
              </a:rPr>
              <a:t>legal</a:t>
            </a:r>
            <a:r>
              <a:rPr lang="en-GB" b="1" dirty="0" smtClean="0">
                <a:solidFill>
                  <a:srgbClr val="C00000"/>
                </a:solidFill>
              </a:rPr>
              <a:t> way.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it all about?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Companies that got it wrong!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http://static1.businessinsider.com/image/4e42991eecad040662000037-400/activia-yogurt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9992" y="2420888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Dannon's popular Activia brand yogurt lured consumers into paying more for its purported nutritional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benefits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when it was actually pretty much the same as every other kind of yogurt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407707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class action settlement last year forced Dannon to pay up to </a:t>
            </a:r>
            <a:endParaRPr lang="en-GB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45 million in </a:t>
            </a:r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damages </a:t>
            </a:r>
          </a:p>
          <a:p>
            <a:r>
              <a:rPr lang="en-GB" i="1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ABC News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New Balance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http://static1.businessinsider.com/image/4e73b1386bb3f7972d00001b-400/new-balanc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810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4008" y="2276872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A New Balance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trainer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that reportedly helped users burn calories were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found out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when studies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did not find any boosted health benefits from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wearing the shoe. 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Plaintiffs are seeking $5million in compensation.</a:t>
            </a:r>
            <a:endParaRPr lang="en-GB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661248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Company claims included hidden technology and calorie burning activators. </a:t>
            </a:r>
            <a:r>
              <a:rPr lang="en-GB" sz="1400" i="1" dirty="0" smtClean="0"/>
              <a:t>Source: Reuters</a:t>
            </a:r>
            <a:endParaRPr lang="en-GB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Wrigley’s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http://static1.businessinsider.com/image/4e73b8bc69bedd3b4100004a-400/eclipse-gum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3968" y="2132856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Eclipse gum claimed that its new ingredient, magnolia bark extract, had germ-killing properties. 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Consumers sued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Wrigley’s in 2009 when it was proved ads were misleading.</a:t>
            </a: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part of the settlement, </a:t>
            </a:r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Wrigley changed </a:t>
            </a:r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it markets and labels its gum. It agreed to pay $</a:t>
            </a:r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6-7 </a:t>
            </a:r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million </a:t>
            </a:r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compensation.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Source: Business Week</a:t>
            </a:r>
            <a:endParaRPr lang="en-GB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rgbClr val="C00000"/>
                </a:solidFill>
              </a:rPr>
              <a:t>The one that got away!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 descr="http://static1.businessinsider.com/image/4b950b207f8b9a086fc30100-400/taco-bells-seasoned-beef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38100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789487" y="2276872"/>
            <a:ext cx="4175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When consumers </a:t>
            </a:r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asked </a:t>
            </a:r>
            <a:r>
              <a:rPr lang="en-GB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what was </a:t>
            </a:r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seasoning </a:t>
            </a:r>
            <a:r>
              <a:rPr lang="en-GB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Taco Bell's seasoned beef, the company didn't know how to respond.</a:t>
            </a:r>
            <a:endParaRPr lang="en-GB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It </a:t>
            </a:r>
            <a:r>
              <a:rPr lang="en-GB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was simply using oat </a:t>
            </a:r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filler!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GB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franchise had been tricking its consumers into thinking its products were of a higher grade than they actually were.</a:t>
            </a:r>
            <a:endParaRPr lang="en-GB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What should Marketing be based on?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5400" b="1" dirty="0" smtClean="0">
                <a:latin typeface="Arial" pitchFamily="34" charset="0"/>
                <a:cs typeface="Arial" pitchFamily="34" charset="0"/>
              </a:rPr>
              <a:t>RESEARCH</a:t>
            </a:r>
          </a:p>
          <a:p>
            <a:pPr algn="ctr">
              <a:buNone/>
            </a:pP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Which can be </a:t>
            </a:r>
            <a:r>
              <a:rPr lang="en-GB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qualified</a:t>
            </a: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quantified</a:t>
            </a:r>
            <a:endParaRPr lang="en-GB" sz="18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What makes it work?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Understanding the psychology of people’s selection process combined with effective communication and experiences.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535</TotalTime>
  <Words>494</Words>
  <Application>Microsoft Office PowerPoint</Application>
  <PresentationFormat>On-screen Show (4:3)</PresentationFormat>
  <Paragraphs>151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The language of marketing</vt:lpstr>
      <vt:lpstr>The Language of Marketing</vt:lpstr>
      <vt:lpstr>What’s it all about?</vt:lpstr>
      <vt:lpstr>Companies that got it wrong!</vt:lpstr>
      <vt:lpstr>New Balance</vt:lpstr>
      <vt:lpstr>Wrigley’s</vt:lpstr>
      <vt:lpstr> The one that got away! </vt:lpstr>
      <vt:lpstr>What should Marketing be based on?</vt:lpstr>
      <vt:lpstr>What makes it work?</vt:lpstr>
      <vt:lpstr>How is it applied?</vt:lpstr>
      <vt:lpstr>Slide 11</vt:lpstr>
      <vt:lpstr>Slide 12</vt:lpstr>
      <vt:lpstr>Marketing is a MASSIVE subject</vt:lpstr>
      <vt:lpstr>Marketing has its own BUZZWORDS!</vt:lpstr>
      <vt:lpstr>And Acronyms &amp; Abbreviations</vt:lpstr>
      <vt:lpstr>What is your Start Point?</vt:lpstr>
      <vt:lpstr>SWOT Analysis</vt:lpstr>
      <vt:lpstr>Strengths</vt:lpstr>
      <vt:lpstr>Weaknesses</vt:lpstr>
      <vt:lpstr>Opportunities</vt:lpstr>
      <vt:lpstr>Threats</vt:lpstr>
      <vt:lpstr>What the Language of Marketing isn’t about!</vt:lpstr>
      <vt:lpstr>What the Language of Marketing is about!</vt:lpstr>
      <vt:lpstr>Personal SWOT Analysis</vt:lpstr>
      <vt:lpstr>THANK YOU!</vt:lpstr>
      <vt:lpstr>And remember…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Language of Marketing</dc:title>
  <dc:creator>Stephanie</dc:creator>
  <cp:lastModifiedBy>Stephanie</cp:lastModifiedBy>
  <cp:revision>44</cp:revision>
  <dcterms:created xsi:type="dcterms:W3CDTF">2016-11-04T15:55:04Z</dcterms:created>
  <dcterms:modified xsi:type="dcterms:W3CDTF">2016-11-12T14:32:59Z</dcterms:modified>
</cp:coreProperties>
</file>