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I7DlZiqHU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L3LD3eC-No" TargetMode="External"/><Relationship Id="rId2" Type="http://schemas.openxmlformats.org/officeDocument/2006/relationships/hyperlink" Target="https://www.youtube.com/watch?v=_D-52ZPZGTU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Language of Broadcast Media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Advanced Linguistics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77" y="576377"/>
            <a:ext cx="60960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</a:t>
            </a:r>
            <a:r>
              <a:rPr lang="en-GB" b="1" i="1" dirty="0" smtClean="0"/>
              <a:t>broadcasting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Broadcasting </a:t>
            </a:r>
            <a:r>
              <a:rPr lang="en-GB" dirty="0" smtClean="0"/>
              <a:t>– the distribution of audio and/or video content or other messages to a dispersed audience via any electronic mass communications medium (typically radio and television).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789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TV News Broadcasts: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Present verb tense </a:t>
            </a:r>
            <a:r>
              <a:rPr lang="en-GB" dirty="0" smtClean="0"/>
              <a:t>e.g. Heavy snowfalls </a:t>
            </a:r>
            <a:r>
              <a:rPr lang="en-GB" b="1" dirty="0" smtClean="0"/>
              <a:t>are </a:t>
            </a:r>
            <a:r>
              <a:rPr lang="en-GB" dirty="0" smtClean="0"/>
              <a:t>only add</a:t>
            </a:r>
            <a:r>
              <a:rPr lang="en-GB" b="1" dirty="0" smtClean="0"/>
              <a:t>ing </a:t>
            </a:r>
            <a:r>
              <a:rPr lang="en-GB" dirty="0" smtClean="0"/>
              <a:t>to the risks.</a:t>
            </a:r>
          </a:p>
          <a:p>
            <a:r>
              <a:rPr lang="en-GB" b="1" dirty="0" smtClean="0"/>
              <a:t>Spatial </a:t>
            </a:r>
            <a:r>
              <a:rPr lang="en-GB" b="1" dirty="0" err="1" smtClean="0"/>
              <a:t>deixis</a:t>
            </a:r>
            <a:r>
              <a:rPr lang="en-GB" b="1" dirty="0" smtClean="0"/>
              <a:t> </a:t>
            </a:r>
            <a:r>
              <a:rPr lang="en-GB" dirty="0" smtClean="0"/>
              <a:t>e.g. Relatives  of those who died in the accident have also been arriving </a:t>
            </a:r>
            <a:r>
              <a:rPr lang="en-GB" b="1" dirty="0" smtClean="0"/>
              <a:t>here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Demonstrative reference </a:t>
            </a:r>
            <a:r>
              <a:rPr lang="en-GB" dirty="0" smtClean="0"/>
              <a:t>e.g. </a:t>
            </a:r>
            <a:r>
              <a:rPr lang="en-GB" b="1" dirty="0" smtClean="0"/>
              <a:t>This </a:t>
            </a:r>
            <a:r>
              <a:rPr lang="en-GB" dirty="0" smtClean="0"/>
              <a:t>man hadn’t been drinking…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Now watch this clip and try to identify additional features (don’t worry about terminology):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https://www.youtube.com/watch?v=6I7DlZiqHUE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8711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Conditions of News Interview Discourse: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Designed for an </a:t>
            </a:r>
            <a:r>
              <a:rPr lang="en-GB" b="1" dirty="0" smtClean="0"/>
              <a:t>overhearing</a:t>
            </a:r>
            <a:r>
              <a:rPr lang="en-GB" dirty="0" smtClean="0"/>
              <a:t>, </a:t>
            </a:r>
            <a:r>
              <a:rPr lang="en-GB" b="1" dirty="0" smtClean="0"/>
              <a:t>non c0-present audience </a:t>
            </a:r>
            <a:endParaRPr lang="en-GB" dirty="0" smtClean="0"/>
          </a:p>
          <a:p>
            <a:r>
              <a:rPr lang="en-GB" dirty="0" smtClean="0"/>
              <a:t>Designed to </a:t>
            </a:r>
            <a:r>
              <a:rPr lang="en-GB" b="1" dirty="0" smtClean="0"/>
              <a:t>maintain interviewer neutrality </a:t>
            </a:r>
            <a:r>
              <a:rPr lang="en-GB" dirty="0" smtClean="0"/>
              <a:t>towards interviewee statements (institutional constraints)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Interview: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 smtClean="0"/>
              <a:t>Expert Interview:</a:t>
            </a:r>
            <a:r>
              <a:rPr lang="en-GB" b="1" dirty="0" smtClean="0"/>
              <a:t> </a:t>
            </a:r>
            <a:r>
              <a:rPr lang="en-GB" dirty="0" smtClean="0"/>
              <a:t>a professional expert interviewed in relation to a technical or semi-technical topic of the news. Key features are: </a:t>
            </a:r>
            <a:r>
              <a:rPr lang="en-GB" b="1" dirty="0" smtClean="0"/>
              <a:t>reformulations </a:t>
            </a:r>
            <a:r>
              <a:rPr lang="en-GB" dirty="0" smtClean="0"/>
              <a:t>as a sign of accuracy, interviewer </a:t>
            </a:r>
            <a:r>
              <a:rPr lang="en-GB" b="1" dirty="0" smtClean="0"/>
              <a:t>affiliating </a:t>
            </a:r>
            <a:r>
              <a:rPr lang="en-GB" dirty="0" smtClean="0"/>
              <a:t>with interviewee, </a:t>
            </a:r>
            <a:r>
              <a:rPr lang="en-GB" b="1" dirty="0" smtClean="0"/>
              <a:t>few overlaps</a:t>
            </a:r>
            <a:r>
              <a:rPr lang="en-GB" dirty="0" smtClean="0"/>
              <a:t>.</a:t>
            </a:r>
          </a:p>
          <a:p>
            <a:r>
              <a:rPr lang="en-GB" b="1" u="sng" dirty="0" smtClean="0"/>
              <a:t>Experiential Interview:</a:t>
            </a:r>
            <a:r>
              <a:rPr lang="en-GB" b="1" dirty="0" smtClean="0"/>
              <a:t> </a:t>
            </a:r>
            <a:r>
              <a:rPr lang="en-GB" dirty="0" smtClean="0"/>
              <a:t>an ordinary member of the public interviewed in relation to their personal reactions to news issues or events. Key features are: </a:t>
            </a:r>
            <a:r>
              <a:rPr lang="en-GB" b="1" dirty="0" smtClean="0"/>
              <a:t>short, simple directed questions </a:t>
            </a:r>
            <a:r>
              <a:rPr lang="en-GB" dirty="0" smtClean="0"/>
              <a:t>to interviewee on thoughts/feelings, </a:t>
            </a:r>
            <a:r>
              <a:rPr lang="en-GB" b="1" dirty="0" smtClean="0"/>
              <a:t>no overlaps/challenging reformulations</a:t>
            </a:r>
            <a:r>
              <a:rPr lang="en-GB" dirty="0" smtClean="0"/>
              <a:t>.</a:t>
            </a:r>
          </a:p>
          <a:p>
            <a:r>
              <a:rPr lang="en-GB" b="1" u="sng" dirty="0" smtClean="0"/>
              <a:t>Affiliative Interview:</a:t>
            </a:r>
            <a:r>
              <a:rPr lang="en-GB" dirty="0" smtClean="0"/>
              <a:t> an accredited journalist interviewed by the news presenter of the same institution in relation to a news item. Key features are: </a:t>
            </a:r>
            <a:r>
              <a:rPr lang="en-GB" b="1" dirty="0" smtClean="0"/>
              <a:t>markers of personal point of view </a:t>
            </a:r>
            <a:r>
              <a:rPr lang="en-GB" dirty="0" smtClean="0"/>
              <a:t>(</a:t>
            </a:r>
            <a:r>
              <a:rPr lang="en-GB" i="1" dirty="0" smtClean="0"/>
              <a:t>I think</a:t>
            </a:r>
            <a:r>
              <a:rPr lang="en-GB" dirty="0" smtClean="0"/>
              <a:t>), </a:t>
            </a:r>
            <a:r>
              <a:rPr lang="en-GB" b="1" dirty="0" smtClean="0"/>
              <a:t>adverbial expressions </a:t>
            </a:r>
            <a:r>
              <a:rPr lang="en-GB" dirty="0" smtClean="0"/>
              <a:t>denoting </a:t>
            </a:r>
            <a:r>
              <a:rPr lang="en-GB" b="1" dirty="0" smtClean="0"/>
              <a:t>modality </a:t>
            </a:r>
            <a:r>
              <a:rPr lang="en-GB" dirty="0" smtClean="0"/>
              <a:t>(</a:t>
            </a:r>
            <a:r>
              <a:rPr lang="en-GB" i="1" dirty="0" smtClean="0"/>
              <a:t>perhaps</a:t>
            </a:r>
            <a:r>
              <a:rPr lang="en-GB" dirty="0" smtClean="0"/>
              <a:t>), </a:t>
            </a:r>
            <a:r>
              <a:rPr lang="en-GB" b="1" dirty="0" smtClean="0"/>
              <a:t>hypothetical conditions </a:t>
            </a:r>
            <a:r>
              <a:rPr lang="en-GB" dirty="0" smtClean="0"/>
              <a:t>denoting </a:t>
            </a:r>
            <a:r>
              <a:rPr lang="en-GB" b="1" dirty="0" smtClean="0"/>
              <a:t>modality </a:t>
            </a:r>
            <a:r>
              <a:rPr lang="en-GB" dirty="0" smtClean="0"/>
              <a:t>(</a:t>
            </a:r>
            <a:r>
              <a:rPr lang="en-GB" i="1" dirty="0" smtClean="0"/>
              <a:t>If he had turned up</a:t>
            </a:r>
            <a:r>
              <a:rPr lang="en-GB" dirty="0" smtClean="0"/>
              <a:t>).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394332" y="6066794"/>
            <a:ext cx="740333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 groups, write out an interview based on the type you are assigned making sure to include the relevant features.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6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Radio Phone-In Discourse: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 smtClean="0"/>
              <a:t>Opening:</a:t>
            </a:r>
            <a:r>
              <a:rPr lang="en-GB" b="1" dirty="0" smtClean="0"/>
              <a:t> name</a:t>
            </a:r>
            <a:r>
              <a:rPr lang="en-GB" dirty="0" smtClean="0"/>
              <a:t> (</a:t>
            </a:r>
            <a:r>
              <a:rPr lang="en-GB" dirty="0" err="1" smtClean="0"/>
              <a:t>Tereza</a:t>
            </a:r>
            <a:r>
              <a:rPr lang="en-GB" dirty="0" smtClean="0"/>
              <a:t> is calling), </a:t>
            </a:r>
            <a:r>
              <a:rPr lang="en-GB" b="1" dirty="0" smtClean="0"/>
              <a:t>location </a:t>
            </a:r>
            <a:r>
              <a:rPr lang="en-GB" dirty="0" smtClean="0"/>
              <a:t>(from Cardiff), </a:t>
            </a:r>
            <a:r>
              <a:rPr lang="en-GB" b="1" dirty="0" smtClean="0"/>
              <a:t>greeting </a:t>
            </a:r>
            <a:r>
              <a:rPr lang="en-GB" dirty="0" smtClean="0"/>
              <a:t>(good morning)</a:t>
            </a:r>
          </a:p>
          <a:p>
            <a:r>
              <a:rPr lang="en-GB" b="1" u="sng" dirty="0" smtClean="0"/>
              <a:t>Establishing agendas/positions:</a:t>
            </a:r>
            <a:r>
              <a:rPr lang="en-GB" dirty="0" smtClean="0"/>
              <a:t> presenter is responsible for ensuring caller stays on topic e.g. </a:t>
            </a:r>
            <a:r>
              <a:rPr lang="en-GB" i="1" dirty="0" smtClean="0"/>
              <a:t>To back to your original point…</a:t>
            </a:r>
          </a:p>
          <a:p>
            <a:r>
              <a:rPr lang="en-GB" b="1" u="sng" dirty="0" smtClean="0"/>
              <a:t>Multiple turns:</a:t>
            </a:r>
            <a:r>
              <a:rPr lang="en-GB" dirty="0"/>
              <a:t> </a:t>
            </a:r>
            <a:r>
              <a:rPr lang="en-GB" dirty="0" smtClean="0"/>
              <a:t>these are shaped by the presenter into a coherent, building narrative</a:t>
            </a:r>
          </a:p>
          <a:p>
            <a:r>
              <a:rPr lang="en-GB" b="1" u="sng" dirty="0" smtClean="0"/>
              <a:t>Conveying opinions:</a:t>
            </a:r>
            <a:r>
              <a:rPr lang="en-GB" dirty="0" smtClean="0"/>
              <a:t> </a:t>
            </a:r>
            <a:r>
              <a:rPr lang="en-GB" b="1" dirty="0" smtClean="0"/>
              <a:t>experts </a:t>
            </a:r>
            <a:r>
              <a:rPr lang="en-GB" dirty="0" smtClean="0"/>
              <a:t>speak from </a:t>
            </a:r>
            <a:r>
              <a:rPr lang="en-GB" b="1" dirty="0" smtClean="0"/>
              <a:t>known affiliation </a:t>
            </a:r>
            <a:r>
              <a:rPr lang="en-GB" dirty="0" smtClean="0"/>
              <a:t>or </a:t>
            </a:r>
            <a:r>
              <a:rPr lang="en-GB" b="1" dirty="0" smtClean="0"/>
              <a:t>institutional position </a:t>
            </a:r>
            <a:r>
              <a:rPr lang="en-GB" dirty="0" smtClean="0"/>
              <a:t>(legitimacy) whereas </a:t>
            </a:r>
            <a:r>
              <a:rPr lang="en-GB" b="1" dirty="0" smtClean="0"/>
              <a:t>lay speakers/ordinary members of the public </a:t>
            </a:r>
            <a:r>
              <a:rPr lang="en-GB" dirty="0" smtClean="0"/>
              <a:t>do discursive work to </a:t>
            </a:r>
            <a:r>
              <a:rPr lang="en-GB" b="1" dirty="0" smtClean="0"/>
              <a:t>contextualise </a:t>
            </a:r>
            <a:r>
              <a:rPr lang="en-GB" dirty="0" smtClean="0"/>
              <a:t>their opinions by establishing </a:t>
            </a:r>
            <a:r>
              <a:rPr lang="en-GB" b="1" dirty="0" smtClean="0"/>
              <a:t>relevant identities </a:t>
            </a:r>
            <a:r>
              <a:rPr lang="en-GB" dirty="0" smtClean="0"/>
              <a:t>(experience)</a:t>
            </a:r>
          </a:p>
          <a:p>
            <a:r>
              <a:rPr lang="en-GB" b="1" u="sng" dirty="0" smtClean="0"/>
              <a:t>Sign-off:</a:t>
            </a:r>
            <a:r>
              <a:rPr lang="en-GB" dirty="0" smtClean="0"/>
              <a:t> presenter is responsible for closing the exchange and will always have the last word e.g. </a:t>
            </a:r>
            <a:r>
              <a:rPr lang="en-GB" i="1" dirty="0" smtClean="0"/>
              <a:t>Thanks for your opinion, Ian. Bye! Now…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88694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 in media: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involved with Student Media at Godalming (we have a student magazine and a radio station)</a:t>
            </a:r>
          </a:p>
          <a:p>
            <a:r>
              <a:rPr lang="en-GB" dirty="0" smtClean="0"/>
              <a:t>Get involved with Student Media at university: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</a:t>
            </a:r>
            <a:r>
              <a:rPr lang="en-GB" dirty="0" smtClean="0">
                <a:hlinkClick r:id="rId2"/>
              </a:rPr>
              <a:t>=_D-52ZPZGTU&amp;feature=youtu.be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might lead to opportunities working with professional bodies like this: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www.youtube.com/watch?v=HL3LD3eC-No</a:t>
            </a:r>
            <a:r>
              <a:rPr lang="en-GB" dirty="0" smtClean="0"/>
              <a:t> </a:t>
            </a:r>
          </a:p>
          <a:p>
            <a:r>
              <a:rPr lang="en-GB" dirty="0" smtClean="0"/>
              <a:t>Get involved with local media such as community radio stations.</a:t>
            </a:r>
          </a:p>
        </p:txBody>
      </p:sp>
    </p:spTree>
    <p:extLst>
      <p:ext uri="{BB962C8B-B14F-4D97-AF65-F5344CB8AC3E}">
        <p14:creationId xmlns:p14="http://schemas.microsoft.com/office/powerpoint/2010/main" val="411789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81</TotalTime>
  <Words>470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Depth</vt:lpstr>
      <vt:lpstr>Language of Broadcast Media</vt:lpstr>
      <vt:lpstr>Defining broadcasting</vt:lpstr>
      <vt:lpstr>Features of TV News Broadcasts:</vt:lpstr>
      <vt:lpstr>Conditions of News Interview Discourse:</vt:lpstr>
      <vt:lpstr>Types of Interview:</vt:lpstr>
      <vt:lpstr>Radio Phone-In Discourse:</vt:lpstr>
      <vt:lpstr>Experience in media: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Broadcast Media</dc:title>
  <dc:creator>Adam Duce</dc:creator>
  <cp:lastModifiedBy>Adam Duce</cp:lastModifiedBy>
  <cp:revision>16</cp:revision>
  <dcterms:created xsi:type="dcterms:W3CDTF">2016-11-21T11:45:56Z</dcterms:created>
  <dcterms:modified xsi:type="dcterms:W3CDTF">2016-11-21T13:06:58Z</dcterms:modified>
</cp:coreProperties>
</file>