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5" r:id="rId7"/>
    <p:sldId id="260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1709"/>
    <a:srgbClr val="BD03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0" autoAdjust="0"/>
    <p:restoredTop sz="94660"/>
  </p:normalViewPr>
  <p:slideViewPr>
    <p:cSldViewPr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yPGRUrvuNG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www.youtube.com/watch?v=SH4PhFHyC5s&amp;index=5&amp;list=PL30DD527C1D9BC176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458200" cy="228600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>
                <a:latin typeface="Gadugi" pitchFamily="34" charset="0"/>
              </a:rPr>
              <a:t>Rendering accents and dialects in literature:</a:t>
            </a:r>
            <a:br>
              <a:rPr lang="en-GB" sz="6000" b="1" dirty="0" smtClean="0">
                <a:latin typeface="Gadugi" pitchFamily="34" charset="0"/>
              </a:rPr>
            </a:br>
            <a:r>
              <a:rPr lang="en-GB" sz="8900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why </a:t>
            </a:r>
            <a:r>
              <a:rPr lang="en-GB" sz="8900" dirty="0" smtClean="0">
                <a:latin typeface="MV Boli" pitchFamily="2" charset="0"/>
                <a:cs typeface="MV Boli" pitchFamily="2" charset="0"/>
              </a:rPr>
              <a:t>and </a:t>
            </a:r>
            <a:r>
              <a:rPr lang="en-GB" sz="89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how </a:t>
            </a:r>
            <a:r>
              <a:rPr lang="en-GB" sz="8900" dirty="0" smtClean="0">
                <a:latin typeface="MV Boli" pitchFamily="2" charset="0"/>
                <a:cs typeface="MV Boli" pitchFamily="2" charset="0"/>
              </a:rPr>
              <a:t>?</a:t>
            </a:r>
            <a:endParaRPr lang="en-GB" sz="89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rtful dodger illustration p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133600"/>
            <a:ext cx="5334000" cy="3915156"/>
          </a:xfrm>
          <a:prstGeom prst="rect">
            <a:avLst/>
          </a:prstGeom>
          <a:noFill/>
        </p:spPr>
      </p:pic>
      <p:pic>
        <p:nvPicPr>
          <p:cNvPr id="1026" name="Picture 2" descr="http://67.media.tumblr.com/a4faeeb725381c32ceaa40c71dbc6220/tumblr_inline_mqrqjoT0s31qz4rg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1409">
            <a:off x="-2659517" y="1834625"/>
            <a:ext cx="5587367" cy="4358147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8600" y="0"/>
            <a:ext cx="8686800" cy="1523999"/>
          </a:xfrm>
        </p:spPr>
        <p:txBody>
          <a:bodyPr>
            <a:noAutofit/>
          </a:bodyPr>
          <a:lstStyle/>
          <a:p>
            <a:r>
              <a:rPr lang="en-GB" sz="2800" b="0" i="1" dirty="0" smtClean="0">
                <a:solidFill>
                  <a:srgbClr val="971709"/>
                </a:solidFill>
                <a:latin typeface="Gadugi" pitchFamily="34" charset="0"/>
              </a:rPr>
              <a:t>Oliver Twist</a:t>
            </a:r>
            <a:r>
              <a:rPr lang="en-GB" sz="2800" b="0" dirty="0" smtClean="0">
                <a:solidFill>
                  <a:srgbClr val="971709"/>
                </a:solidFill>
                <a:latin typeface="Gadugi" pitchFamily="34" charset="0"/>
              </a:rPr>
              <a:t>, by Charles Dickens, published1837-39</a:t>
            </a:r>
          </a:p>
          <a:p>
            <a:r>
              <a:rPr lang="en-GB" sz="2800" b="0" dirty="0" smtClean="0">
                <a:solidFill>
                  <a:schemeClr val="accent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Cockney accent and dialect in Victorian England</a:t>
            </a:r>
            <a:endParaRPr lang="en-GB" sz="2800" b="0" dirty="0">
              <a:solidFill>
                <a:schemeClr val="accent1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019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www.youtube.com/watch?v=yPGRUrvuNGk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1032" name="Picture 8" descr="http://www.dvdactive.com/images/news/screenshot/2005/12/oliver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7140">
            <a:off x="2790017" y="1822236"/>
            <a:ext cx="2385389" cy="397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09800"/>
            <a:ext cx="86868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What dialect lexemes and phrases can you see?</a:t>
            </a:r>
            <a:endParaRPr lang="en-GB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0" name="Picture 2" descr="Image result for eyes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894" y="3523180"/>
            <a:ext cx="3276600" cy="25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arkallenhomekitchen.files.wordpress.com/2011/06/dsc005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808" y="3323863"/>
            <a:ext cx="3937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200" y="35998"/>
            <a:ext cx="875190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Gadugi" pitchFamily="34" charset="0"/>
              </a:rPr>
              <a:t>Creating an ‘eye-dialect’ in</a:t>
            </a:r>
            <a:r>
              <a:rPr lang="en-GB" sz="6000" b="1" dirty="0" smtClean="0">
                <a:latin typeface="Gadugi" pitchFamily="34" charset="0"/>
              </a:rPr>
              <a:t> </a:t>
            </a:r>
            <a:r>
              <a:rPr lang="en-GB" sz="6000" b="1" dirty="0" smtClean="0">
                <a:latin typeface="Gadugi" pitchFamily="34" charset="0"/>
              </a:rPr>
              <a:t>literature</a:t>
            </a:r>
            <a:r>
              <a:rPr lang="en-GB" sz="6000" b="1" dirty="0" smtClean="0">
                <a:latin typeface="Gadugi" pitchFamily="34" charset="0"/>
              </a:rPr>
              <a:t>: </a:t>
            </a:r>
            <a:r>
              <a:rPr lang="en-GB" sz="89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how</a:t>
            </a:r>
            <a:r>
              <a:rPr lang="en-GB" sz="8900" dirty="0" smtClean="0">
                <a:latin typeface="MV Boli" pitchFamily="2" charset="0"/>
                <a:cs typeface="MV Boli" pitchFamily="2" charset="0"/>
              </a:rPr>
              <a:t>?</a:t>
            </a:r>
            <a:endParaRPr lang="en-GB" sz="89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2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175" y="1749014"/>
            <a:ext cx="5791200" cy="4956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2341" y="715989"/>
            <a:ext cx="4249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Beak, or Beck, is an old word, of Dutch origin, for anyone in authority (masters are still ‘beaks’ at some public schools</a:t>
            </a:r>
            <a:r>
              <a:rPr lang="en-GB" sz="2000" dirty="0" smtClean="0"/>
              <a:t>).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98" y="304800"/>
            <a:ext cx="4465143" cy="2971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2819400"/>
            <a:ext cx="3505200" cy="3733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solidFill>
                  <a:srgbClr val="971709"/>
                </a:solidFill>
              </a:rPr>
              <a:t>In 1818, the “tread-wheel” was introduced to prisons. Prisoners would step on the spokes of a large paddle wheel, turning the gears to pump water or crush grain, leading to the term “tread-mill”. In eight-hour shifts, prisoners would often climb the equivalent of 7,200 feet. The exertion often led to injury and illness and was used to tame more defiant inmates. </a:t>
            </a:r>
            <a:endParaRPr lang="en-GB" sz="2000" dirty="0">
              <a:solidFill>
                <a:srgbClr val="9717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9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48063">
            <a:off x="6765979" y="4037365"/>
            <a:ext cx="1834959" cy="2370713"/>
          </a:xfrm>
          <a:prstGeom prst="rect">
            <a:avLst/>
          </a:prstGeom>
        </p:spPr>
      </p:pic>
      <p:pic>
        <p:nvPicPr>
          <p:cNvPr id="1028" name="Picture 4" descr="http://i.dailymail.co.uk/i/pix/2010/07/09/article-0-0A58EC04000005DC-742_468x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453" y="5147358"/>
            <a:ext cx="3156618" cy="264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5" y="17362"/>
            <a:ext cx="3879100" cy="267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143" y="2803069"/>
            <a:ext cx="1609121" cy="16091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6101" y="-304800"/>
            <a:ext cx="2431789" cy="3810000"/>
          </a:xfrm>
          <a:prstGeom prst="rect">
            <a:avLst/>
          </a:prstGeom>
        </p:spPr>
      </p:pic>
      <p:pic>
        <p:nvPicPr>
          <p:cNvPr id="1026" name="Picture 2" descr="https://www.bforball.com/images/bodyparts/leg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97" y="416025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194" y="932170"/>
            <a:ext cx="2422762" cy="32877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89071" y="5281835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</a:t>
            </a:r>
            <a:r>
              <a:rPr lang="en-GB" dirty="0" smtClean="0">
                <a:solidFill>
                  <a:srgbClr val="000000"/>
                </a:solidFill>
              </a:rPr>
              <a:t>he </a:t>
            </a:r>
            <a:r>
              <a:rPr lang="en-GB" dirty="0">
                <a:solidFill>
                  <a:srgbClr val="000000"/>
                </a:solidFill>
              </a:rPr>
              <a:t>origin of the word grub is 14th Century Old English (</a:t>
            </a:r>
            <a:r>
              <a:rPr lang="en-GB" dirty="0" err="1">
                <a:solidFill>
                  <a:srgbClr val="000000"/>
                </a:solidFill>
              </a:rPr>
              <a:t>grybban</a:t>
            </a:r>
            <a:r>
              <a:rPr lang="en-GB" dirty="0" smtClean="0">
                <a:solidFill>
                  <a:srgbClr val="000000"/>
                </a:solidFill>
              </a:rPr>
              <a:t>) meaning </a:t>
            </a:r>
            <a:r>
              <a:rPr lang="en-GB" dirty="0">
                <a:solidFill>
                  <a:srgbClr val="000000"/>
                </a:solidFill>
              </a:rPr>
              <a:t>to dig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253" y="3132951"/>
            <a:ext cx="1524000" cy="15290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38795" y="2667000"/>
            <a:ext cx="2689703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‘to stump up’ - derives </a:t>
            </a:r>
            <a:r>
              <a:rPr lang="en-GB" dirty="0"/>
              <a:t>from horse trading or other dealing where money was put onto a wooden post (stump) to display good faith in a </a:t>
            </a:r>
            <a:r>
              <a:rPr lang="en-GB" dirty="0" smtClean="0"/>
              <a:t>deal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48400" y="-176278"/>
            <a:ext cx="2782958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/>
              <a:t>Stone Jug - the Greek word (</a:t>
            </a:r>
            <a:r>
              <a:rPr lang="en-GB" sz="1800" dirty="0" err="1" smtClean="0"/>
              <a:t>kordmos</a:t>
            </a:r>
            <a:r>
              <a:rPr lang="en-GB" sz="1800" dirty="0" smtClean="0"/>
              <a:t>) means either an earthen jar or a prison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14969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5334000" cy="2819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What non-standard pronunciation can you see, conveying an accent?</a:t>
            </a:r>
            <a:endParaRPr lang="en-GB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00200"/>
            <a:ext cx="3276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sivin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“com-pan-</a:t>
            </a:r>
            <a:r>
              <a:rPr lang="en-GB" dirty="0" err="1" smtClean="0"/>
              <a:t>i</a:t>
            </a:r>
            <a:r>
              <a:rPr lang="en-GB" dirty="0" smtClean="0"/>
              <a:t>-on”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madgst’rate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forerd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“a going up”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nivir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acos</a:t>
            </a:r>
            <a:r>
              <a:rPr lang="en-GB" dirty="0" smtClean="0"/>
              <a:t>”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14400" y="3590081"/>
            <a:ext cx="358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HOW?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Modified spelling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Contractions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‘a’-prefix</a:t>
            </a:r>
            <a:endParaRPr lang="en-GB" sz="28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7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2590800"/>
            <a:ext cx="6858000" cy="2057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Authenticity</a:t>
            </a:r>
          </a:p>
          <a:p>
            <a:r>
              <a:rPr lang="en-GB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Creation of perspective </a:t>
            </a:r>
          </a:p>
          <a:p>
            <a:r>
              <a:rPr lang="en-GB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(Moral?) characterisation</a:t>
            </a:r>
          </a:p>
          <a:p>
            <a:r>
              <a:rPr lang="en-GB" dirty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Empowerment of groups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4" name="Picture 2" descr="http://www.clipartbest.com/cliparts/xcg/kdq/xcgkdqMc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448" y="3577291"/>
            <a:ext cx="2971800" cy="273405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35998"/>
            <a:ext cx="875190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atin typeface="Gadugi" pitchFamily="34" charset="0"/>
              </a:rPr>
              <a:t>Creating an ‘eye-dialect’ in</a:t>
            </a:r>
            <a:r>
              <a:rPr lang="en-GB" sz="6000" b="1" dirty="0" smtClean="0">
                <a:latin typeface="Gadugi" pitchFamily="34" charset="0"/>
              </a:rPr>
              <a:t> </a:t>
            </a:r>
            <a:r>
              <a:rPr lang="en-GB" sz="6000" b="1" dirty="0" smtClean="0">
                <a:latin typeface="Gadugi" pitchFamily="34" charset="0"/>
              </a:rPr>
              <a:t>literature</a:t>
            </a:r>
            <a:r>
              <a:rPr lang="en-GB" sz="6000" b="1" dirty="0" smtClean="0">
                <a:latin typeface="Gadugi" pitchFamily="34" charset="0"/>
              </a:rPr>
              <a:t>: </a:t>
            </a:r>
            <a:r>
              <a:rPr lang="en-GB" sz="8900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why</a:t>
            </a:r>
            <a:r>
              <a:rPr lang="en-GB" sz="8900" dirty="0" smtClean="0">
                <a:latin typeface="MV Boli" pitchFamily="2" charset="0"/>
                <a:cs typeface="MV Boli" pitchFamily="2" charset="0"/>
              </a:rPr>
              <a:t>?</a:t>
            </a:r>
            <a:endParaRPr lang="en-GB" sz="89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" y="0"/>
            <a:ext cx="8915400" cy="1523999"/>
          </a:xfrm>
        </p:spPr>
        <p:txBody>
          <a:bodyPr>
            <a:normAutofit/>
          </a:bodyPr>
          <a:lstStyle/>
          <a:p>
            <a:r>
              <a:rPr lang="en-GB" sz="2800" b="0" i="1" dirty="0" smtClean="0">
                <a:solidFill>
                  <a:srgbClr val="7030A0"/>
                </a:solidFill>
                <a:latin typeface="Gadugi" pitchFamily="34" charset="0"/>
              </a:rPr>
              <a:t>The </a:t>
            </a:r>
            <a:r>
              <a:rPr lang="en-GB" sz="2800" b="0" i="1" dirty="0" err="1" smtClean="0">
                <a:solidFill>
                  <a:srgbClr val="7030A0"/>
                </a:solidFill>
                <a:latin typeface="Gadugi" pitchFamily="34" charset="0"/>
              </a:rPr>
              <a:t>Color</a:t>
            </a:r>
            <a:r>
              <a:rPr lang="en-GB" sz="2800" b="0" i="1" dirty="0" smtClean="0">
                <a:solidFill>
                  <a:srgbClr val="7030A0"/>
                </a:solidFill>
                <a:latin typeface="Gadugi" pitchFamily="34" charset="0"/>
              </a:rPr>
              <a:t> Purple</a:t>
            </a:r>
            <a:r>
              <a:rPr lang="en-GB" sz="2800" b="0" dirty="0" smtClean="0">
                <a:solidFill>
                  <a:srgbClr val="7030A0"/>
                </a:solidFill>
                <a:latin typeface="Gadugi" pitchFamily="34" charset="0"/>
              </a:rPr>
              <a:t>, by Alice Walker, published1982</a:t>
            </a:r>
          </a:p>
          <a:p>
            <a:r>
              <a:rPr lang="en-GB" sz="2800" b="0" dirty="0" smtClean="0">
                <a:solidFill>
                  <a:srgbClr val="BD0372"/>
                </a:solidFill>
                <a:latin typeface="MV Boli" pitchFamily="2" charset="0"/>
                <a:cs typeface="MV Boli" pitchFamily="2" charset="0"/>
              </a:rPr>
              <a:t>Southern black vernacular in 1920s-30s America</a:t>
            </a:r>
            <a:endParaRPr lang="en-GB" sz="2800" b="0" dirty="0">
              <a:solidFill>
                <a:srgbClr val="BD0372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819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https://www.youtube.com/watch?v=SH4PhFHyC5s&amp;index=5&amp;list=PL30DD527C1D9BC176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6390" name="Picture 6" descr="https://s-media-cache-ak0.pinimg.com/originals/95/a6/f0/95a6f0557834c7e46c0ab35428a66e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371974"/>
            <a:ext cx="4762500" cy="2486026"/>
          </a:xfrm>
          <a:prstGeom prst="rect">
            <a:avLst/>
          </a:prstGeom>
          <a:noFill/>
        </p:spPr>
      </p:pic>
      <p:pic>
        <p:nvPicPr>
          <p:cNvPr id="16388" name="Picture 4" descr="https://uk.webuy.com/product_images/DVD/Blu-Ray%20Movies/5051892025539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3778">
            <a:off x="2493410" y="1594191"/>
            <a:ext cx="2678156" cy="3474364"/>
          </a:xfrm>
          <a:prstGeom prst="rect">
            <a:avLst/>
          </a:prstGeom>
          <a:noFill/>
        </p:spPr>
      </p:pic>
      <p:pic>
        <p:nvPicPr>
          <p:cNvPr id="16386" name="Picture 2" descr="ColorPur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81224"/>
            <a:ext cx="2743200" cy="414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458200" cy="228600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>
                <a:latin typeface="Gadugi" pitchFamily="34" charset="0"/>
              </a:rPr>
              <a:t>Rendering accents and dialects in literature:</a:t>
            </a:r>
            <a:br>
              <a:rPr lang="en-GB" sz="6000" b="1" dirty="0" smtClean="0">
                <a:latin typeface="Gadugi" pitchFamily="34" charset="0"/>
              </a:rPr>
            </a:br>
            <a:r>
              <a:rPr lang="en-GB" sz="89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how </a:t>
            </a:r>
            <a:r>
              <a:rPr lang="en-GB" sz="8900" dirty="0" smtClean="0">
                <a:latin typeface="MV Boli" pitchFamily="2" charset="0"/>
                <a:cs typeface="MV Boli" pitchFamily="2" charset="0"/>
              </a:rPr>
              <a:t>and </a:t>
            </a:r>
            <a:r>
              <a:rPr lang="en-GB" sz="8900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why</a:t>
            </a:r>
            <a:r>
              <a:rPr lang="en-GB" sz="8900" dirty="0" smtClean="0">
                <a:latin typeface="MV Boli" pitchFamily="2" charset="0"/>
                <a:cs typeface="MV Boli" pitchFamily="2" charset="0"/>
              </a:rPr>
              <a:t>?</a:t>
            </a:r>
            <a:endParaRPr lang="en-GB" sz="89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038600" y="4495800"/>
            <a:ext cx="6858000" cy="2057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Authenticity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Creation of perspective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Empowerment </a:t>
            </a:r>
            <a:r>
              <a:rPr lang="en-GB" sz="2800" dirty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of groups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0332" y="4495800"/>
            <a:ext cx="3581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Dialect lexemes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Modified </a:t>
            </a:r>
            <a:r>
              <a:rPr lang="en-GB" sz="28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spelling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Contractions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312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Rendering accents and dialects in literature: why and how ?</vt:lpstr>
      <vt:lpstr>Slide 2</vt:lpstr>
      <vt:lpstr>What dialect lexemes and phrases can you see?</vt:lpstr>
      <vt:lpstr>Slide 4</vt:lpstr>
      <vt:lpstr>Slide 5</vt:lpstr>
      <vt:lpstr>What non-standard pronunciation can you see, conveying an accent?</vt:lpstr>
      <vt:lpstr>Slide 7</vt:lpstr>
      <vt:lpstr>Slide 8</vt:lpstr>
      <vt:lpstr>Rendering accents and dialects in literature: how and why?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Victorian literature: how and why are non-standard accents and dialects created?</dc:title>
  <dc:creator>Jacqui Dearden</dc:creator>
  <cp:lastModifiedBy>Owner</cp:lastModifiedBy>
  <cp:revision>39</cp:revision>
  <dcterms:created xsi:type="dcterms:W3CDTF">2006-08-16T00:00:00Z</dcterms:created>
  <dcterms:modified xsi:type="dcterms:W3CDTF">2016-12-04T17:50:06Z</dcterms:modified>
</cp:coreProperties>
</file>