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1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93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96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93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50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38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46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3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03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56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07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4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3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6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6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18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6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56B9-BC12-467C-8332-11092CC269F5}" type="datetimeFigureOut">
              <a:rPr lang="en-GB" smtClean="0"/>
              <a:pPr/>
              <a:t>09/01/2017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A958-3529-41EA-AEED-FC188C24A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35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434579"/>
            <a:ext cx="7773308" cy="2387600"/>
          </a:xfrm>
        </p:spPr>
        <p:txBody>
          <a:bodyPr/>
          <a:lstStyle/>
          <a:p>
            <a:r>
              <a:rPr lang="en-GB" dirty="0" smtClean="0"/>
              <a:t>Language and </a:t>
            </a:r>
            <a:r>
              <a:rPr lang="en-GB" dirty="0" smtClean="0"/>
              <a:t>Politics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2924944"/>
            <a:ext cx="7773308" cy="1655762"/>
          </a:xfrm>
        </p:spPr>
        <p:txBody>
          <a:bodyPr/>
          <a:lstStyle/>
          <a:p>
            <a:r>
              <a:rPr lang="en-GB" i="1" dirty="0" smtClean="0"/>
              <a:t>Advanced Linguistics</a:t>
            </a:r>
          </a:p>
          <a:p>
            <a:r>
              <a:rPr lang="en-GB" i="1" dirty="0" smtClean="0"/>
              <a:t>Monday 9</a:t>
            </a:r>
            <a:r>
              <a:rPr lang="en-GB" i="1" baseline="30000" dirty="0" smtClean="0"/>
              <a:t>th</a:t>
            </a:r>
            <a:r>
              <a:rPr lang="en-GB" i="1" dirty="0" smtClean="0"/>
              <a:t> January 2017</a:t>
            </a:r>
            <a:endParaRPr lang="en-GB" i="1" dirty="0"/>
          </a:p>
        </p:txBody>
      </p:sp>
      <p:pic>
        <p:nvPicPr>
          <p:cNvPr id="1026" name="Picture 2" descr="Image result for donald tr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0" y="4437112"/>
            <a:ext cx="2785219" cy="1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illary clin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5414"/>
            <a:ext cx="3587749" cy="1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rtin luther 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44892"/>
            <a:ext cx="2884774" cy="18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Rhetorical Devices: Speeches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Anaphora </a:t>
            </a:r>
            <a:r>
              <a:rPr lang="en-GB" dirty="0" smtClean="0"/>
              <a:t>– repeat a word or phrase in successive phrases e.g. I have a dream</a:t>
            </a:r>
          </a:p>
          <a:p>
            <a:r>
              <a:rPr lang="en-GB" b="1" dirty="0" smtClean="0"/>
              <a:t>Antiphrasis </a:t>
            </a:r>
            <a:r>
              <a:rPr lang="en-GB" dirty="0" smtClean="0"/>
              <a:t>– uses a word with opposite meaning e.g. The Chihuahua was named Goliath</a:t>
            </a:r>
            <a:endParaRPr lang="en-GB" b="1" dirty="0" smtClean="0"/>
          </a:p>
          <a:p>
            <a:r>
              <a:rPr lang="en-GB" b="1" dirty="0" smtClean="0"/>
              <a:t>Antithesis </a:t>
            </a:r>
            <a:r>
              <a:rPr lang="en-GB" dirty="0" smtClean="0"/>
              <a:t>– makes a connection between 2 things e.g. That’s one small step for a man, one giant leap for mankind’</a:t>
            </a:r>
          </a:p>
          <a:p>
            <a:r>
              <a:rPr lang="en-GB" b="1" dirty="0" smtClean="0"/>
              <a:t>Enumeratio </a:t>
            </a:r>
            <a:r>
              <a:rPr lang="en-GB" dirty="0" smtClean="0"/>
              <a:t>– listing e.g. firstly, secondly / Renovation included a spa, tennis court, pool and language.</a:t>
            </a:r>
            <a:endParaRPr lang="en-GB" b="1" dirty="0" smtClean="0"/>
          </a:p>
          <a:p>
            <a:r>
              <a:rPr lang="en-GB" b="1" dirty="0" smtClean="0"/>
              <a:t>Epizeuxis </a:t>
            </a:r>
            <a:r>
              <a:rPr lang="en-GB" dirty="0" smtClean="0"/>
              <a:t>– repeating one word for emphasis e.g. fun, fun, fun!</a:t>
            </a:r>
          </a:p>
          <a:p>
            <a:r>
              <a:rPr lang="en-GB" b="1" dirty="0" smtClean="0"/>
              <a:t>Hyperbole </a:t>
            </a:r>
            <a:r>
              <a:rPr lang="en-GB" dirty="0" smtClean="0"/>
              <a:t>– an exaggeration e.g. I have done this a thousand times</a:t>
            </a:r>
          </a:p>
          <a:p>
            <a:r>
              <a:rPr lang="en-GB" b="1" dirty="0" smtClean="0"/>
              <a:t>Litotes </a:t>
            </a:r>
            <a:r>
              <a:rPr lang="en-GB" dirty="0" smtClean="0"/>
              <a:t>– makes an understatement e.g. The terms are not disagreeable to me</a:t>
            </a:r>
          </a:p>
          <a:p>
            <a:r>
              <a:rPr lang="en-GB" b="1" dirty="0" smtClean="0"/>
              <a:t>Oxymoron </a:t>
            </a:r>
            <a:r>
              <a:rPr lang="en-GB" dirty="0" smtClean="0"/>
              <a:t>– a two-word paradox e.g. beautiful nightmare</a:t>
            </a:r>
          </a:p>
          <a:p>
            <a:r>
              <a:rPr lang="en-GB" b="1" dirty="0" smtClean="0"/>
              <a:t>Parallelism </a:t>
            </a:r>
            <a:r>
              <a:rPr lang="en-GB" dirty="0" smtClean="0"/>
              <a:t>– uses words or phrases with similar structure e.g. I went to the store, parked the car and bought a pizza.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Functions of Political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Informative </a:t>
            </a:r>
            <a:r>
              <a:rPr lang="en-GB" dirty="0" smtClean="0"/>
              <a:t>(Referential)</a:t>
            </a:r>
          </a:p>
          <a:p>
            <a:r>
              <a:rPr lang="en-GB" b="1" dirty="0" smtClean="0"/>
              <a:t>Persuasive</a:t>
            </a:r>
          </a:p>
          <a:p>
            <a:r>
              <a:rPr lang="en-GB" b="1" dirty="0" smtClean="0"/>
              <a:t>Rhetorical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of Political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Manner </a:t>
            </a:r>
            <a:r>
              <a:rPr lang="en-GB" dirty="0" smtClean="0"/>
              <a:t>is usually </a:t>
            </a:r>
            <a:r>
              <a:rPr lang="en-GB" b="1" dirty="0" smtClean="0"/>
              <a:t>formal</a:t>
            </a:r>
          </a:p>
          <a:p>
            <a:r>
              <a:rPr lang="en-GB" b="1" dirty="0" smtClean="0"/>
              <a:t>Formulaic utterances </a:t>
            </a:r>
            <a:r>
              <a:rPr lang="en-GB" dirty="0" smtClean="0"/>
              <a:t>e.g. </a:t>
            </a:r>
            <a:r>
              <a:rPr lang="en-GB" dirty="0" smtClean="0"/>
              <a:t>God bless America</a:t>
            </a:r>
            <a:endParaRPr lang="en-GB" dirty="0" smtClean="0"/>
          </a:p>
          <a:p>
            <a:r>
              <a:rPr lang="en-GB" b="1" dirty="0" smtClean="0"/>
              <a:t>Informal language </a:t>
            </a:r>
            <a:r>
              <a:rPr lang="en-GB" dirty="0" smtClean="0"/>
              <a:t>is used in order to change tone markedly for effect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Subject specific lexis</a:t>
            </a:r>
          </a:p>
          <a:p>
            <a:r>
              <a:rPr lang="en-GB" b="1" dirty="0" smtClean="0"/>
              <a:t>Abstract nouns </a:t>
            </a:r>
          </a:p>
          <a:p>
            <a:r>
              <a:rPr lang="en-GB" b="1" dirty="0" smtClean="0"/>
              <a:t>Address terms </a:t>
            </a:r>
            <a:r>
              <a:rPr lang="en-GB" dirty="0" smtClean="0"/>
              <a:t>for </a:t>
            </a:r>
            <a:r>
              <a:rPr lang="en-GB" b="1" dirty="0" smtClean="0"/>
              <a:t>politicians </a:t>
            </a:r>
            <a:r>
              <a:rPr lang="en-GB" dirty="0" smtClean="0"/>
              <a:t>by their </a:t>
            </a:r>
            <a:r>
              <a:rPr lang="en-GB" b="1" dirty="0" smtClean="0"/>
              <a:t>role title </a:t>
            </a:r>
            <a:r>
              <a:rPr lang="en-GB" dirty="0" smtClean="0"/>
              <a:t>e.g. </a:t>
            </a:r>
            <a:r>
              <a:rPr lang="en-GB" dirty="0" smtClean="0"/>
              <a:t>President</a:t>
            </a:r>
            <a:endParaRPr lang="en-GB" dirty="0" smtClean="0"/>
          </a:p>
          <a:p>
            <a:r>
              <a:rPr lang="en-GB" dirty="0" smtClean="0"/>
              <a:t>Key consideration of </a:t>
            </a:r>
            <a:r>
              <a:rPr lang="en-GB" b="1" dirty="0" smtClean="0"/>
              <a:t>pragmatics </a:t>
            </a:r>
            <a:r>
              <a:rPr lang="en-GB" dirty="0" smtClean="0"/>
              <a:t>linking to </a:t>
            </a:r>
            <a:r>
              <a:rPr lang="en-GB" b="1" dirty="0" smtClean="0"/>
              <a:t>positive/negative connotations, euphemisms/dysphemisms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</a:t>
            </a:r>
            <a:r>
              <a:rPr lang="en-GB" b="1" dirty="0" smtClean="0"/>
              <a:t>pronouns </a:t>
            </a:r>
            <a:r>
              <a:rPr lang="en-GB" dirty="0" smtClean="0"/>
              <a:t>is significant </a:t>
            </a:r>
          </a:p>
          <a:p>
            <a:r>
              <a:rPr lang="en-GB" b="1" dirty="0" smtClean="0"/>
              <a:t>Framing of questions </a:t>
            </a:r>
          </a:p>
          <a:p>
            <a:r>
              <a:rPr lang="en-GB" dirty="0" smtClean="0"/>
              <a:t>Frequent use of ‘wh-’ </a:t>
            </a:r>
            <a:r>
              <a:rPr lang="en-GB" b="1" dirty="0" smtClean="0"/>
              <a:t>interrogative words</a:t>
            </a:r>
          </a:p>
          <a:p>
            <a:r>
              <a:rPr lang="en-GB" b="1" dirty="0" smtClean="0"/>
              <a:t>Modal auxiliaries </a:t>
            </a:r>
            <a:r>
              <a:rPr lang="en-GB" dirty="0" smtClean="0"/>
              <a:t>e.g. will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Functions of Poetic/Rhetorical Metaphor: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Affords us </a:t>
            </a:r>
            <a:r>
              <a:rPr lang="en-GB" b="1" dirty="0" smtClean="0"/>
              <a:t>imaginative pleasure</a:t>
            </a:r>
          </a:p>
          <a:p>
            <a:r>
              <a:rPr lang="en-GB" dirty="0" smtClean="0"/>
              <a:t>Makes the </a:t>
            </a:r>
            <a:r>
              <a:rPr lang="en-GB" b="1" dirty="0" smtClean="0"/>
              <a:t>abstract concrete</a:t>
            </a:r>
            <a:r>
              <a:rPr lang="en-GB" dirty="0" smtClean="0"/>
              <a:t>, appeals to more our </a:t>
            </a:r>
            <a:r>
              <a:rPr lang="en-GB" b="1" dirty="0" smtClean="0"/>
              <a:t>senses </a:t>
            </a:r>
          </a:p>
          <a:p>
            <a:r>
              <a:rPr lang="en-GB" dirty="0" smtClean="0"/>
              <a:t>Adds </a:t>
            </a:r>
            <a:r>
              <a:rPr lang="en-GB" b="1" dirty="0" smtClean="0"/>
              <a:t>emotional intensity </a:t>
            </a:r>
            <a:r>
              <a:rPr lang="en-GB" dirty="0" smtClean="0"/>
              <a:t>and </a:t>
            </a:r>
            <a:r>
              <a:rPr lang="en-GB" b="1" dirty="0" smtClean="0"/>
              <a:t>conveys attitudes</a:t>
            </a:r>
          </a:p>
          <a:p>
            <a:r>
              <a:rPr lang="en-GB" dirty="0" smtClean="0"/>
              <a:t>Can </a:t>
            </a:r>
            <a:r>
              <a:rPr lang="en-GB" b="1" dirty="0" smtClean="0"/>
              <a:t>imply meanings </a:t>
            </a:r>
            <a:r>
              <a:rPr lang="en-GB" dirty="0" smtClean="0"/>
              <a:t>without stating them </a:t>
            </a:r>
            <a:r>
              <a:rPr lang="en-GB" b="1" dirty="0" smtClean="0"/>
              <a:t>explicitly </a:t>
            </a:r>
          </a:p>
          <a:p>
            <a:r>
              <a:rPr lang="en-GB" dirty="0" smtClean="0"/>
              <a:t>Can help us to understand </a:t>
            </a:r>
            <a:r>
              <a:rPr lang="en-GB" b="1" dirty="0" smtClean="0"/>
              <a:t>complex </a:t>
            </a:r>
            <a:r>
              <a:rPr lang="en-GB" dirty="0" smtClean="0"/>
              <a:t>or </a:t>
            </a:r>
            <a:r>
              <a:rPr lang="en-GB" b="1" dirty="0" smtClean="0"/>
              <a:t>abstract </a:t>
            </a:r>
            <a:r>
              <a:rPr lang="en-GB" dirty="0" smtClean="0"/>
              <a:t>areas of reality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 of Immigrants</a:t>
            </a:r>
            <a:endParaRPr lang="en-GB" dirty="0"/>
          </a:p>
        </p:txBody>
      </p:sp>
      <p:pic>
        <p:nvPicPr>
          <p:cNvPr id="1026" name="Picture 2" descr="http://comicallyincorrect.com/wp-content/uploads/2014/06/Flood-Gates-590-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56197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Conceptual Metaphors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</a:t>
            </a:r>
            <a:r>
              <a:rPr lang="en-GB" b="1" dirty="0" smtClean="0"/>
              <a:t>correlations </a:t>
            </a:r>
            <a:r>
              <a:rPr lang="en-GB" dirty="0" smtClean="0"/>
              <a:t>between </a:t>
            </a:r>
            <a:r>
              <a:rPr lang="en-GB" b="1" dirty="0" smtClean="0"/>
              <a:t>complex, abstract </a:t>
            </a:r>
            <a:r>
              <a:rPr lang="en-GB" dirty="0" smtClean="0"/>
              <a:t>areas of </a:t>
            </a:r>
            <a:r>
              <a:rPr lang="en-GB" b="1" dirty="0" smtClean="0"/>
              <a:t>experience </a:t>
            </a:r>
            <a:r>
              <a:rPr lang="en-GB" dirty="0" smtClean="0"/>
              <a:t>and more </a:t>
            </a:r>
            <a:r>
              <a:rPr lang="en-GB" b="1" dirty="0" smtClean="0"/>
              <a:t>familiar, concrete, physical </a:t>
            </a:r>
            <a:r>
              <a:rPr lang="en-GB" dirty="0" smtClean="0"/>
              <a:t>ones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E.g. </a:t>
            </a:r>
            <a:r>
              <a:rPr lang="en-GB" b="1" dirty="0" smtClean="0"/>
              <a:t>Argument is war</a:t>
            </a:r>
          </a:p>
          <a:p>
            <a:pPr>
              <a:buNone/>
            </a:pPr>
            <a:r>
              <a:rPr lang="en-GB" b="1" dirty="0" smtClean="0"/>
              <a:t>	</a:t>
            </a:r>
            <a:r>
              <a:rPr lang="en-GB" dirty="0" smtClean="0"/>
              <a:t>‘He </a:t>
            </a:r>
            <a:r>
              <a:rPr lang="en-GB" b="1" dirty="0" smtClean="0"/>
              <a:t>attacked every weak point </a:t>
            </a:r>
            <a:r>
              <a:rPr lang="en-GB" dirty="0" smtClean="0"/>
              <a:t>in my argument’</a:t>
            </a:r>
          </a:p>
          <a:p>
            <a:pPr>
              <a:buNone/>
            </a:pPr>
            <a:r>
              <a:rPr lang="en-GB" b="1" dirty="0" smtClean="0"/>
              <a:t>	</a:t>
            </a:r>
            <a:r>
              <a:rPr lang="en-GB" dirty="0" smtClean="0"/>
              <a:t>‘I’ve never </a:t>
            </a:r>
            <a:r>
              <a:rPr lang="en-GB" b="1" dirty="0" smtClean="0"/>
              <a:t>won </a:t>
            </a:r>
            <a:r>
              <a:rPr lang="en-GB" dirty="0" smtClean="0"/>
              <a:t>an argument with him’</a:t>
            </a:r>
          </a:p>
          <a:p>
            <a:pPr>
              <a:buNone/>
            </a:pPr>
            <a:r>
              <a:rPr lang="en-GB" b="1" dirty="0" smtClean="0"/>
              <a:t>	</a:t>
            </a:r>
            <a:r>
              <a:rPr lang="en-GB" dirty="0" smtClean="0"/>
              <a:t>‘Her criticisms were </a:t>
            </a:r>
            <a:r>
              <a:rPr lang="en-GB" b="1" dirty="0" smtClean="0"/>
              <a:t>right on target</a:t>
            </a:r>
            <a:r>
              <a:rPr lang="en-GB" dirty="0" smtClean="0"/>
              <a:t>’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Conceptual Metaphor: Crime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	Which of the following do you find more influential?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	</a:t>
            </a:r>
            <a:r>
              <a:rPr lang="en-GB" dirty="0" smtClean="0"/>
              <a:t>Crime is a [wild beast preying on/virus infecting] the city of Addison. The crime rate in the once peaceful city has steadily [attacked/infiltrated] the community. These days, it seems crime is [lurking in/plaguing] every neighbourhood.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53</TotalTime>
  <Words>326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Language and Politics</vt:lpstr>
      <vt:lpstr>Functions of Political Language</vt:lpstr>
      <vt:lpstr>Features of Political Language</vt:lpstr>
      <vt:lpstr>Lexis</vt:lpstr>
      <vt:lpstr>Grammar</vt:lpstr>
      <vt:lpstr>Functions of Poetic/Rhetorical Metaphor:</vt:lpstr>
      <vt:lpstr>Flood of Immigrants</vt:lpstr>
      <vt:lpstr>Conceptual Metaphors</vt:lpstr>
      <vt:lpstr>Conceptual Metaphor: Crime</vt:lpstr>
      <vt:lpstr>Rhetorical Devices: Speeches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Power</dc:title>
  <dc:creator>Adam</dc:creator>
  <cp:lastModifiedBy>Adam Duce</cp:lastModifiedBy>
  <cp:revision>17</cp:revision>
  <dcterms:created xsi:type="dcterms:W3CDTF">2015-11-21T23:41:18Z</dcterms:created>
  <dcterms:modified xsi:type="dcterms:W3CDTF">2017-01-09T11:47:18Z</dcterms:modified>
</cp:coreProperties>
</file>