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58" r:id="rId12"/>
    <p:sldId id="259" r:id="rId13"/>
    <p:sldId id="263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F9FEC-8309-456B-A639-783846C0F11A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0E656-A4BC-4807-8635-55F84595D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1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0E656-A4BC-4807-8635-55F84595DB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6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1463B8-F1FB-4FEF-A58D-04D24A712774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4188AA-97BB-4417-8F6C-BFE419E5815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uact=8&amp;ved=0ahUKEwiGjfS5iLPKAhXIvBoKHZ57DsIQjRwIBw&amp;url=http://medsin.org/blogs/lgbt-health-national-working-group-join-now&amp;psig=AFQjCNETwvtaP5BwUuif9k6wwXsqVjQOjw&amp;ust=145319634336414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LGBT+ Linguistics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Advanced Linguistics</a:t>
            </a:r>
            <a:endParaRPr lang="en-GB" dirty="0"/>
          </a:p>
        </p:txBody>
      </p:sp>
      <p:pic>
        <p:nvPicPr>
          <p:cNvPr id="4" name="irc_mi" descr="http://medsin.org/public/images/LGBT-Activisim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5880735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J.L. Austin (1976)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Language is </a:t>
            </a:r>
            <a:r>
              <a:rPr lang="en-GB" dirty="0" err="1" smtClean="0"/>
              <a:t>performative</a:t>
            </a:r>
            <a:r>
              <a:rPr lang="en-GB" dirty="0" smtClean="0"/>
              <a:t>; a shared way of speaking can be used to create a </a:t>
            </a:r>
            <a:r>
              <a:rPr lang="en-GB" b="1" dirty="0" smtClean="0"/>
              <a:t>single, cohesive identity</a:t>
            </a:r>
            <a:r>
              <a:rPr lang="en-GB" dirty="0" smtClean="0"/>
              <a:t> that in turn organises political struggle. </a:t>
            </a:r>
            <a:r>
              <a:rPr lang="en-GB" b="1" dirty="0" smtClean="0"/>
              <a:t>Sexuality</a:t>
            </a:r>
            <a:r>
              <a:rPr lang="en-GB" dirty="0" smtClean="0"/>
              <a:t> is one form of social identity, discursively constructed and represented</a:t>
            </a:r>
          </a:p>
          <a:p>
            <a:endParaRPr lang="en-GB" dirty="0" smtClean="0"/>
          </a:p>
          <a:p>
            <a:r>
              <a:rPr lang="en-GB" dirty="0" smtClean="0"/>
              <a:t>Gay men and lesbians may, through the use of language, form speech communities. A </a:t>
            </a:r>
            <a:r>
              <a:rPr lang="en-GB" b="1" dirty="0" smtClean="0"/>
              <a:t>speech community</a:t>
            </a:r>
            <a:r>
              <a:rPr lang="en-GB" dirty="0" smtClean="0"/>
              <a:t> is a community that </a:t>
            </a:r>
            <a:r>
              <a:rPr lang="en-GB" b="1" dirty="0" smtClean="0"/>
              <a:t>shares linguistic traits </a:t>
            </a:r>
            <a:r>
              <a:rPr lang="en-GB" dirty="0" smtClean="0"/>
              <a:t>and tends to have community boundaries that coincide with social units. Membership in speech communities is often assumed </a:t>
            </a:r>
            <a:r>
              <a:rPr lang="en-GB" b="1" dirty="0" smtClean="0"/>
              <a:t>based on stereotypes </a:t>
            </a:r>
            <a:r>
              <a:rPr lang="en-GB" dirty="0" smtClean="0"/>
              <a:t>about the community as defined by non-linguistic factors. Speakers may </a:t>
            </a:r>
            <a:r>
              <a:rPr lang="en-GB" b="1" dirty="0" smtClean="0"/>
              <a:t>resist culturally dominant language</a:t>
            </a:r>
            <a:r>
              <a:rPr lang="en-GB" dirty="0" smtClean="0"/>
              <a:t> and oppose cultural authority by maintaining their own varieties of speech. Language use can also mimic culturally dominant forms or stereotypes.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Switching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Changing speech styles, or </a:t>
            </a:r>
            <a:r>
              <a:rPr lang="en-GB" b="1" dirty="0" smtClean="0"/>
              <a:t>code switching</a:t>
            </a:r>
            <a:r>
              <a:rPr lang="en-GB" dirty="0" smtClean="0"/>
              <a:t>, can indicate which </a:t>
            </a:r>
            <a:r>
              <a:rPr lang="en-GB" b="1" dirty="0" smtClean="0"/>
              <a:t>identity</a:t>
            </a:r>
            <a:r>
              <a:rPr lang="en-GB" dirty="0" smtClean="0"/>
              <a:t> individuals want to put forward as </a:t>
            </a:r>
            <a:r>
              <a:rPr lang="en-GB" b="1" dirty="0" smtClean="0"/>
              <a:t>primary</a:t>
            </a:r>
            <a:r>
              <a:rPr lang="en-GB" dirty="0" smtClean="0"/>
              <a:t> at a given time. Choices of language use among gay men depend on the </a:t>
            </a:r>
            <a:r>
              <a:rPr lang="en-GB" b="1" dirty="0" smtClean="0"/>
              <a:t>audience and context</a:t>
            </a:r>
            <a:r>
              <a:rPr lang="en-GB" dirty="0" smtClean="0"/>
              <a:t>, and shift depending on situational needs such as the need </a:t>
            </a:r>
            <a:r>
              <a:rPr lang="en-GB" b="1" dirty="0" smtClean="0"/>
              <a:t>to demonstrate or conceal</a:t>
            </a:r>
            <a:r>
              <a:rPr lang="en-GB" dirty="0" smtClean="0"/>
              <a:t> gay identity in a particular environment.</a:t>
            </a:r>
          </a:p>
          <a:p>
            <a:r>
              <a:rPr lang="en-GB" dirty="0" smtClean="0"/>
              <a:t>“</a:t>
            </a:r>
            <a:r>
              <a:rPr lang="en-GB" b="1" dirty="0" smtClean="0"/>
              <a:t>Exploratory switching</a:t>
            </a:r>
            <a:r>
              <a:rPr lang="en-GB" dirty="0" smtClean="0"/>
              <a:t>” can be used to determine whether an interlocutor shares the speaker's identity. E.g. a gay man might use certain key words and mannerisms generally known by the community as a </a:t>
            </a:r>
            <a:r>
              <a:rPr lang="en-GB" b="1" dirty="0" smtClean="0"/>
              <a:t>test</a:t>
            </a:r>
            <a:r>
              <a:rPr lang="en-GB" dirty="0" smtClean="0"/>
              <a:t> to see whether they are recognized by the interlocutor. This allows the gay man to </a:t>
            </a:r>
            <a:r>
              <a:rPr lang="en-GB" b="1" dirty="0" smtClean="0"/>
              <a:t>establish solidarity</a:t>
            </a:r>
            <a:r>
              <a:rPr lang="en-GB" dirty="0" smtClean="0"/>
              <a:t> with a community member previously unknown to him without having to disclose his orientation to a heterosexual and potentially hostile person.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Polari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b="1" dirty="0" smtClean="0"/>
              <a:t>secret language </a:t>
            </a:r>
            <a:r>
              <a:rPr lang="en-GB" dirty="0" smtClean="0"/>
              <a:t>used by </a:t>
            </a:r>
            <a:r>
              <a:rPr lang="en-GB" b="1" dirty="0" smtClean="0"/>
              <a:t>homosexual men </a:t>
            </a:r>
            <a:r>
              <a:rPr lang="en-GB" dirty="0" smtClean="0"/>
              <a:t>(particularly in the 1960s) with certain </a:t>
            </a:r>
            <a:r>
              <a:rPr lang="en-GB" b="1" dirty="0" smtClean="0"/>
              <a:t>terminology used </a:t>
            </a:r>
            <a:r>
              <a:rPr lang="en-GB" dirty="0" smtClean="0"/>
              <a:t>to refer to things/people: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624" y="306896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Polari Term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Betty bracelet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Policewoman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Camp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Effeminate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Cottage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Public Toilet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camp walk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Awful (Not Available</a:t>
                      </a:r>
                      <a:r>
                        <a:rPr lang="en-GB" baseline="0" dirty="0" smtClean="0"/>
                        <a:t> For Fucking)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Slap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Make-Up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think these Polari terms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Chicken</a:t>
            </a:r>
          </a:p>
          <a:p>
            <a:r>
              <a:rPr lang="en-GB" dirty="0" smtClean="0"/>
              <a:t>Fruit</a:t>
            </a:r>
          </a:p>
          <a:p>
            <a:r>
              <a:rPr lang="en-GB" dirty="0" smtClean="0"/>
              <a:t>Glossies </a:t>
            </a:r>
          </a:p>
          <a:p>
            <a:r>
              <a:rPr lang="en-GB" dirty="0" smtClean="0"/>
              <a:t>Hoofer</a:t>
            </a:r>
          </a:p>
          <a:p>
            <a:r>
              <a:rPr lang="en-GB" dirty="0" err="1" smtClean="0"/>
              <a:t>Lallies</a:t>
            </a:r>
            <a:endParaRPr lang="en-GB" dirty="0" smtClean="0"/>
          </a:p>
          <a:p>
            <a:r>
              <a:rPr lang="en-GB" dirty="0" smtClean="0"/>
              <a:t>Trade </a:t>
            </a:r>
          </a:p>
          <a:p>
            <a:r>
              <a:rPr lang="en-GB" dirty="0" smtClean="0"/>
              <a:t>Willets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Kulick’s</a:t>
            </a:r>
            <a:r>
              <a:rPr lang="en-GB" dirty="0" smtClean="0"/>
              <a:t>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search for a </a:t>
            </a:r>
            <a:r>
              <a:rPr lang="en-GB" b="1" dirty="0" smtClean="0"/>
              <a:t>link</a:t>
            </a:r>
            <a:r>
              <a:rPr lang="en-GB" dirty="0" smtClean="0"/>
              <a:t> between </a:t>
            </a:r>
            <a:r>
              <a:rPr lang="en-GB" b="1" dirty="0" smtClean="0"/>
              <a:t>sexual identity categories and language is misplaced</a:t>
            </a:r>
            <a:r>
              <a:rPr lang="en-GB" dirty="0" smtClean="0"/>
              <a:t>, since studies have failed to show that the language gay men and lesbians use is </a:t>
            </a:r>
            <a:r>
              <a:rPr lang="en-GB" b="1" dirty="0" smtClean="0"/>
              <a:t>unique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Gay Men &amp; Female Stereotypes (1970s):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/>
              <a:t>Robin Lakoff </a:t>
            </a:r>
            <a:r>
              <a:rPr lang="en-GB" dirty="0" smtClean="0"/>
              <a:t>– gay men deliberately </a:t>
            </a:r>
            <a:r>
              <a:rPr lang="en-GB" b="1" dirty="0" smtClean="0"/>
              <a:t>imitate </a:t>
            </a:r>
            <a:r>
              <a:rPr lang="en-GB" dirty="0" smtClean="0"/>
              <a:t>women’s speech features including:</a:t>
            </a:r>
          </a:p>
          <a:p>
            <a:pPr lvl="1"/>
            <a:r>
              <a:rPr lang="en-GB" b="1" dirty="0" smtClean="0"/>
              <a:t>Increased use of superlatives</a:t>
            </a:r>
          </a:p>
          <a:p>
            <a:pPr lvl="1"/>
            <a:r>
              <a:rPr lang="en-GB" b="1" dirty="0" smtClean="0"/>
              <a:t>Emphatic adjectives </a:t>
            </a:r>
            <a:r>
              <a:rPr lang="en-GB" dirty="0" smtClean="0"/>
              <a:t>e.g. </a:t>
            </a:r>
            <a:r>
              <a:rPr lang="en-GB" i="1" dirty="0" smtClean="0"/>
              <a:t>divine</a:t>
            </a:r>
          </a:p>
          <a:p>
            <a:pPr lvl="1"/>
            <a:r>
              <a:rPr lang="en-GB" b="1" dirty="0" smtClean="0"/>
              <a:t>Inflected intonation</a:t>
            </a:r>
          </a:p>
          <a:p>
            <a:pPr lvl="1"/>
            <a:r>
              <a:rPr lang="en-GB" b="1" dirty="0" smtClean="0"/>
              <a:t>Lisping </a:t>
            </a:r>
          </a:p>
          <a:p>
            <a:r>
              <a:rPr lang="en-GB" b="1" dirty="0" smtClean="0"/>
              <a:t>David Crystal </a:t>
            </a:r>
            <a:r>
              <a:rPr lang="en-GB" dirty="0" smtClean="0"/>
              <a:t>– gay male speech is </a:t>
            </a:r>
            <a:r>
              <a:rPr lang="en-GB" b="1" dirty="0" smtClean="0"/>
              <a:t>effeminate </a:t>
            </a:r>
            <a:r>
              <a:rPr lang="en-GB" dirty="0" smtClean="0"/>
              <a:t>(simpering voice) with a </a:t>
            </a:r>
            <a:r>
              <a:rPr lang="en-GB" b="1" dirty="0" smtClean="0"/>
              <a:t>wider pitch-range </a:t>
            </a:r>
            <a:r>
              <a:rPr lang="en-GB" dirty="0" smtClean="0"/>
              <a:t>than heterosexual men, more frequent use of </a:t>
            </a:r>
            <a:r>
              <a:rPr lang="en-GB" b="1" dirty="0" smtClean="0"/>
              <a:t>complex tones </a:t>
            </a:r>
            <a:r>
              <a:rPr lang="en-GB" dirty="0" smtClean="0"/>
              <a:t>(e.g. fall-rise/rise-fall) and switching to a </a:t>
            </a:r>
            <a:r>
              <a:rPr lang="en-GB" b="1" dirty="0" smtClean="0"/>
              <a:t>falsetto register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Questions: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Why has there been so much talk of </a:t>
            </a:r>
            <a:r>
              <a:rPr lang="en-GB" b="1" dirty="0" smtClean="0"/>
              <a:t>gay men </a:t>
            </a:r>
            <a:r>
              <a:rPr lang="en-GB" dirty="0" smtClean="0"/>
              <a:t>in relation to other LGBT+ identities?</a:t>
            </a:r>
          </a:p>
          <a:p>
            <a:r>
              <a:rPr lang="en-GB" dirty="0" smtClean="0"/>
              <a:t>Do you think that </a:t>
            </a:r>
            <a:r>
              <a:rPr lang="en-GB" b="1" dirty="0" smtClean="0"/>
              <a:t>lesbians, bisexual </a:t>
            </a:r>
            <a:r>
              <a:rPr lang="en-GB" dirty="0" smtClean="0"/>
              <a:t>and </a:t>
            </a:r>
            <a:r>
              <a:rPr lang="en-GB" b="1" dirty="0" smtClean="0"/>
              <a:t>trans* </a:t>
            </a:r>
            <a:r>
              <a:rPr lang="en-GB" dirty="0" smtClean="0"/>
              <a:t>people have (</a:t>
            </a:r>
            <a:r>
              <a:rPr lang="en-GB" b="1" dirty="0" smtClean="0"/>
              <a:t>stereotypical</a:t>
            </a:r>
            <a:r>
              <a:rPr lang="en-GB" dirty="0" smtClean="0"/>
              <a:t>) </a:t>
            </a:r>
            <a:r>
              <a:rPr lang="en-GB" b="1" dirty="0" smtClean="0"/>
              <a:t>speech communities?</a:t>
            </a:r>
          </a:p>
          <a:p>
            <a:r>
              <a:rPr lang="en-GB" dirty="0" smtClean="0"/>
              <a:t>Do you completely </a:t>
            </a:r>
            <a:r>
              <a:rPr lang="en-GB" b="1" dirty="0" smtClean="0"/>
              <a:t>refute </a:t>
            </a:r>
            <a:r>
              <a:rPr lang="en-GB" dirty="0" smtClean="0"/>
              <a:t>the claim that </a:t>
            </a:r>
            <a:r>
              <a:rPr lang="en-GB" b="1" dirty="0" smtClean="0"/>
              <a:t>LGBT+ people</a:t>
            </a:r>
            <a:r>
              <a:rPr lang="en-GB" dirty="0" smtClean="0"/>
              <a:t> would have a speech community? How can you </a:t>
            </a:r>
            <a:r>
              <a:rPr lang="en-GB" b="1" dirty="0" smtClean="0"/>
              <a:t>compare </a:t>
            </a:r>
            <a:r>
              <a:rPr lang="en-GB" dirty="0" smtClean="0"/>
              <a:t>to other minorities?</a:t>
            </a:r>
          </a:p>
          <a:p>
            <a:r>
              <a:rPr lang="en-GB" dirty="0" smtClean="0"/>
              <a:t>Do you think that </a:t>
            </a:r>
            <a:r>
              <a:rPr lang="en-GB" b="1" dirty="0" smtClean="0"/>
              <a:t>gay men </a:t>
            </a:r>
            <a:r>
              <a:rPr lang="en-GB" dirty="0" smtClean="0"/>
              <a:t>used to have a speech community but that this has been </a:t>
            </a:r>
            <a:r>
              <a:rPr lang="en-GB" b="1" dirty="0" smtClean="0"/>
              <a:t>eroded</a:t>
            </a:r>
            <a:r>
              <a:rPr lang="en-GB" dirty="0" smtClean="0"/>
              <a:t> due to liberalism in society allowing more than the </a:t>
            </a:r>
            <a:r>
              <a:rPr lang="en-GB" b="1" dirty="0" smtClean="0"/>
              <a:t>stereotype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384376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r>
              <a:rPr lang="en-GB" dirty="0" smtClean="0">
                <a:solidFill>
                  <a:srgbClr val="00B0F0"/>
                </a:solidFill>
                <a:latin typeface="Comic Sans MS" pitchFamily="66" charset="0"/>
              </a:rPr>
              <a:t>B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T</a:t>
            </a:r>
            <a:r>
              <a:rPr lang="en-GB" dirty="0" smtClean="0">
                <a:solidFill>
                  <a:srgbClr val="FFC000"/>
                </a:solidFill>
                <a:latin typeface="Comic Sans MS" pitchFamily="66" charset="0"/>
              </a:rPr>
              <a:t>+</a:t>
            </a:r>
            <a:r>
              <a:rPr lang="en-GB" dirty="0" smtClean="0">
                <a:latin typeface="Comic Sans MS" pitchFamily="66" charset="0"/>
              </a:rPr>
              <a:t> stands for: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GB" dirty="0" smtClean="0">
                <a:latin typeface="Comic Sans MS" pitchFamily="66" charset="0"/>
              </a:rPr>
              <a:t>esbian</a:t>
            </a:r>
          </a:p>
          <a:p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r>
              <a:rPr lang="en-GB" dirty="0" smtClean="0">
                <a:latin typeface="Comic Sans MS" pitchFamily="66" charset="0"/>
              </a:rPr>
              <a:t>ay</a:t>
            </a:r>
          </a:p>
          <a:p>
            <a:r>
              <a:rPr lang="en-GB" dirty="0" smtClean="0">
                <a:solidFill>
                  <a:srgbClr val="00B0F0"/>
                </a:solidFill>
                <a:latin typeface="Comic Sans MS" pitchFamily="66" charset="0"/>
              </a:rPr>
              <a:t>B</a:t>
            </a:r>
            <a:r>
              <a:rPr lang="en-GB" dirty="0" smtClean="0">
                <a:latin typeface="Comic Sans MS" pitchFamily="66" charset="0"/>
              </a:rPr>
              <a:t>i(sexual)</a:t>
            </a:r>
          </a:p>
          <a:p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T</a:t>
            </a:r>
            <a:r>
              <a:rPr lang="en-GB" dirty="0" smtClean="0">
                <a:latin typeface="Comic Sans MS" pitchFamily="66" charset="0"/>
              </a:rPr>
              <a:t>rans(gender)</a:t>
            </a:r>
          </a:p>
          <a:p>
            <a:r>
              <a:rPr lang="en-GB" dirty="0" smtClean="0">
                <a:solidFill>
                  <a:srgbClr val="FFC000"/>
                </a:solidFill>
                <a:latin typeface="Comic Sans MS" pitchFamily="66" charset="0"/>
              </a:rPr>
              <a:t>+</a:t>
            </a:r>
            <a:r>
              <a:rPr lang="en-GB" dirty="0" smtClean="0">
                <a:latin typeface="Comic Sans MS" pitchFamily="66" charset="0"/>
              </a:rPr>
              <a:t> - Anyone who identifies outside of the LGBT acronym e.g. </a:t>
            </a:r>
            <a:r>
              <a:rPr lang="en-GB" dirty="0" err="1" smtClean="0">
                <a:latin typeface="Comic Sans MS" pitchFamily="66" charset="0"/>
              </a:rPr>
              <a:t>agender</a:t>
            </a:r>
            <a:r>
              <a:rPr lang="en-GB" dirty="0" smtClean="0">
                <a:latin typeface="Comic Sans MS" pitchFamily="66" charset="0"/>
              </a:rPr>
              <a:t>, asexual, intersex</a:t>
            </a:r>
            <a:endParaRPr lang="en-GB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404664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LGBT+ - What does is stand for?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031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5205"/>
            <a:ext cx="8229600" cy="10668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Genderbread</a:t>
            </a:r>
            <a:r>
              <a:rPr lang="en-GB" dirty="0" smtClean="0"/>
              <a:t> Person</a:t>
            </a:r>
            <a:endParaRPr lang="en-GB" dirty="0"/>
          </a:p>
        </p:txBody>
      </p:sp>
      <p:pic>
        <p:nvPicPr>
          <p:cNvPr id="3" name="Picture 2" descr="http://farm8.staticflickr.com/7324/10153632374_15f4a54c05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7" y="1556792"/>
            <a:ext cx="8771022" cy="49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066800"/>
          </a:xfrm>
        </p:spPr>
        <p:txBody>
          <a:bodyPr/>
          <a:lstStyle/>
          <a:p>
            <a:r>
              <a:rPr lang="en-GB" dirty="0" smtClean="0"/>
              <a:t>Understanding Gender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98" y="1682136"/>
            <a:ext cx="8411873" cy="4483168"/>
          </a:xfrm>
        </p:spPr>
        <p:txBody>
          <a:bodyPr>
            <a:normAutofit fontScale="40000" lnSpcReduction="20000"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Man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Woman</a:t>
            </a:r>
          </a:p>
          <a:p>
            <a:r>
              <a:rPr lang="en-GB" sz="3600" b="1" dirty="0" err="1" smtClean="0">
                <a:latin typeface="Comic Sans MS" panose="030F0702030302020204" pitchFamily="66" charset="0"/>
              </a:rPr>
              <a:t>Cisgender</a:t>
            </a:r>
            <a:r>
              <a:rPr lang="en-GB" sz="3600" b="1" dirty="0" smtClean="0">
                <a:latin typeface="Comic Sans MS" panose="030F0702030302020204" pitchFamily="66" charset="0"/>
              </a:rPr>
              <a:t>: </a:t>
            </a:r>
            <a:r>
              <a:rPr lang="en-GB" sz="3600" dirty="0" smtClean="0">
                <a:latin typeface="Comic Sans MS" panose="030F0702030302020204" pitchFamily="66" charset="0"/>
              </a:rPr>
              <a:t>An individual whose gender identity matches their sex assigned at birth.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Transgender</a:t>
            </a:r>
            <a:r>
              <a:rPr lang="en-GB" sz="3600" dirty="0">
                <a:latin typeface="Comic Sans MS" panose="030F0702030302020204" pitchFamily="66" charset="0"/>
              </a:rPr>
              <a:t>: An individual whose gender identity differs from their sex assigned at birth:-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    	–</a:t>
            </a:r>
            <a:r>
              <a:rPr lang="en-GB" sz="3600" b="1" dirty="0" err="1">
                <a:latin typeface="Comic Sans MS" panose="030F0702030302020204" pitchFamily="66" charset="0"/>
              </a:rPr>
              <a:t>FtM</a:t>
            </a:r>
            <a:r>
              <a:rPr lang="en-GB" sz="3600" b="1" dirty="0">
                <a:latin typeface="Comic Sans MS" panose="030F0702030302020204" pitchFamily="66" charset="0"/>
              </a:rPr>
              <a:t>: </a:t>
            </a:r>
            <a:r>
              <a:rPr lang="en-GB" sz="3600" dirty="0">
                <a:latin typeface="Comic Sans MS" panose="030F0702030302020204" pitchFamily="66" charset="0"/>
              </a:rPr>
              <a:t>Males who were assigned female at </a:t>
            </a:r>
            <a:r>
              <a:rPr lang="en-GB" sz="3600" dirty="0" smtClean="0">
                <a:latin typeface="Comic Sans MS" panose="030F0702030302020204" pitchFamily="66" charset="0"/>
              </a:rPr>
              <a:t>birth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	–</a:t>
            </a:r>
            <a:r>
              <a:rPr lang="en-GB" sz="3600" b="1" dirty="0" err="1" smtClean="0">
                <a:latin typeface="Comic Sans MS" panose="030F0702030302020204" pitchFamily="66" charset="0"/>
              </a:rPr>
              <a:t>MtF</a:t>
            </a:r>
            <a:r>
              <a:rPr lang="en-GB" sz="3600" b="1" dirty="0">
                <a:latin typeface="Comic Sans MS" panose="030F0702030302020204" pitchFamily="66" charset="0"/>
              </a:rPr>
              <a:t>: </a:t>
            </a:r>
            <a:r>
              <a:rPr lang="en-GB" sz="3600" dirty="0">
                <a:latin typeface="Comic Sans MS" panose="030F0702030302020204" pitchFamily="66" charset="0"/>
              </a:rPr>
              <a:t>Females who were assigned male at birth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	</a:t>
            </a:r>
            <a:r>
              <a:rPr lang="en-GB" sz="3600" dirty="0" smtClean="0">
                <a:latin typeface="Comic Sans MS" panose="030F0702030302020204" pitchFamily="66" charset="0"/>
              </a:rPr>
              <a:t>–</a:t>
            </a:r>
            <a:r>
              <a:rPr lang="en-GB" sz="3600" b="1" dirty="0">
                <a:latin typeface="Comic Sans MS" panose="030F0702030302020204" pitchFamily="66" charset="0"/>
              </a:rPr>
              <a:t>Genderqueer:</a:t>
            </a:r>
            <a:r>
              <a:rPr lang="en-GB" sz="3600" dirty="0">
                <a:latin typeface="Comic Sans MS" panose="030F0702030302020204" pitchFamily="66" charset="0"/>
              </a:rPr>
              <a:t> A person who does not identify as either of the gender </a:t>
            </a:r>
            <a:r>
              <a:rPr lang="en-GB" sz="3600" dirty="0" smtClean="0">
                <a:latin typeface="Comic Sans MS" panose="030F0702030302020204" pitchFamily="66" charset="0"/>
              </a:rPr>
              <a:t>	binaries 	(</a:t>
            </a:r>
            <a:r>
              <a:rPr lang="en-GB" sz="3600" dirty="0">
                <a:latin typeface="Comic Sans MS" panose="030F0702030302020204" pitchFamily="66" charset="0"/>
              </a:rPr>
              <a:t>male </a:t>
            </a:r>
            <a:r>
              <a:rPr lang="en-GB" sz="3600" dirty="0" smtClean="0">
                <a:latin typeface="Comic Sans MS" panose="030F0702030302020204" pitchFamily="66" charset="0"/>
              </a:rPr>
              <a:t>or female) any </a:t>
            </a:r>
            <a:r>
              <a:rPr lang="en-GB" sz="3600" dirty="0">
                <a:latin typeface="Comic Sans MS" panose="030F0702030302020204" pitchFamily="66" charset="0"/>
              </a:rPr>
              <a:t>or all of the time. </a:t>
            </a:r>
            <a:endParaRPr lang="en-GB" sz="3600" b="1" dirty="0" smtClean="0">
              <a:latin typeface="Comic Sans MS" panose="030F0702030302020204" pitchFamily="66" charset="0"/>
            </a:endParaRP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Non-Binary</a:t>
            </a:r>
            <a:r>
              <a:rPr lang="en-GB" sz="3600" dirty="0" smtClean="0"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GB" sz="3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Agender</a:t>
            </a: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An individual who neither identifies as male nor female.</a:t>
            </a:r>
          </a:p>
          <a:p>
            <a:pPr lvl="1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Bi/Tri/</a:t>
            </a:r>
            <a:r>
              <a:rPr lang="en-GB" sz="3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Pangender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 individual who considers </a:t>
            </a:r>
            <a:r>
              <a:rPr lang="en-GB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themself</a:t>
            </a: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 have two or more genders</a:t>
            </a:r>
          </a:p>
          <a:p>
            <a:pPr lvl="1"/>
            <a:r>
              <a:rPr lang="en-GB" sz="3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Genderfluid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 individual who moves between genders or with a fluctuating gender identity. 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Two-Spirit</a:t>
            </a:r>
            <a:r>
              <a:rPr lang="en-GB" sz="3600" dirty="0">
                <a:latin typeface="Comic Sans MS" panose="030F0702030302020204" pitchFamily="66" charset="0"/>
              </a:rPr>
              <a:t>: A term traditionally used by Native American people to recognize individuals who possess qualities or </a:t>
            </a:r>
            <a:r>
              <a:rPr lang="en-GB" sz="3600" dirty="0" smtClean="0">
                <a:latin typeface="Comic Sans MS" panose="030F0702030302020204" pitchFamily="66" charset="0"/>
              </a:rPr>
              <a:t>fulfil </a:t>
            </a:r>
            <a:r>
              <a:rPr lang="en-GB" sz="3600" dirty="0">
                <a:latin typeface="Comic Sans MS" panose="030F0702030302020204" pitchFamily="66" charset="0"/>
              </a:rPr>
              <a:t>roles of </a:t>
            </a:r>
            <a:r>
              <a:rPr lang="en-GB" sz="3600" dirty="0" smtClean="0">
                <a:latin typeface="Comic Sans MS" panose="030F0702030302020204" pitchFamily="66" charset="0"/>
              </a:rPr>
              <a:t>different genders.</a:t>
            </a:r>
          </a:p>
          <a:p>
            <a:pPr lvl="1"/>
            <a:endParaRPr lang="en-GB" dirty="0" smtClean="0">
              <a:latin typeface="Comic Sans MS" panose="030F0702030302020204" pitchFamily="66" charset="0"/>
            </a:endParaRPr>
          </a:p>
          <a:p>
            <a:pPr lvl="1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373216"/>
            <a:ext cx="3744416" cy="94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4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Gender Expression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Feminine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Masculine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Androgynous: </a:t>
            </a:r>
            <a:r>
              <a:rPr lang="en-GB" dirty="0" smtClean="0">
                <a:latin typeface="Comic Sans MS" panose="030F0702030302020204" pitchFamily="66" charset="0"/>
              </a:rPr>
              <a:t>An appearance and/or identification that is neither male nor female, presenting a gender that is either mixed or neutral.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97152"/>
            <a:ext cx="5112568" cy="13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7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Biological Sex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Male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Female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Intersex: </a:t>
            </a:r>
            <a:r>
              <a:rPr lang="en-GB" dirty="0" smtClean="0">
                <a:latin typeface="Comic Sans MS" panose="030F0702030302020204" pitchFamily="66" charset="0"/>
              </a:rPr>
              <a:t>A term used to describe a person whose sex chromosomes, genitalia and/or secondary sex characteristics are determined to be neither exclusively male nor female.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085184"/>
            <a:ext cx="4608512" cy="12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8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3400"/>
            <a:ext cx="8229600" cy="1066800"/>
          </a:xfrm>
        </p:spPr>
        <p:txBody>
          <a:bodyPr/>
          <a:lstStyle/>
          <a:p>
            <a:r>
              <a:rPr lang="en-GB" dirty="0" smtClean="0"/>
              <a:t>Understanding Sexual Orientation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5112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Heterosexual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a person of the opposite gender.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Homosexual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a person of the same gender.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Bisexual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people of two genders.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Polysexual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people of many genders.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Pansexual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people of any gender.</a:t>
            </a:r>
          </a:p>
          <a:p>
            <a:r>
              <a:rPr lang="en-GB" sz="1600" b="1" dirty="0" smtClean="0">
                <a:latin typeface="Comic Sans MS" panose="030F0702030302020204" pitchFamily="66" charset="0"/>
              </a:rPr>
              <a:t>Asexual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does not experience sexual attraction to people of any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Skoliosexual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people of non-binary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Androsexual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</a:t>
            </a:r>
            <a:r>
              <a:rPr lang="en-GB" sz="1600" dirty="0" smtClean="0">
                <a:latin typeface="Comic Sans MS" panose="030F0702030302020204" pitchFamily="66" charset="0"/>
              </a:rPr>
              <a:t>masculinity</a:t>
            </a:r>
            <a:r>
              <a:rPr lang="en-GB" sz="1600" dirty="0">
                <a:latin typeface="Comic Sans MS" panose="030F0702030302020204" pitchFamily="66" charset="0"/>
              </a:rPr>
              <a:t>. 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Gynosexual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to </a:t>
            </a:r>
            <a:r>
              <a:rPr lang="en-GB" sz="1600" dirty="0" smtClean="0">
                <a:latin typeface="Comic Sans MS" panose="030F0702030302020204" pitchFamily="66" charset="0"/>
              </a:rPr>
              <a:t>femininity</a:t>
            </a:r>
            <a:r>
              <a:rPr lang="en-GB" sz="1600" dirty="0">
                <a:latin typeface="Comic Sans MS" panose="030F0702030302020204" pitchFamily="66" charset="0"/>
              </a:rPr>
              <a:t>. 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Demisexual</a:t>
            </a:r>
            <a:r>
              <a:rPr lang="en-GB" sz="1600" b="1" dirty="0">
                <a:latin typeface="Comic Sans MS" panose="030F0702030302020204" pitchFamily="66" charset="0"/>
              </a:rPr>
              <a:t>: </a:t>
            </a:r>
            <a:r>
              <a:rPr lang="en-GB" sz="1600" dirty="0">
                <a:latin typeface="Comic Sans MS" panose="030F0702030302020204" pitchFamily="66" charset="0"/>
              </a:rPr>
              <a:t>An individual who experiences sexual attraction only once a strong emotional connection is formed.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2097"/>
            <a:ext cx="2343443" cy="7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4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66800"/>
          </a:xfrm>
        </p:spPr>
        <p:txBody>
          <a:bodyPr/>
          <a:lstStyle/>
          <a:p>
            <a:r>
              <a:rPr lang="en-GB" dirty="0" smtClean="0"/>
              <a:t>Understanding Romantic Attraction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>
            <a:noAutofit/>
          </a:bodyPr>
          <a:lstStyle/>
          <a:p>
            <a:r>
              <a:rPr lang="en-GB" sz="1600" b="1" dirty="0" err="1" smtClean="0">
                <a:latin typeface="Comic Sans MS" panose="030F0702030302020204" pitchFamily="66" charset="0"/>
              </a:rPr>
              <a:t>Heteroromantic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a person of the opposite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Homoromantic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a person of the same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Biromantic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people of two genders.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Polyromantic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people of many genders.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Panromantic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people of any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Aromantic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does not experience romantic attraction to people of any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Skolioromantic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people of non-binary gender.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Androromantic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masculinity. 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Gynoromantic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to femininity. </a:t>
            </a:r>
          </a:p>
          <a:p>
            <a:r>
              <a:rPr lang="en-GB" sz="1600" b="1" dirty="0" err="1" smtClean="0">
                <a:latin typeface="Comic Sans MS" panose="030F0702030302020204" pitchFamily="66" charset="0"/>
              </a:rPr>
              <a:t>Demiromantic</a:t>
            </a:r>
            <a:r>
              <a:rPr lang="en-GB" sz="1600" b="1" dirty="0" smtClean="0">
                <a:latin typeface="Comic Sans MS" panose="030F0702030302020204" pitchFamily="66" charset="0"/>
              </a:rPr>
              <a:t>: </a:t>
            </a:r>
            <a:r>
              <a:rPr lang="en-GB" sz="1600" dirty="0" smtClean="0">
                <a:latin typeface="Comic Sans MS" panose="030F0702030302020204" pitchFamily="66" charset="0"/>
              </a:rPr>
              <a:t>An individual who experiences romantic attraction only once a strong emotional connection is formed.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9699"/>
            <a:ext cx="1899058" cy="5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9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en-GB" dirty="0" smtClean="0"/>
              <a:t>Can you apply these labels to yourself?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25112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Genderbread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Person outline</a:t>
            </a:r>
            <a:r>
              <a:rPr lang="en-GB" dirty="0" smtClean="0">
                <a:latin typeface="Comic Sans MS" panose="030F0702030302020204" pitchFamily="66" charset="0"/>
              </a:rPr>
              <a:t>: 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gender identity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gender expression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biological sex</a:t>
            </a: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sexual orientation</a:t>
            </a: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 smtClean="0">
                <a:latin typeface="Comic Sans MS" panose="030F0702030302020204" pitchFamily="66" charset="0"/>
              </a:rPr>
              <a:t>romantic attraction </a:t>
            </a:r>
            <a:endParaRPr lang="en-GB" dirty="0">
              <a:latin typeface="Comic Sans MS" panose="030F0702030302020204" pitchFamily="66" charset="0"/>
            </a:endParaRPr>
          </a:p>
          <a:p>
            <a:pPr marL="365760" lvl="1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65760" lvl="1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Why do we need labels?</a:t>
            </a:r>
          </a:p>
          <a:p>
            <a:pPr marL="365760" lvl="1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we have a separate speech community based on our labels? </a:t>
            </a:r>
          </a:p>
        </p:txBody>
      </p:sp>
      <p:pic>
        <p:nvPicPr>
          <p:cNvPr id="4" name="Picture 3" descr="http://farm8.staticflickr.com/7324/10153632374_15f4a54c05_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r="50900"/>
          <a:stretch/>
        </p:blipFill>
        <p:spPr bwMode="auto">
          <a:xfrm>
            <a:off x="5580112" y="1916832"/>
            <a:ext cx="2491582" cy="26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869</Words>
  <Application>Microsoft Office PowerPoint</Application>
  <PresentationFormat>On-screen Show (4:3)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Schoolbook</vt:lpstr>
      <vt:lpstr>Comic Sans MS</vt:lpstr>
      <vt:lpstr>Wingdings</vt:lpstr>
      <vt:lpstr>Wingdings 2</vt:lpstr>
      <vt:lpstr>Oriel</vt:lpstr>
      <vt:lpstr>LGBT+ Linguistics</vt:lpstr>
      <vt:lpstr>PowerPoint Presentation</vt:lpstr>
      <vt:lpstr>The Genderbread Person</vt:lpstr>
      <vt:lpstr>Understanding Gender Identity</vt:lpstr>
      <vt:lpstr>Understanding Gender Expression</vt:lpstr>
      <vt:lpstr>Understanding Biological Sex</vt:lpstr>
      <vt:lpstr>Understanding Sexual Orientation</vt:lpstr>
      <vt:lpstr>Understanding Romantic Attraction</vt:lpstr>
      <vt:lpstr>Can you apply these labels to yourself?</vt:lpstr>
      <vt:lpstr>J.L. Austin (1976)</vt:lpstr>
      <vt:lpstr>Code Switching</vt:lpstr>
      <vt:lpstr>Polari </vt:lpstr>
      <vt:lpstr>What do you think these Polari terms mean?</vt:lpstr>
      <vt:lpstr>Kulick’s Argument</vt:lpstr>
      <vt:lpstr>Gay Men &amp; Female Stereotypes (1970s):</vt:lpstr>
      <vt:lpstr>Key Questions: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LGBT+ Linguistics</dc:title>
  <dc:creator>Adam</dc:creator>
  <cp:lastModifiedBy>Adam Duce</cp:lastModifiedBy>
  <cp:revision>14</cp:revision>
  <dcterms:created xsi:type="dcterms:W3CDTF">2016-01-19T21:38:59Z</dcterms:created>
  <dcterms:modified xsi:type="dcterms:W3CDTF">2017-02-20T12:48:43Z</dcterms:modified>
</cp:coreProperties>
</file>