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76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D6C74-FE74-4E36-B28B-4F47AA0C5077}" type="datetimeFigureOut">
              <a:rPr lang="en-GB" smtClean="0"/>
              <a:pPr/>
              <a:t>06/03/2017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B9E4-ED8B-447E-992B-819B3A0BD27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174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D6C74-FE74-4E36-B28B-4F47AA0C5077}" type="datetimeFigureOut">
              <a:rPr lang="en-GB" smtClean="0"/>
              <a:pPr/>
              <a:t>06/03/2017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B9E4-ED8B-447E-992B-819B3A0BD27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3932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D6C74-FE74-4E36-B28B-4F47AA0C5077}" type="datetimeFigureOut">
              <a:rPr lang="en-GB" smtClean="0"/>
              <a:pPr/>
              <a:t>06/03/2017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B9E4-ED8B-447E-992B-819B3A0BD27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3964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D6C74-FE74-4E36-B28B-4F47AA0C5077}" type="datetimeFigureOut">
              <a:rPr lang="en-GB" smtClean="0"/>
              <a:pPr/>
              <a:t>06/03/2017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B9E4-ED8B-447E-992B-819B3A0BD27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00305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D6C74-FE74-4E36-B28B-4F47AA0C5077}" type="datetimeFigureOut">
              <a:rPr lang="en-GB" smtClean="0"/>
              <a:pPr/>
              <a:t>06/03/2017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B9E4-ED8B-447E-992B-819B3A0BD27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2392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D6C74-FE74-4E36-B28B-4F47AA0C5077}" type="datetimeFigureOut">
              <a:rPr lang="en-GB" smtClean="0"/>
              <a:pPr/>
              <a:t>06/03/2017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B9E4-ED8B-447E-992B-819B3A0BD27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3887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D6C74-FE74-4E36-B28B-4F47AA0C5077}" type="datetimeFigureOut">
              <a:rPr lang="en-GB" smtClean="0"/>
              <a:pPr/>
              <a:t>06/03/2017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B9E4-ED8B-447E-992B-819B3A0BD27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5485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D6C74-FE74-4E36-B28B-4F47AA0C5077}" type="datetimeFigureOut">
              <a:rPr lang="en-GB" smtClean="0"/>
              <a:pPr/>
              <a:t>06/03/2017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B9E4-ED8B-447E-992B-819B3A0BD27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1879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D6C74-FE74-4E36-B28B-4F47AA0C5077}" type="datetimeFigureOut">
              <a:rPr lang="en-GB" smtClean="0"/>
              <a:pPr/>
              <a:t>06/03/2017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B9E4-ED8B-447E-992B-819B3A0BD27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41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D6C74-FE74-4E36-B28B-4F47AA0C5077}" type="datetimeFigureOut">
              <a:rPr lang="en-GB" smtClean="0"/>
              <a:pPr/>
              <a:t>06/03/2017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B9E4-ED8B-447E-992B-819B3A0BD27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702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D6C74-FE74-4E36-B28B-4F47AA0C5077}" type="datetimeFigureOut">
              <a:rPr lang="en-GB" smtClean="0"/>
              <a:pPr/>
              <a:t>06/03/2017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B9E4-ED8B-447E-992B-819B3A0BD27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583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D6C74-FE74-4E36-B28B-4F47AA0C5077}" type="datetimeFigureOut">
              <a:rPr lang="en-GB" smtClean="0"/>
              <a:pPr/>
              <a:t>06/03/2017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B9E4-ED8B-447E-992B-819B3A0BD27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393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D6C74-FE74-4E36-B28B-4F47AA0C5077}" type="datetimeFigureOut">
              <a:rPr lang="en-GB" smtClean="0"/>
              <a:pPr/>
              <a:t>06/03/2017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B9E4-ED8B-447E-992B-819B3A0BD27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744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D6C74-FE74-4E36-B28B-4F47AA0C5077}" type="datetimeFigureOut">
              <a:rPr lang="en-GB" smtClean="0"/>
              <a:pPr/>
              <a:t>06/03/2017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B9E4-ED8B-447E-992B-819B3A0BD27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733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D6C74-FE74-4E36-B28B-4F47AA0C5077}" type="datetimeFigureOut">
              <a:rPr lang="en-GB" smtClean="0"/>
              <a:pPr/>
              <a:t>06/03/2017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B9E4-ED8B-447E-992B-819B3A0BD27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252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D6C74-FE74-4E36-B28B-4F47AA0C5077}" type="datetimeFigureOut">
              <a:rPr lang="en-GB" smtClean="0"/>
              <a:pPr/>
              <a:t>06/03/2017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B9E4-ED8B-447E-992B-819B3A0BD27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957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D6C74-FE74-4E36-B28B-4F47AA0C5077}" type="datetimeFigureOut">
              <a:rPr lang="en-GB" smtClean="0"/>
              <a:pPr/>
              <a:t>06/03/2017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B9E4-ED8B-447E-992B-819B3A0BD27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6280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3FD6C74-FE74-4E36-B28B-4F47AA0C5077}" type="datetimeFigureOut">
              <a:rPr lang="en-GB" smtClean="0"/>
              <a:pPr/>
              <a:t>06/03/2017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182B9E4-ED8B-447E-992B-819B3A0BD27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6097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8" y="1300786"/>
            <a:ext cx="6643117" cy="2509213"/>
          </a:xfrm>
        </p:spPr>
        <p:txBody>
          <a:bodyPr>
            <a:normAutofit/>
          </a:bodyPr>
          <a:lstStyle/>
          <a:p>
            <a:r>
              <a:rPr lang="en-GB" dirty="0" smtClean="0"/>
              <a:t>Studying English </a:t>
            </a:r>
            <a:r>
              <a:rPr lang="en-GB" dirty="0" smtClean="0"/>
              <a:t>Language/Linguistics </a:t>
            </a:r>
            <a:r>
              <a:rPr lang="en-GB" dirty="0" smtClean="0"/>
              <a:t>at university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i="1" dirty="0" smtClean="0"/>
              <a:t>Advanced Linguistics</a:t>
            </a:r>
            <a:endParaRPr lang="en-GB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English Language vs. Linguistics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i="1" dirty="0" smtClean="0"/>
              <a:t>What’s the difference?</a:t>
            </a:r>
          </a:p>
          <a:p>
            <a:pPr>
              <a:buNone/>
            </a:pPr>
            <a:r>
              <a:rPr lang="en-GB" b="1" dirty="0" smtClean="0"/>
              <a:t>English Language </a:t>
            </a:r>
            <a:r>
              <a:rPr lang="en-GB" dirty="0" smtClean="0"/>
              <a:t>– generally degree programmes which explore the English language in different contexts e.g. forensic linguistics, history of English, media communication, etc. </a:t>
            </a:r>
          </a:p>
          <a:p>
            <a:pPr>
              <a:buNone/>
            </a:pPr>
            <a:r>
              <a:rPr lang="en-GB" b="1" dirty="0" smtClean="0"/>
              <a:t>Linguistics </a:t>
            </a:r>
            <a:r>
              <a:rPr lang="en-GB" dirty="0" smtClean="0"/>
              <a:t>– generally degree programmes which explore the language levels (</a:t>
            </a:r>
            <a:r>
              <a:rPr lang="en-GB" b="1" dirty="0" smtClean="0"/>
              <a:t>lexis, semantics, grammar, pragmatics, discourse, phonology</a:t>
            </a:r>
            <a:r>
              <a:rPr lang="en-GB" dirty="0" smtClean="0"/>
              <a:t>) in further detail (more theoretical)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English Language Programmes: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b="1" dirty="0" smtClean="0"/>
              <a:t>University of Birmingham</a:t>
            </a:r>
            <a:r>
              <a:rPr lang="en-GB" dirty="0" smtClean="0"/>
              <a:t>: AAB (A in English/MFL) [study abroad in Italy, USA, Australia, Holland for a semester]</a:t>
            </a:r>
          </a:p>
          <a:p>
            <a:r>
              <a:rPr lang="en-GB" b="1" dirty="0" smtClean="0"/>
              <a:t>Cardiff University</a:t>
            </a:r>
            <a:r>
              <a:rPr lang="en-GB" dirty="0" smtClean="0"/>
              <a:t>: ABB</a:t>
            </a:r>
          </a:p>
          <a:p>
            <a:r>
              <a:rPr lang="en-GB" b="1" dirty="0" smtClean="0"/>
              <a:t>University of Edinburgh</a:t>
            </a:r>
            <a:r>
              <a:rPr lang="en-GB" dirty="0" smtClean="0"/>
              <a:t>: AAB [Masters – 4 years]</a:t>
            </a:r>
            <a:endParaRPr lang="en-GB" b="1" dirty="0" smtClean="0"/>
          </a:p>
          <a:p>
            <a:r>
              <a:rPr lang="en-GB" b="1" dirty="0" smtClean="0"/>
              <a:t>Lancaster University</a:t>
            </a:r>
            <a:r>
              <a:rPr lang="en-GB" dirty="0" smtClean="0"/>
              <a:t>: AAA-AAB</a:t>
            </a:r>
            <a:endParaRPr lang="en-GB" b="1" dirty="0" smtClean="0"/>
          </a:p>
          <a:p>
            <a:r>
              <a:rPr lang="en-GB" b="1" dirty="0" smtClean="0"/>
              <a:t>University of Manchester</a:t>
            </a:r>
            <a:r>
              <a:rPr lang="en-GB" dirty="0" smtClean="0"/>
              <a:t>: AAB</a:t>
            </a:r>
          </a:p>
          <a:p>
            <a:r>
              <a:rPr lang="en-GB" b="1" dirty="0" smtClean="0"/>
              <a:t>Newcastle University</a:t>
            </a:r>
            <a:r>
              <a:rPr lang="en-GB" dirty="0" smtClean="0"/>
              <a:t>: AAB-ABB [work placement year between years 2 + 3, study abroad in Netherlands, Hungary, Poland, Belgium]</a:t>
            </a:r>
            <a:endParaRPr lang="en-GB" b="1" dirty="0" smtClean="0"/>
          </a:p>
          <a:p>
            <a:r>
              <a:rPr lang="en-GB" b="1" dirty="0" smtClean="0"/>
              <a:t>University of Reading</a:t>
            </a:r>
            <a:r>
              <a:rPr lang="en-GB" dirty="0" smtClean="0"/>
              <a:t>: ABB-BBB (including English)</a:t>
            </a:r>
          </a:p>
          <a:p>
            <a:r>
              <a:rPr lang="en-GB" b="1" dirty="0" smtClean="0"/>
              <a:t>Swansea University</a:t>
            </a:r>
            <a:r>
              <a:rPr lang="en-GB" dirty="0" smtClean="0"/>
              <a:t>: ABB-BBB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English Language &amp; Linguistics Programmes: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b="1" dirty="0" smtClean="0"/>
              <a:t>University of Birmingham</a:t>
            </a:r>
            <a:r>
              <a:rPr lang="en-GB" dirty="0" smtClean="0"/>
              <a:t>: AAB (A in English/MFL) [study abroad in Italy, USA, Australia, Holland for a semester]</a:t>
            </a:r>
          </a:p>
          <a:p>
            <a:r>
              <a:rPr lang="en-GB" b="1" dirty="0" smtClean="0"/>
              <a:t>Cardiff University</a:t>
            </a:r>
            <a:r>
              <a:rPr lang="en-GB" dirty="0" smtClean="0"/>
              <a:t>: ABB</a:t>
            </a:r>
          </a:p>
          <a:p>
            <a:r>
              <a:rPr lang="en-GB" b="1" dirty="0" smtClean="0"/>
              <a:t>University of Edinburgh</a:t>
            </a:r>
            <a:r>
              <a:rPr lang="en-GB" dirty="0" smtClean="0"/>
              <a:t>: AAB [Masters – 4 years]</a:t>
            </a:r>
            <a:endParaRPr lang="en-GB" b="1" dirty="0" smtClean="0"/>
          </a:p>
          <a:p>
            <a:r>
              <a:rPr lang="en-GB" b="1" dirty="0" smtClean="0"/>
              <a:t>University of Huddersfield: </a:t>
            </a:r>
            <a:r>
              <a:rPr lang="en-GB" dirty="0" smtClean="0"/>
              <a:t>ABB [6 week work placement analysing language]</a:t>
            </a:r>
            <a:endParaRPr lang="en-GB" b="1" dirty="0" smtClean="0"/>
          </a:p>
          <a:p>
            <a:r>
              <a:rPr lang="en-GB" b="1" dirty="0" smtClean="0"/>
              <a:t>University of Kent</a:t>
            </a:r>
            <a:r>
              <a:rPr lang="en-GB" dirty="0" smtClean="0"/>
              <a:t>: ABB</a:t>
            </a:r>
          </a:p>
          <a:p>
            <a:r>
              <a:rPr lang="en-GB" b="1" dirty="0" smtClean="0"/>
              <a:t>King’s College London</a:t>
            </a:r>
            <a:r>
              <a:rPr lang="en-GB" dirty="0" smtClean="0"/>
              <a:t>: AAB</a:t>
            </a:r>
            <a:endParaRPr lang="en-GB" b="1" dirty="0" smtClean="0"/>
          </a:p>
          <a:p>
            <a:r>
              <a:rPr lang="en-GB" b="1" dirty="0" smtClean="0"/>
              <a:t>Lancaster University</a:t>
            </a:r>
            <a:r>
              <a:rPr lang="en-GB" dirty="0" smtClean="0"/>
              <a:t>: AAA-AAB</a:t>
            </a:r>
          </a:p>
          <a:p>
            <a:r>
              <a:rPr lang="en-GB" b="1" dirty="0" smtClean="0"/>
              <a:t>University of Sheffield: </a:t>
            </a:r>
            <a:r>
              <a:rPr lang="en-GB" dirty="0" smtClean="0"/>
              <a:t>AAB</a:t>
            </a:r>
          </a:p>
          <a:p>
            <a:r>
              <a:rPr lang="en-GB" b="1" dirty="0" smtClean="0"/>
              <a:t>University of Southampton</a:t>
            </a:r>
            <a:r>
              <a:rPr lang="en-GB" dirty="0" smtClean="0"/>
              <a:t>: AAB (A in English Lang/essay-based subject)</a:t>
            </a:r>
            <a:endParaRPr lang="en-GB" b="1" dirty="0" smtClean="0"/>
          </a:p>
          <a:p>
            <a:r>
              <a:rPr lang="en-GB" b="1" dirty="0" smtClean="0"/>
              <a:t>University of York</a:t>
            </a:r>
            <a:r>
              <a:rPr lang="en-GB" dirty="0" smtClean="0"/>
              <a:t>: AAB-ABB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Linguistics Programmes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b="1" dirty="0" smtClean="0"/>
              <a:t>University of Cambridge</a:t>
            </a:r>
            <a:r>
              <a:rPr lang="en-GB" dirty="0" smtClean="0"/>
              <a:t>: A*AA</a:t>
            </a:r>
          </a:p>
          <a:p>
            <a:r>
              <a:rPr lang="en-GB" b="1" dirty="0" smtClean="0"/>
              <a:t>University of Edinburgh</a:t>
            </a:r>
            <a:r>
              <a:rPr lang="en-GB" dirty="0" smtClean="0"/>
              <a:t>: ABB [Masters – 4 years]</a:t>
            </a:r>
            <a:endParaRPr lang="en-GB" b="1" dirty="0" smtClean="0"/>
          </a:p>
          <a:p>
            <a:r>
              <a:rPr lang="en-GB" b="1" dirty="0" smtClean="0"/>
              <a:t>Lancaster University</a:t>
            </a:r>
            <a:r>
              <a:rPr lang="en-GB" dirty="0" smtClean="0"/>
              <a:t>: AAA-AAB</a:t>
            </a:r>
            <a:endParaRPr lang="en-GB" b="1" dirty="0" smtClean="0"/>
          </a:p>
          <a:p>
            <a:r>
              <a:rPr lang="en-GB" b="1" dirty="0" smtClean="0"/>
              <a:t>University of Manchester</a:t>
            </a:r>
            <a:r>
              <a:rPr lang="en-GB" dirty="0" smtClean="0"/>
              <a:t>: ABB</a:t>
            </a:r>
          </a:p>
          <a:p>
            <a:r>
              <a:rPr lang="en-GB" b="1" dirty="0" smtClean="0"/>
              <a:t>Newcastle University</a:t>
            </a:r>
            <a:r>
              <a:rPr lang="en-GB" dirty="0" smtClean="0"/>
              <a:t>: AAA-ABB [work placement year between years 2 + 3, study abroad in Netherlands, Hungary, Poland, Belgium]</a:t>
            </a:r>
          </a:p>
          <a:p>
            <a:r>
              <a:rPr lang="en-GB" b="1" dirty="0" smtClean="0"/>
              <a:t>School of Oriental and African Studies</a:t>
            </a:r>
            <a:r>
              <a:rPr lang="en-GB" dirty="0" smtClean="0"/>
              <a:t>: AAB-ABB</a:t>
            </a:r>
            <a:endParaRPr lang="en-GB" b="1" dirty="0" smtClean="0"/>
          </a:p>
          <a:p>
            <a:r>
              <a:rPr lang="en-GB" b="1" dirty="0" smtClean="0"/>
              <a:t>University College London</a:t>
            </a:r>
            <a:r>
              <a:rPr lang="en-GB" dirty="0" smtClean="0"/>
              <a:t>: AAA-ABB (English Language, Maths or Science preferred)</a:t>
            </a:r>
            <a:endParaRPr lang="en-GB" b="1" dirty="0" smtClean="0"/>
          </a:p>
          <a:p>
            <a:r>
              <a:rPr lang="en-GB" b="1" dirty="0" smtClean="0"/>
              <a:t>University of York</a:t>
            </a:r>
            <a:r>
              <a:rPr lang="en-GB" dirty="0" smtClean="0"/>
              <a:t>: AAB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What to consider when you apply: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GB" sz="1600" b="1" dirty="0" smtClean="0"/>
              <a:t>Module selection</a:t>
            </a:r>
          </a:p>
          <a:p>
            <a:r>
              <a:rPr lang="en-GB" sz="1600" b="1" dirty="0" smtClean="0"/>
              <a:t>Course delivery </a:t>
            </a:r>
            <a:r>
              <a:rPr lang="en-GB" sz="1600" dirty="0" smtClean="0"/>
              <a:t>– lectures, seminars, workshops, tutorials, etc.</a:t>
            </a:r>
            <a:endParaRPr lang="en-GB" sz="1600" b="1" dirty="0" smtClean="0"/>
          </a:p>
          <a:p>
            <a:r>
              <a:rPr lang="en-GB" sz="1600" b="1" dirty="0" smtClean="0"/>
              <a:t>Assessment structure </a:t>
            </a:r>
            <a:r>
              <a:rPr lang="en-GB" sz="1600" dirty="0" smtClean="0"/>
              <a:t>– coursework, assignments, investigations, exams, projects, dissertations</a:t>
            </a:r>
            <a:endParaRPr lang="en-GB" sz="1600" b="1" dirty="0" smtClean="0"/>
          </a:p>
          <a:p>
            <a:r>
              <a:rPr lang="en-GB" sz="1600" b="1" dirty="0" smtClean="0"/>
              <a:t>University’s global position </a:t>
            </a:r>
          </a:p>
          <a:p>
            <a:r>
              <a:rPr lang="en-GB" sz="1600" b="1" dirty="0" smtClean="0"/>
              <a:t>Study abroad option </a:t>
            </a:r>
            <a:r>
              <a:rPr lang="en-GB" sz="1600" dirty="0" smtClean="0"/>
              <a:t>– most universities have an ERASMUS programme but these are mainly tied to MFL departments and </a:t>
            </a:r>
            <a:r>
              <a:rPr lang="en-GB" sz="1600" dirty="0" err="1" smtClean="0"/>
              <a:t>Brexit</a:t>
            </a:r>
            <a:r>
              <a:rPr lang="en-GB" sz="1600" dirty="0" smtClean="0"/>
              <a:t> could restrict this </a:t>
            </a:r>
          </a:p>
          <a:p>
            <a:r>
              <a:rPr lang="en-GB" sz="1600" b="1" dirty="0" smtClean="0"/>
              <a:t>School’s position </a:t>
            </a:r>
          </a:p>
          <a:p>
            <a:r>
              <a:rPr lang="en-GB" sz="1600" b="1" dirty="0" smtClean="0"/>
              <a:t>Student satisfaction rating</a:t>
            </a:r>
          </a:p>
          <a:p>
            <a:r>
              <a:rPr lang="en-GB" sz="1600" b="1" dirty="0" smtClean="0"/>
              <a:t>Students’ Union </a:t>
            </a:r>
            <a:r>
              <a:rPr lang="en-GB" sz="1600" dirty="0" smtClean="0"/>
              <a:t>– societies/clubs, student development opportunities</a:t>
            </a:r>
            <a:endParaRPr lang="en-GB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98</TotalTime>
  <Words>415</Words>
  <Application>Microsoft Office PowerPoint</Application>
  <PresentationFormat>On-screen Show (4:3)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Tw Cen MT</vt:lpstr>
      <vt:lpstr>Droplet</vt:lpstr>
      <vt:lpstr>Studying English Language/Linguistics at university</vt:lpstr>
      <vt:lpstr>English Language vs. Linguistics</vt:lpstr>
      <vt:lpstr>English Language Programmes:</vt:lpstr>
      <vt:lpstr>English Language &amp; Linguistics Programmes:</vt:lpstr>
      <vt:lpstr>Linguistics Programmes</vt:lpstr>
      <vt:lpstr>What to consider when you apply: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Studying English Language/Linguistics at university</dc:title>
  <dc:creator>Adam</dc:creator>
  <cp:lastModifiedBy>Adam Duce</cp:lastModifiedBy>
  <cp:revision>8</cp:revision>
  <dcterms:created xsi:type="dcterms:W3CDTF">2017-02-25T17:15:09Z</dcterms:created>
  <dcterms:modified xsi:type="dcterms:W3CDTF">2017-03-06T13:10:28Z</dcterms:modified>
</cp:coreProperties>
</file>