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Origins of 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/>
              <a:t>Advanced Linguistics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699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easy is it to create a completely new language?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to </a:t>
            </a:r>
            <a:r>
              <a:rPr lang="en-GB" b="1" dirty="0" smtClean="0"/>
              <a:t>create your own </a:t>
            </a:r>
            <a:r>
              <a:rPr lang="en-GB" dirty="0" smtClean="0"/>
              <a:t>without drawing on language systems you know. </a:t>
            </a:r>
          </a:p>
          <a:p>
            <a:r>
              <a:rPr lang="en-GB" dirty="0" smtClean="0"/>
              <a:t>If you’re finding this impossible, which languages are you </a:t>
            </a:r>
            <a:r>
              <a:rPr lang="en-GB" b="1" dirty="0" smtClean="0"/>
              <a:t>drawing upon </a:t>
            </a:r>
            <a:r>
              <a:rPr lang="en-GB" dirty="0" smtClean="0"/>
              <a:t>to create your ‘new language</a:t>
            </a:r>
            <a:r>
              <a:rPr lang="en-GB" dirty="0" smtClean="0"/>
              <a:t>’?</a:t>
            </a:r>
          </a:p>
          <a:p>
            <a:r>
              <a:rPr lang="en-GB" dirty="0" smtClean="0"/>
              <a:t>Explain the </a:t>
            </a:r>
            <a:r>
              <a:rPr lang="en-GB" b="1" dirty="0" smtClean="0"/>
              <a:t>process </a:t>
            </a:r>
            <a:r>
              <a:rPr lang="en-GB" dirty="0" smtClean="0"/>
              <a:t>of creating your new language. Where did you start? What were the most important </a:t>
            </a:r>
            <a:r>
              <a:rPr lang="en-GB" b="1" dirty="0" smtClean="0"/>
              <a:t>first words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9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did English become English?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b="1" dirty="0" smtClean="0"/>
              <a:t>languages </a:t>
            </a:r>
            <a:r>
              <a:rPr lang="en-GB" dirty="0" smtClean="0"/>
              <a:t>have contributed to the formation of English?</a:t>
            </a:r>
          </a:p>
          <a:p>
            <a:r>
              <a:rPr lang="en-GB" b="1" dirty="0" smtClean="0"/>
              <a:t>When </a:t>
            </a:r>
            <a:r>
              <a:rPr lang="en-GB" dirty="0" smtClean="0"/>
              <a:t>did English become ‘English’?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448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proto-language?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assumed </a:t>
            </a:r>
            <a:r>
              <a:rPr lang="en-GB" b="1" dirty="0" smtClean="0"/>
              <a:t>first language </a:t>
            </a:r>
            <a:r>
              <a:rPr lang="en-GB" dirty="0" smtClean="0"/>
              <a:t>that people spoke from which we now have </a:t>
            </a:r>
            <a:r>
              <a:rPr lang="en-GB" b="1" dirty="0" smtClean="0"/>
              <a:t>5,000 – 7,000 languages</a:t>
            </a:r>
            <a:r>
              <a:rPr lang="en-GB" dirty="0" smtClean="0"/>
              <a:t> across the world.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9" y="2865489"/>
            <a:ext cx="5318594" cy="39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Families influencing English: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7" y="2955908"/>
            <a:ext cx="4716540" cy="3091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6597" y="2279416"/>
            <a:ext cx="317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Romance language family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05741" y="2279416"/>
            <a:ext cx="379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Indo-European language family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 t="47393"/>
          <a:stretch/>
        </p:blipFill>
        <p:spPr>
          <a:xfrm>
            <a:off x="6905741" y="2955908"/>
            <a:ext cx="4128314" cy="25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do varieties become languages?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Mutual intelligibility</a:t>
            </a:r>
          </a:p>
          <a:p>
            <a:r>
              <a:rPr lang="en-GB" dirty="0" smtClean="0"/>
              <a:t>Power (political)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92356" y="3546356"/>
            <a:ext cx="861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 prehistoric times, migrations of people often led to the loss of contact and to divergence. Therefore, language growth occurred.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853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borrowing?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Certain languages have </a:t>
            </a:r>
            <a:r>
              <a:rPr lang="en-GB" b="1" dirty="0" smtClean="0"/>
              <a:t>renewed contact</a:t>
            </a:r>
            <a:r>
              <a:rPr lang="en-GB" dirty="0" smtClean="0"/>
              <a:t>, however, through:</a:t>
            </a:r>
          </a:p>
          <a:p>
            <a:pPr lvl="1"/>
            <a:r>
              <a:rPr lang="en-GB" dirty="0" smtClean="0"/>
              <a:t>Trade</a:t>
            </a:r>
          </a:p>
          <a:p>
            <a:pPr lvl="1"/>
            <a:r>
              <a:rPr lang="en-GB" dirty="0" smtClean="0"/>
              <a:t>Military conquest</a:t>
            </a:r>
          </a:p>
          <a:p>
            <a:pPr lvl="1"/>
            <a:r>
              <a:rPr lang="en-GB" dirty="0" smtClean="0"/>
              <a:t>Shared cultural practices</a:t>
            </a:r>
          </a:p>
          <a:p>
            <a:pPr lvl="1"/>
            <a:r>
              <a:rPr lang="en-GB" dirty="0" smtClean="0"/>
              <a:t>Technical diffusion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40665" y="4714144"/>
            <a:ext cx="892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Are languages dying in an increasingly globalised word? Is this a bad thing?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056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the Celts: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Evidence to suggest that they settled in Britain as early as </a:t>
            </a:r>
            <a:r>
              <a:rPr lang="en-GB" b="1" dirty="0" smtClean="0"/>
              <a:t>2000 BC</a:t>
            </a:r>
            <a:r>
              <a:rPr lang="en-GB" dirty="0" smtClean="0"/>
              <a:t>.</a:t>
            </a:r>
          </a:p>
          <a:p>
            <a:r>
              <a:rPr lang="en-GB" dirty="0" smtClean="0"/>
              <a:t>2 </a:t>
            </a:r>
            <a:r>
              <a:rPr lang="en-GB" b="1" dirty="0" smtClean="0"/>
              <a:t>Celtic language groups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Goidelic-Celtic: Irish, Scottish Gaelic </a:t>
            </a:r>
          </a:p>
          <a:p>
            <a:pPr lvl="1"/>
            <a:r>
              <a:rPr lang="en-GB" dirty="0" smtClean="0"/>
              <a:t>Brythonic-Celtic: Welsh, Cornish </a:t>
            </a:r>
          </a:p>
          <a:p>
            <a:r>
              <a:rPr lang="en-GB" dirty="0" smtClean="0"/>
              <a:t>Most Celtic words left in the English language (of which there are only around 200) are largely </a:t>
            </a:r>
            <a:r>
              <a:rPr lang="en-GB" b="1" dirty="0" smtClean="0"/>
              <a:t>place names </a:t>
            </a:r>
            <a:r>
              <a:rPr lang="en-GB" dirty="0" smtClean="0"/>
              <a:t>e.g. </a:t>
            </a:r>
            <a:r>
              <a:rPr lang="en-GB" i="1" dirty="0" smtClean="0"/>
              <a:t>Exeter </a:t>
            </a:r>
            <a:r>
              <a:rPr lang="en-GB" dirty="0" smtClean="0"/>
              <a:t>derived from Brythonic </a:t>
            </a:r>
            <a:r>
              <a:rPr lang="en-GB" i="1" dirty="0" err="1" smtClean="0"/>
              <a:t>iska</a:t>
            </a:r>
            <a:r>
              <a:rPr lang="en-GB" i="1" dirty="0" smtClean="0"/>
              <a:t> </a:t>
            </a:r>
            <a:r>
              <a:rPr lang="en-GB" dirty="0" smtClean="0"/>
              <a:t>(water, fish) and </a:t>
            </a:r>
            <a:r>
              <a:rPr lang="en-GB" i="1" dirty="0" err="1" smtClean="0"/>
              <a:t>leith</a:t>
            </a:r>
            <a:r>
              <a:rPr lang="en-GB" i="1" dirty="0" smtClean="0"/>
              <a:t> </a:t>
            </a:r>
            <a:r>
              <a:rPr lang="en-GB" dirty="0" smtClean="0"/>
              <a:t>(damp, wet), </a:t>
            </a:r>
            <a:r>
              <a:rPr lang="en-GB" i="1" dirty="0" smtClean="0"/>
              <a:t>Thames </a:t>
            </a:r>
            <a:r>
              <a:rPr lang="en-GB" dirty="0" smtClean="0"/>
              <a:t>(dark river)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6" y="4602507"/>
            <a:ext cx="2952406" cy="19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the Romans: 55 </a:t>
            </a:r>
            <a:r>
              <a:rPr lang="en-GB" dirty="0" err="1" smtClean="0"/>
              <a:t>Bc</a:t>
            </a:r>
            <a:r>
              <a:rPr lang="en-GB" dirty="0" smtClean="0"/>
              <a:t> – 450 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Julius Caesar </a:t>
            </a:r>
            <a:r>
              <a:rPr lang="en-GB" dirty="0" smtClean="0"/>
              <a:t>landed in Britain in </a:t>
            </a:r>
            <a:r>
              <a:rPr lang="en-GB" b="1" dirty="0" smtClean="0"/>
              <a:t>55/54 BC</a:t>
            </a:r>
            <a:r>
              <a:rPr lang="en-GB" dirty="0" smtClean="0"/>
              <a:t> – aim to bind Britain tightly to the political and economic influence of Rome.</a:t>
            </a:r>
          </a:p>
          <a:p>
            <a:r>
              <a:rPr lang="en-GB" b="1" dirty="0" smtClean="0"/>
              <a:t>43 – 410 AD: </a:t>
            </a:r>
            <a:r>
              <a:rPr lang="en-GB" dirty="0" smtClean="0"/>
              <a:t>Roman cities grew up across Britain (apart from the far West and the North (most densely in the South East).</a:t>
            </a:r>
          </a:p>
          <a:p>
            <a:r>
              <a:rPr lang="en-GB" dirty="0" smtClean="0"/>
              <a:t>Roman influence on </a:t>
            </a:r>
            <a:r>
              <a:rPr lang="en-GB" b="1" dirty="0" smtClean="0"/>
              <a:t>economy</a:t>
            </a:r>
            <a:r>
              <a:rPr lang="en-GB" dirty="0" smtClean="0"/>
              <a:t> – supplier of metal (iron/tin) to the Continent, founded </a:t>
            </a:r>
            <a:r>
              <a:rPr lang="en-GB" dirty="0" err="1" smtClean="0"/>
              <a:t>Londinium</a:t>
            </a:r>
            <a:r>
              <a:rPr lang="en-GB" dirty="0" smtClean="0"/>
              <a:t> (London), building of houses with central heating, running water, tiled mosaic floors, introduction of money</a:t>
            </a:r>
          </a:p>
          <a:p>
            <a:r>
              <a:rPr lang="en-GB" dirty="0" smtClean="0"/>
              <a:t>Roman influence on </a:t>
            </a:r>
            <a:r>
              <a:rPr lang="en-GB" b="1" dirty="0" smtClean="0"/>
              <a:t>culture </a:t>
            </a:r>
            <a:r>
              <a:rPr lang="en-GB" dirty="0" smtClean="0"/>
              <a:t>– dress, ornaments, utensils, pottery, glassware, public baths, theatres, temples.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70" y="5078200"/>
            <a:ext cx="1706352" cy="16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the Angles, Saxons, Jutes &amp; Frisians: 500 - 700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Saxons </a:t>
            </a:r>
            <a:r>
              <a:rPr lang="en-GB" dirty="0" smtClean="0"/>
              <a:t>concentrated on the south coast (Sussex, Wessex) and north of the Thames (Middlesex, Essex)</a:t>
            </a:r>
          </a:p>
          <a:p>
            <a:r>
              <a:rPr lang="en-GB" b="1" dirty="0" smtClean="0"/>
              <a:t>Angles </a:t>
            </a:r>
            <a:r>
              <a:rPr lang="en-GB" dirty="0" smtClean="0"/>
              <a:t>found on the east coast and in the Midlands up to Northumbria/southern Scotland by 600</a:t>
            </a:r>
          </a:p>
          <a:p>
            <a:r>
              <a:rPr lang="en-GB" b="1" dirty="0" smtClean="0"/>
              <a:t>Jutes </a:t>
            </a:r>
            <a:r>
              <a:rPr lang="en-GB" dirty="0" smtClean="0"/>
              <a:t>settled in Kent, parts of Hampshire and Isle of Wight</a:t>
            </a:r>
          </a:p>
          <a:p>
            <a:r>
              <a:rPr lang="en-GB" b="1" dirty="0" smtClean="0"/>
              <a:t>Frisians </a:t>
            </a:r>
            <a:r>
              <a:rPr lang="en-GB" dirty="0" smtClean="0"/>
              <a:t>were not associated with any particular place</a:t>
            </a:r>
          </a:p>
          <a:p>
            <a:r>
              <a:rPr lang="en-GB" dirty="0" smtClean="0"/>
              <a:t>All were speakers of </a:t>
            </a:r>
            <a:r>
              <a:rPr lang="en-GB" b="1" dirty="0" smtClean="0"/>
              <a:t>North Sea Germanic; </a:t>
            </a:r>
            <a:r>
              <a:rPr lang="en-GB" dirty="0" smtClean="0"/>
              <a:t>Frisian is still spoken in parts of The Netherlands and Germany. A loose structure of kingdoms came into existence in the 6</a:t>
            </a:r>
            <a:r>
              <a:rPr lang="en-GB" baseline="30000" dirty="0" smtClean="0"/>
              <a:t>th</a:t>
            </a:r>
            <a:r>
              <a:rPr lang="en-GB" dirty="0" smtClean="0"/>
              <a:t> century: Northumbria, Mercia, East Anglia, Kent, Essex, Sussex and Wessex.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9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114</TotalTime>
  <Words>521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Wood Type</vt:lpstr>
      <vt:lpstr>Origins of English</vt:lpstr>
      <vt:lpstr>When did English become English?</vt:lpstr>
      <vt:lpstr>What is a proto-language?</vt:lpstr>
      <vt:lpstr>Language Families influencing English:</vt:lpstr>
      <vt:lpstr>When do varieties become languages?</vt:lpstr>
      <vt:lpstr>What about borrowing?</vt:lpstr>
      <vt:lpstr>Role of the Celts:</vt:lpstr>
      <vt:lpstr>Role of the Romans: 55 Bc – 450 AD</vt:lpstr>
      <vt:lpstr>Role of the Angles, Saxons, Jutes &amp; Frisians: 500 - 700</vt:lpstr>
      <vt:lpstr>How easy is it to create a completely new language?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English</dc:title>
  <dc:creator>Adam Duce</dc:creator>
  <cp:lastModifiedBy>David Kinder</cp:lastModifiedBy>
  <cp:revision>16</cp:revision>
  <dcterms:created xsi:type="dcterms:W3CDTF">2017-03-13T11:49:26Z</dcterms:created>
  <dcterms:modified xsi:type="dcterms:W3CDTF">2017-03-13T13:46:38Z</dcterms:modified>
</cp:coreProperties>
</file>