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D795B-9728-4D1E-ADDC-247A71A1F7A6}" type="datetimeFigureOut">
              <a:rPr lang="en-GB" smtClean="0"/>
              <a:t>03/01/2018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7B67A-93A9-4679-B4CE-10550EB58E2B}" type="slidenum">
              <a:rPr lang="en-GB" smtClean="0"/>
              <a:t>‹#›</a:t>
            </a:fld>
            <a:endParaRPr lang="en-GB"/>
          </a:p>
        </p:txBody>
      </p:sp>
    </p:spTree>
    <p:extLst>
      <p:ext uri="{BB962C8B-B14F-4D97-AF65-F5344CB8AC3E}">
        <p14:creationId xmlns:p14="http://schemas.microsoft.com/office/powerpoint/2010/main" val="2806755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627B67A-93A9-4679-B4CE-10550EB58E2B}" type="slidenum">
              <a:rPr lang="en-GB" smtClean="0"/>
              <a:t>1</a:t>
            </a:fld>
            <a:endParaRPr lang="en-GB"/>
          </a:p>
        </p:txBody>
      </p:sp>
    </p:spTree>
    <p:extLst>
      <p:ext uri="{BB962C8B-B14F-4D97-AF65-F5344CB8AC3E}">
        <p14:creationId xmlns:p14="http://schemas.microsoft.com/office/powerpoint/2010/main" val="311439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7490BF-56B9-4E64-B7C0-D19C5648CEC8}" type="datetime1">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117007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369FCF-9C65-468B-ABC2-31BA14A024F9}" type="datetime1">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264182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D17D39-7870-4C75-AEE8-50501C882E02}" type="datetime1">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282350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1EC366-E147-4AA0-8FD4-BAB069320393}" type="datetime1">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391406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6828CF-CEA2-4269-B546-270B218FE8C0}" type="datetime1">
              <a:rPr lang="en-GB" smtClean="0"/>
              <a:t>03/01/2018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382764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FFC5D3-9630-4608-8329-B753DA8FB37C}" type="datetime1">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240294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7886D6-6D35-4417-8089-9DCF69F3D01F}" type="datetime1">
              <a:rPr lang="en-GB" smtClean="0"/>
              <a:t>03/01/2018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1371637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9C81AE8-8858-4DFF-9163-FD66C732EABC}" type="datetime1">
              <a:rPr lang="en-GB" smtClean="0"/>
              <a:t>03/01/2018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54666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232D-AA37-4B64-A813-B4046391899C}" type="datetime1">
              <a:rPr lang="en-GB" smtClean="0"/>
              <a:t>03/01/2018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99238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6A6A7-C317-4C6F-BB7C-18C843D8670C}" type="datetime1">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97280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4F182-F1E2-46CC-AA86-6359FF744A4D}" type="datetime1">
              <a:rPr lang="en-GB" smtClean="0"/>
              <a:t>03/01/2018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CDD9B7-2CAB-4B63-AB96-9DDAE5E26EB9}" type="slidenum">
              <a:rPr lang="en-GB" smtClean="0"/>
              <a:t>‹#›</a:t>
            </a:fld>
            <a:endParaRPr lang="en-GB"/>
          </a:p>
        </p:txBody>
      </p:sp>
    </p:spTree>
    <p:extLst>
      <p:ext uri="{BB962C8B-B14F-4D97-AF65-F5344CB8AC3E}">
        <p14:creationId xmlns:p14="http://schemas.microsoft.com/office/powerpoint/2010/main" val="1630670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B470A-9AAC-45F8-AC39-4DD801491BAA}" type="datetime1">
              <a:rPr lang="en-GB" smtClean="0"/>
              <a:t>03/01/2018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DD9B7-2CAB-4B63-AB96-9DDAE5E26EB9}" type="slidenum">
              <a:rPr lang="en-GB" smtClean="0"/>
              <a:t>‹#›</a:t>
            </a:fld>
            <a:endParaRPr lang="en-GB"/>
          </a:p>
        </p:txBody>
      </p:sp>
    </p:spTree>
    <p:extLst>
      <p:ext uri="{BB962C8B-B14F-4D97-AF65-F5344CB8AC3E}">
        <p14:creationId xmlns:p14="http://schemas.microsoft.com/office/powerpoint/2010/main" val="4258631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6436" y="2558673"/>
            <a:ext cx="6096000" cy="1200329"/>
          </a:xfrm>
          <a:prstGeom prst="rect">
            <a:avLst/>
          </a:prstGeom>
        </p:spPr>
        <p:txBody>
          <a:bodyPr>
            <a:spAutoFit/>
          </a:bodyPr>
          <a:lstStyle/>
          <a:p>
            <a:pPr fontAlgn="base">
              <a:spcAft>
                <a:spcPts val="1200"/>
              </a:spcAft>
            </a:pPr>
            <a:r>
              <a:rPr lang="en-GB" dirty="0" smtClean="0">
                <a:solidFill>
                  <a:srgbClr val="FF0000"/>
                </a:solidFill>
                <a:effectLst/>
                <a:latin typeface="Georgia" panose="02040502050405020303" pitchFamily="18" charset="0"/>
                <a:ea typeface="Times New Roman" panose="02020603050405020304" pitchFamily="18" charset="0"/>
              </a:rPr>
              <a:t>And in so doing I say to the Leader of the Opposition </a:t>
            </a:r>
            <a:r>
              <a:rPr lang="en-GB" dirty="0" smtClean="0">
                <a:solidFill>
                  <a:srgbClr val="0070C0"/>
                </a:solidFill>
                <a:effectLst/>
                <a:latin typeface="Georgia" panose="02040502050405020303" pitchFamily="18" charset="0"/>
                <a:ea typeface="Times New Roman" panose="02020603050405020304" pitchFamily="18" charset="0"/>
              </a:rPr>
              <a:t>I will not be lectured </a:t>
            </a:r>
            <a:r>
              <a:rPr lang="en-GB" dirty="0" smtClean="0">
                <a:solidFill>
                  <a:srgbClr val="FF0000"/>
                </a:solidFill>
                <a:effectLst/>
                <a:latin typeface="Georgia" panose="02040502050405020303" pitchFamily="18" charset="0"/>
                <a:ea typeface="Times New Roman" panose="02020603050405020304" pitchFamily="18" charset="0"/>
              </a:rPr>
              <a:t>about sexism and misogyny by this man. I will not. </a:t>
            </a:r>
            <a:r>
              <a:rPr lang="en-GB" dirty="0" smtClean="0">
                <a:solidFill>
                  <a:srgbClr val="1D1D1D"/>
                </a:solidFill>
                <a:effectLst/>
                <a:latin typeface="Georgia" panose="02040502050405020303" pitchFamily="18" charset="0"/>
                <a:ea typeface="Times New Roman" panose="02020603050405020304" pitchFamily="18" charset="0"/>
              </a:rPr>
              <a:t>And the Government will not be lectured about sexism and misogyny by this man. Not now, not ever.</a:t>
            </a:r>
            <a:endParaRPr lang="en-GB" dirty="0">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7444292" y="335241"/>
            <a:ext cx="4625786" cy="1938992"/>
          </a:xfrm>
          <a:prstGeom prst="rect">
            <a:avLst/>
          </a:prstGeom>
          <a:noFill/>
          <a:ln>
            <a:solidFill>
              <a:schemeClr val="tx1"/>
            </a:solidFill>
          </a:ln>
        </p:spPr>
        <p:txBody>
          <a:bodyPr wrap="square" rtlCol="0">
            <a:spAutoFit/>
          </a:bodyPr>
          <a:lstStyle/>
          <a:p>
            <a:r>
              <a:rPr lang="en-GB" sz="1200" dirty="0" smtClean="0">
                <a:solidFill>
                  <a:srgbClr val="FF0000"/>
                </a:solidFill>
              </a:rPr>
              <a:t>Sentence type:-</a:t>
            </a:r>
          </a:p>
          <a:p>
            <a:r>
              <a:rPr lang="en-GB" sz="1200" dirty="0" smtClean="0"/>
              <a:t>Minor sentence, because it begins with ‘And’, which comes at the start of a coordinate clause. Without ‘And in so doing’ it would be a complex sentence – ‘that’ is omitted, which is the start of a subordinate clause. Followed by the simple sentence ‘I will not’, which underlines her sense of resolution about her point at start of the speech – a woman standing firm against a patriarchal political system. ‘Not now, not ever’ is a minor sentence and adds a flourish at the end of the first paragraph – blunt, but also rhetorically effective, with the pledge of ‘not ever’ giving a sense of the long reach of her conviction.</a:t>
            </a:r>
            <a:endParaRPr lang="en-GB" sz="1200" dirty="0"/>
          </a:p>
        </p:txBody>
      </p:sp>
      <p:sp>
        <p:nvSpPr>
          <p:cNvPr id="8" name="TextBox 7"/>
          <p:cNvSpPr txBox="1"/>
          <p:nvPr/>
        </p:nvSpPr>
        <p:spPr>
          <a:xfrm>
            <a:off x="7444292" y="4347881"/>
            <a:ext cx="4034117" cy="1600438"/>
          </a:xfrm>
          <a:prstGeom prst="rect">
            <a:avLst/>
          </a:prstGeom>
          <a:noFill/>
          <a:ln>
            <a:solidFill>
              <a:schemeClr val="tx1"/>
            </a:solidFill>
          </a:ln>
        </p:spPr>
        <p:txBody>
          <a:bodyPr wrap="square" rtlCol="0">
            <a:spAutoFit/>
          </a:bodyPr>
          <a:lstStyle/>
          <a:p>
            <a:r>
              <a:rPr lang="en-GB" sz="1400" dirty="0" smtClean="0">
                <a:solidFill>
                  <a:srgbClr val="0070C0"/>
                </a:solidFill>
              </a:rPr>
              <a:t>Voice:-</a:t>
            </a:r>
          </a:p>
          <a:p>
            <a:r>
              <a:rPr lang="en-GB" sz="1400" dirty="0" smtClean="0"/>
              <a:t>‘I will not be lectured… by this man’ is </a:t>
            </a:r>
            <a:r>
              <a:rPr lang="en-GB" sz="1400" i="1" dirty="0" smtClean="0"/>
              <a:t>passive </a:t>
            </a:r>
            <a:r>
              <a:rPr lang="en-GB" sz="1400" dirty="0" smtClean="0"/>
              <a:t>voice. It puts her, the one who is aggrieved as the subject, rather than the person she wants to attack. Putting the agent ‘by this man’ at the end, in the form that it is (no actual name) tells us who is doing the lecturing, but also dismisses him as unimportant</a:t>
            </a:r>
            <a:endParaRPr lang="en-GB" sz="1400" dirty="0"/>
          </a:p>
        </p:txBody>
      </p:sp>
      <p:sp>
        <p:nvSpPr>
          <p:cNvPr id="9" name="TextBox 8"/>
          <p:cNvSpPr txBox="1"/>
          <p:nvPr/>
        </p:nvSpPr>
        <p:spPr>
          <a:xfrm>
            <a:off x="668767" y="4347880"/>
            <a:ext cx="3205778" cy="1200329"/>
          </a:xfrm>
          <a:prstGeom prst="rect">
            <a:avLst/>
          </a:prstGeom>
          <a:noFill/>
          <a:ln>
            <a:solidFill>
              <a:schemeClr val="tx1"/>
            </a:solidFill>
          </a:ln>
        </p:spPr>
        <p:txBody>
          <a:bodyPr wrap="square" rtlCol="0">
            <a:spAutoFit/>
          </a:bodyPr>
          <a:lstStyle/>
          <a:p>
            <a:r>
              <a:rPr lang="en-GB" dirty="0" smtClean="0"/>
              <a:t>Mood:-</a:t>
            </a:r>
          </a:p>
          <a:p>
            <a:r>
              <a:rPr lang="en-GB" dirty="0" smtClean="0"/>
              <a:t>Whole of first paragraph is in the in declarative mood – shows her conviction.</a:t>
            </a:r>
            <a:endParaRPr lang="en-GB" dirty="0"/>
          </a:p>
        </p:txBody>
      </p:sp>
      <p:sp>
        <p:nvSpPr>
          <p:cNvPr id="10" name="TextBox 9"/>
          <p:cNvSpPr txBox="1"/>
          <p:nvPr/>
        </p:nvSpPr>
        <p:spPr>
          <a:xfrm>
            <a:off x="668766" y="327856"/>
            <a:ext cx="3548231" cy="1815882"/>
          </a:xfrm>
          <a:prstGeom prst="rect">
            <a:avLst/>
          </a:prstGeom>
          <a:noFill/>
          <a:ln>
            <a:solidFill>
              <a:schemeClr val="tx1"/>
            </a:solidFill>
          </a:ln>
        </p:spPr>
        <p:txBody>
          <a:bodyPr wrap="square" rtlCol="0">
            <a:spAutoFit/>
          </a:bodyPr>
          <a:lstStyle/>
          <a:p>
            <a:r>
              <a:rPr lang="en-GB" sz="1600" dirty="0" smtClean="0"/>
              <a:t>Syntax:-</a:t>
            </a:r>
          </a:p>
          <a:p>
            <a:r>
              <a:rPr lang="en-GB" sz="1600" dirty="0" smtClean="0"/>
              <a:t>Rhetorically interesting, with anaphora/parallel phrasing of ‘will not’ repeated three times. The subjects in each case are the forces of good, as far as Gillard is concerned (‘I’, ‘the Government’)</a:t>
            </a:r>
            <a:endParaRPr lang="en-GB" sz="1600" dirty="0"/>
          </a:p>
        </p:txBody>
      </p:sp>
      <p:sp>
        <p:nvSpPr>
          <p:cNvPr id="14" name="Slide Number Placeholder 13"/>
          <p:cNvSpPr>
            <a:spLocks noGrp="1"/>
          </p:cNvSpPr>
          <p:nvPr>
            <p:ph type="sldNum" sz="quarter" idx="12"/>
          </p:nvPr>
        </p:nvSpPr>
        <p:spPr/>
        <p:txBody>
          <a:bodyPr/>
          <a:lstStyle/>
          <a:p>
            <a:fld id="{51CDD9B7-2CAB-4B63-AB96-9DDAE5E26EB9}" type="slidenum">
              <a:rPr lang="en-GB" smtClean="0"/>
              <a:t>1</a:t>
            </a:fld>
            <a:endParaRPr lang="en-GB"/>
          </a:p>
        </p:txBody>
      </p:sp>
    </p:spTree>
    <p:extLst>
      <p:ext uri="{BB962C8B-B14F-4D97-AF65-F5344CB8AC3E}">
        <p14:creationId xmlns:p14="http://schemas.microsoft.com/office/powerpoint/2010/main" val="389900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6436" y="2558673"/>
            <a:ext cx="6096000" cy="1200329"/>
          </a:xfrm>
          <a:prstGeom prst="rect">
            <a:avLst/>
          </a:prstGeom>
        </p:spPr>
        <p:txBody>
          <a:bodyPr>
            <a:spAutoFit/>
          </a:bodyPr>
          <a:lstStyle/>
          <a:p>
            <a:pPr fontAlgn="base">
              <a:spcAft>
                <a:spcPts val="1200"/>
              </a:spcAft>
            </a:pPr>
            <a:r>
              <a:rPr lang="en-GB" dirty="0" smtClean="0">
                <a:solidFill>
                  <a:srgbClr val="FF0000"/>
                </a:solidFill>
                <a:effectLst/>
                <a:latin typeface="Georgia" panose="02040502050405020303" pitchFamily="18" charset="0"/>
                <a:ea typeface="Times New Roman" panose="02020603050405020304" pitchFamily="18" charset="0"/>
              </a:rPr>
              <a:t>And in so doing I say to the Leader of the Opposition </a:t>
            </a:r>
            <a:r>
              <a:rPr lang="en-GB" dirty="0" smtClean="0">
                <a:solidFill>
                  <a:srgbClr val="0070C0"/>
                </a:solidFill>
                <a:effectLst/>
                <a:latin typeface="Georgia" panose="02040502050405020303" pitchFamily="18" charset="0"/>
                <a:ea typeface="Times New Roman" panose="02020603050405020304" pitchFamily="18" charset="0"/>
              </a:rPr>
              <a:t>I will not be lectured </a:t>
            </a:r>
            <a:r>
              <a:rPr lang="en-GB" dirty="0" smtClean="0">
                <a:solidFill>
                  <a:srgbClr val="FF0000"/>
                </a:solidFill>
                <a:effectLst/>
                <a:latin typeface="Georgia" panose="02040502050405020303" pitchFamily="18" charset="0"/>
                <a:ea typeface="Times New Roman" panose="02020603050405020304" pitchFamily="18" charset="0"/>
              </a:rPr>
              <a:t>about sexism and misogyny by this man. I will not. </a:t>
            </a:r>
            <a:r>
              <a:rPr lang="en-GB" dirty="0" smtClean="0">
                <a:solidFill>
                  <a:srgbClr val="1D1D1D"/>
                </a:solidFill>
                <a:effectLst/>
                <a:latin typeface="Georgia" panose="02040502050405020303" pitchFamily="18" charset="0"/>
                <a:ea typeface="Times New Roman" panose="02020603050405020304" pitchFamily="18" charset="0"/>
              </a:rPr>
              <a:t>And the Government will not be lectured about sexism and misogyny by this man. Not now, not ever.</a:t>
            </a:r>
            <a:endParaRPr lang="en-GB" dirty="0">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7444292" y="335241"/>
            <a:ext cx="4625786" cy="1938992"/>
          </a:xfrm>
          <a:prstGeom prst="rect">
            <a:avLst/>
          </a:prstGeom>
          <a:noFill/>
          <a:ln>
            <a:solidFill>
              <a:schemeClr val="tx1"/>
            </a:solidFill>
          </a:ln>
        </p:spPr>
        <p:txBody>
          <a:bodyPr wrap="square" rtlCol="0">
            <a:spAutoFit/>
          </a:bodyPr>
          <a:lstStyle/>
          <a:p>
            <a:r>
              <a:rPr lang="en-GB" sz="1200" dirty="0" smtClean="0">
                <a:solidFill>
                  <a:srgbClr val="FF0000"/>
                </a:solidFill>
              </a:rPr>
              <a:t>Sentence type:-</a:t>
            </a:r>
          </a:p>
          <a:p>
            <a:r>
              <a:rPr lang="en-GB" sz="1200" dirty="0" smtClean="0">
                <a:solidFill>
                  <a:schemeClr val="bg1"/>
                </a:solidFill>
              </a:rPr>
              <a:t>Minor sentence, because it begins with ‘And’, which comes at the start of a coordinate clause. Without ‘And in so doing’ it would be a complex sentence – ‘that’ is omitted, which is the start of a subordinate clause. Followed by the simple sentence ‘I will not’, which underlines her sense of resolution about her point at start of the speech – a woman standing firm against a patriarchal political system. ‘Not now, not ever’ is a minor sentence and adds a flourish at the end of the first paragraph – blunt, but also rhetorically effective, with the pledge of ‘not ever’ giving a sense of the long reach of her conviction.</a:t>
            </a:r>
            <a:endParaRPr lang="en-GB" sz="1200" dirty="0">
              <a:solidFill>
                <a:schemeClr val="bg1"/>
              </a:solidFill>
            </a:endParaRPr>
          </a:p>
        </p:txBody>
      </p:sp>
      <p:sp>
        <p:nvSpPr>
          <p:cNvPr id="8" name="TextBox 7"/>
          <p:cNvSpPr txBox="1"/>
          <p:nvPr/>
        </p:nvSpPr>
        <p:spPr>
          <a:xfrm>
            <a:off x="7444292" y="4347881"/>
            <a:ext cx="4034117" cy="1600438"/>
          </a:xfrm>
          <a:prstGeom prst="rect">
            <a:avLst/>
          </a:prstGeom>
          <a:noFill/>
          <a:ln>
            <a:solidFill>
              <a:schemeClr val="tx1"/>
            </a:solidFill>
          </a:ln>
        </p:spPr>
        <p:txBody>
          <a:bodyPr wrap="square" rtlCol="0">
            <a:spAutoFit/>
          </a:bodyPr>
          <a:lstStyle/>
          <a:p>
            <a:r>
              <a:rPr lang="en-GB" sz="1400" dirty="0" smtClean="0">
                <a:solidFill>
                  <a:srgbClr val="0070C0"/>
                </a:solidFill>
              </a:rPr>
              <a:t>Voice:-</a:t>
            </a:r>
          </a:p>
          <a:p>
            <a:r>
              <a:rPr lang="en-GB" sz="1400" dirty="0" smtClean="0">
                <a:solidFill>
                  <a:schemeClr val="bg1"/>
                </a:solidFill>
              </a:rPr>
              <a:t>‘I will not be lectured… by this man’ is </a:t>
            </a:r>
            <a:r>
              <a:rPr lang="en-GB" sz="1400" i="1" dirty="0" smtClean="0">
                <a:solidFill>
                  <a:schemeClr val="bg1"/>
                </a:solidFill>
              </a:rPr>
              <a:t>passive </a:t>
            </a:r>
            <a:r>
              <a:rPr lang="en-GB" sz="1400" dirty="0" smtClean="0">
                <a:solidFill>
                  <a:schemeClr val="bg1"/>
                </a:solidFill>
              </a:rPr>
              <a:t>voice. It puts her, the one who is aggrieved as the subject, rather than the person she wants to attack. Putting the agent ‘by this man’ at the end, in the form that it is (no actual name) tells us who is doing the lecturing, but also dismisses him as unimportant</a:t>
            </a:r>
            <a:endParaRPr lang="en-GB" sz="1400" dirty="0">
              <a:solidFill>
                <a:schemeClr val="bg1"/>
              </a:solidFill>
            </a:endParaRPr>
          </a:p>
        </p:txBody>
      </p:sp>
      <p:sp>
        <p:nvSpPr>
          <p:cNvPr id="9" name="TextBox 8"/>
          <p:cNvSpPr txBox="1"/>
          <p:nvPr/>
        </p:nvSpPr>
        <p:spPr>
          <a:xfrm>
            <a:off x="668767" y="4347880"/>
            <a:ext cx="3924748" cy="1477328"/>
          </a:xfrm>
          <a:prstGeom prst="rect">
            <a:avLst/>
          </a:prstGeom>
          <a:noFill/>
          <a:ln>
            <a:solidFill>
              <a:schemeClr val="tx1"/>
            </a:solidFill>
          </a:ln>
        </p:spPr>
        <p:txBody>
          <a:bodyPr wrap="square" rtlCol="0">
            <a:spAutoFit/>
          </a:bodyPr>
          <a:lstStyle/>
          <a:p>
            <a:r>
              <a:rPr lang="en-GB" dirty="0" smtClean="0"/>
              <a:t>Mood:-</a:t>
            </a:r>
          </a:p>
          <a:p>
            <a:r>
              <a:rPr lang="en-GB" dirty="0" smtClean="0">
                <a:solidFill>
                  <a:schemeClr val="bg1"/>
                </a:solidFill>
              </a:rPr>
              <a:t>Whole of first paragraph is in the in declarative mood – shows her conviction.</a:t>
            </a:r>
          </a:p>
          <a:p>
            <a:endParaRPr lang="en-GB" dirty="0"/>
          </a:p>
        </p:txBody>
      </p:sp>
      <p:sp>
        <p:nvSpPr>
          <p:cNvPr id="10" name="TextBox 9"/>
          <p:cNvSpPr txBox="1"/>
          <p:nvPr/>
        </p:nvSpPr>
        <p:spPr>
          <a:xfrm>
            <a:off x="668766" y="327855"/>
            <a:ext cx="3924749" cy="1569660"/>
          </a:xfrm>
          <a:prstGeom prst="rect">
            <a:avLst/>
          </a:prstGeom>
          <a:noFill/>
          <a:ln>
            <a:solidFill>
              <a:schemeClr val="tx1"/>
            </a:solidFill>
          </a:ln>
        </p:spPr>
        <p:txBody>
          <a:bodyPr wrap="square" rtlCol="0">
            <a:spAutoFit/>
          </a:bodyPr>
          <a:lstStyle/>
          <a:p>
            <a:r>
              <a:rPr lang="en-GB" sz="1600" dirty="0" smtClean="0"/>
              <a:t>Syntax:-</a:t>
            </a:r>
          </a:p>
          <a:p>
            <a:r>
              <a:rPr lang="en-GB" sz="1600" dirty="0" smtClean="0">
                <a:solidFill>
                  <a:schemeClr val="bg1"/>
                </a:solidFill>
              </a:rPr>
              <a:t>Rhetorically interesting, with anaphora/parallel phrasing of ‘will not’ repeated three times. The subjects in each case are the forces of good, as far as Gillard is concerned (‘I’, ‘the Government’)</a:t>
            </a:r>
            <a:endParaRPr lang="en-GB" sz="1600" dirty="0">
              <a:solidFill>
                <a:schemeClr val="bg1"/>
              </a:solidFill>
            </a:endParaRPr>
          </a:p>
        </p:txBody>
      </p:sp>
      <p:sp>
        <p:nvSpPr>
          <p:cNvPr id="2" name="Slide Number Placeholder 1"/>
          <p:cNvSpPr>
            <a:spLocks noGrp="1"/>
          </p:cNvSpPr>
          <p:nvPr>
            <p:ph type="sldNum" sz="quarter" idx="12"/>
          </p:nvPr>
        </p:nvSpPr>
        <p:spPr/>
        <p:txBody>
          <a:bodyPr/>
          <a:lstStyle/>
          <a:p>
            <a:fld id="{51CDD9B7-2CAB-4B63-AB96-9DDAE5E26EB9}" type="slidenum">
              <a:rPr lang="en-GB" smtClean="0"/>
              <a:t>2</a:t>
            </a:fld>
            <a:endParaRPr lang="en-GB"/>
          </a:p>
        </p:txBody>
      </p:sp>
    </p:spTree>
    <p:extLst>
      <p:ext uri="{BB962C8B-B14F-4D97-AF65-F5344CB8AC3E}">
        <p14:creationId xmlns:p14="http://schemas.microsoft.com/office/powerpoint/2010/main" val="29116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7341" y="943409"/>
            <a:ext cx="6096000" cy="1200329"/>
          </a:xfrm>
          <a:prstGeom prst="rect">
            <a:avLst/>
          </a:prstGeom>
        </p:spPr>
        <p:txBody>
          <a:bodyPr>
            <a:spAutoFit/>
          </a:bodyPr>
          <a:lstStyle/>
          <a:p>
            <a:pPr fontAlgn="base">
              <a:spcAft>
                <a:spcPts val="1200"/>
              </a:spcAft>
            </a:pPr>
            <a:r>
              <a:rPr lang="en-GB" dirty="0" smtClean="0">
                <a:solidFill>
                  <a:schemeClr val="bg1">
                    <a:lumMod val="95000"/>
                  </a:schemeClr>
                </a:solidFill>
                <a:effectLst/>
                <a:latin typeface="Georgia" panose="02040502050405020303" pitchFamily="18" charset="0"/>
                <a:ea typeface="Times New Roman" panose="02020603050405020304" pitchFamily="18" charset="0"/>
              </a:rPr>
              <a:t>And in so doing I say to the Leader of the Opposition I will not be lectured about sexism and misogyny by this man. I will not. And the Government will not be lectured about sexism and </a:t>
            </a:r>
            <a:r>
              <a:rPr lang="en-GB" dirty="0" smtClean="0">
                <a:solidFill>
                  <a:schemeClr val="bg1">
                    <a:lumMod val="75000"/>
                  </a:schemeClr>
                </a:solidFill>
                <a:effectLst/>
                <a:latin typeface="Georgia" panose="02040502050405020303" pitchFamily="18" charset="0"/>
                <a:ea typeface="Times New Roman" panose="02020603050405020304" pitchFamily="18" charset="0"/>
              </a:rPr>
              <a:t>misogyny by this man. Not now, not ever.</a:t>
            </a:r>
            <a:endParaRPr lang="en-GB" dirty="0">
              <a:solidFill>
                <a:schemeClr val="bg1">
                  <a:lumMod val="75000"/>
                </a:schemeClr>
              </a:solidFill>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7444292" y="335241"/>
            <a:ext cx="4625786" cy="307777"/>
          </a:xfrm>
          <a:prstGeom prst="rect">
            <a:avLst/>
          </a:prstGeom>
          <a:noFill/>
          <a:ln>
            <a:solidFill>
              <a:schemeClr val="tx1"/>
            </a:solidFill>
          </a:ln>
        </p:spPr>
        <p:txBody>
          <a:bodyPr wrap="square" rtlCol="0">
            <a:spAutoFit/>
          </a:bodyPr>
          <a:lstStyle/>
          <a:p>
            <a:r>
              <a:rPr lang="en-GB" sz="1400" dirty="0" smtClean="0">
                <a:solidFill>
                  <a:srgbClr val="FF0000"/>
                </a:solidFill>
              </a:rPr>
              <a:t>Sentence type:-</a:t>
            </a:r>
          </a:p>
        </p:txBody>
      </p:sp>
      <p:sp>
        <p:nvSpPr>
          <p:cNvPr id="8" name="TextBox 7"/>
          <p:cNvSpPr txBox="1"/>
          <p:nvPr/>
        </p:nvSpPr>
        <p:spPr>
          <a:xfrm>
            <a:off x="7444292" y="4347881"/>
            <a:ext cx="4034117" cy="523220"/>
          </a:xfrm>
          <a:prstGeom prst="rect">
            <a:avLst/>
          </a:prstGeom>
          <a:noFill/>
          <a:ln>
            <a:solidFill>
              <a:schemeClr val="tx1"/>
            </a:solidFill>
          </a:ln>
        </p:spPr>
        <p:txBody>
          <a:bodyPr wrap="square" rtlCol="0">
            <a:spAutoFit/>
          </a:bodyPr>
          <a:lstStyle/>
          <a:p>
            <a:r>
              <a:rPr lang="en-GB" sz="1400" dirty="0" smtClean="0">
                <a:solidFill>
                  <a:srgbClr val="0070C0"/>
                </a:solidFill>
              </a:rPr>
              <a:t>Voice:-</a:t>
            </a:r>
          </a:p>
          <a:p>
            <a:endParaRPr lang="en-GB" sz="1400" dirty="0"/>
          </a:p>
        </p:txBody>
      </p:sp>
      <p:sp>
        <p:nvSpPr>
          <p:cNvPr id="9" name="TextBox 8"/>
          <p:cNvSpPr txBox="1"/>
          <p:nvPr/>
        </p:nvSpPr>
        <p:spPr>
          <a:xfrm>
            <a:off x="668767" y="4347880"/>
            <a:ext cx="3205778" cy="307777"/>
          </a:xfrm>
          <a:prstGeom prst="rect">
            <a:avLst/>
          </a:prstGeom>
          <a:noFill/>
          <a:ln>
            <a:solidFill>
              <a:schemeClr val="tx1"/>
            </a:solidFill>
          </a:ln>
        </p:spPr>
        <p:txBody>
          <a:bodyPr wrap="square" rtlCol="0">
            <a:spAutoFit/>
          </a:bodyPr>
          <a:lstStyle/>
          <a:p>
            <a:r>
              <a:rPr lang="en-GB" sz="1400" dirty="0" smtClean="0"/>
              <a:t>Mood:-</a:t>
            </a:r>
          </a:p>
        </p:txBody>
      </p:sp>
      <p:sp>
        <p:nvSpPr>
          <p:cNvPr id="10" name="TextBox 9"/>
          <p:cNvSpPr txBox="1"/>
          <p:nvPr/>
        </p:nvSpPr>
        <p:spPr>
          <a:xfrm>
            <a:off x="668766" y="327856"/>
            <a:ext cx="3548231" cy="307777"/>
          </a:xfrm>
          <a:prstGeom prst="rect">
            <a:avLst/>
          </a:prstGeom>
          <a:noFill/>
          <a:ln>
            <a:solidFill>
              <a:schemeClr val="tx1"/>
            </a:solidFill>
          </a:ln>
        </p:spPr>
        <p:txBody>
          <a:bodyPr wrap="square" rtlCol="0">
            <a:spAutoFit/>
          </a:bodyPr>
          <a:lstStyle/>
          <a:p>
            <a:r>
              <a:rPr lang="en-GB" sz="1400" dirty="0" smtClean="0">
                <a:solidFill>
                  <a:srgbClr val="00B050"/>
                </a:solidFill>
              </a:rPr>
              <a:t>Syntax:-</a:t>
            </a:r>
          </a:p>
        </p:txBody>
      </p:sp>
      <p:sp>
        <p:nvSpPr>
          <p:cNvPr id="2" name="Rectangle 1"/>
          <p:cNvSpPr/>
          <p:nvPr/>
        </p:nvSpPr>
        <p:spPr>
          <a:xfrm>
            <a:off x="2707341" y="2274838"/>
            <a:ext cx="6436659" cy="2031325"/>
          </a:xfrm>
          <a:prstGeom prst="rect">
            <a:avLst/>
          </a:prstGeom>
        </p:spPr>
        <p:txBody>
          <a:bodyPr wrap="square">
            <a:spAutoFit/>
          </a:bodyPr>
          <a:lstStyle/>
          <a:p>
            <a:pPr fontAlgn="base">
              <a:spcAft>
                <a:spcPts val="1200"/>
              </a:spcAft>
            </a:pPr>
            <a:r>
              <a:rPr lang="en-GB" dirty="0" smtClean="0">
                <a:solidFill>
                  <a:srgbClr val="FF0000"/>
                </a:solidFill>
                <a:effectLst/>
                <a:latin typeface="Georgia" panose="02040502050405020303" pitchFamily="18" charset="0"/>
                <a:ea typeface="Times New Roman" panose="02020603050405020304" pitchFamily="18" charset="0"/>
              </a:rPr>
              <a:t>The Leader of the Opposition says that people who hold sexist views and who are misogynists are not appropriate for high office. </a:t>
            </a:r>
            <a:r>
              <a:rPr lang="en-GB" dirty="0" smtClean="0">
                <a:solidFill>
                  <a:srgbClr val="1D1D1D"/>
                </a:solidFill>
                <a:effectLst/>
                <a:latin typeface="Georgia" panose="02040502050405020303" pitchFamily="18" charset="0"/>
                <a:ea typeface="Times New Roman" panose="02020603050405020304" pitchFamily="18" charset="0"/>
              </a:rPr>
              <a:t>Well I hope the Leader of the Opposition has got a piece of paper and he is writing out his resignation. </a:t>
            </a:r>
            <a:r>
              <a:rPr lang="en-GB" dirty="0" smtClean="0">
                <a:solidFill>
                  <a:srgbClr val="00B050"/>
                </a:solidFill>
                <a:effectLst/>
                <a:latin typeface="Georgia" panose="02040502050405020303" pitchFamily="18" charset="0"/>
                <a:ea typeface="Times New Roman" panose="02020603050405020304" pitchFamily="18" charset="0"/>
              </a:rPr>
              <a:t>Because if he wants to know what misogyny looks like in modern Australia, he doesn't need a motion in the House of Representatives, he needs a mirror. </a:t>
            </a:r>
            <a:r>
              <a:rPr lang="en-GB" dirty="0" smtClean="0">
                <a:solidFill>
                  <a:srgbClr val="FF0000"/>
                </a:solidFill>
                <a:effectLst/>
                <a:latin typeface="Georgia" panose="02040502050405020303" pitchFamily="18" charset="0"/>
                <a:ea typeface="Times New Roman" panose="02020603050405020304" pitchFamily="18" charset="0"/>
              </a:rPr>
              <a:t>That's what he needs.</a:t>
            </a:r>
            <a:endParaRPr lang="en-GB" dirty="0">
              <a:solidFill>
                <a:srgbClr val="FF0000"/>
              </a:solidFill>
              <a:effectLst/>
              <a:latin typeface="Times New Roman" panose="02020603050405020304" pitchFamily="18" charset="0"/>
              <a:ea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1CDD9B7-2CAB-4B63-AB96-9DDAE5E26EB9}" type="slidenum">
              <a:rPr lang="en-GB" smtClean="0"/>
              <a:t>3</a:t>
            </a:fld>
            <a:endParaRPr lang="en-GB"/>
          </a:p>
        </p:txBody>
      </p:sp>
    </p:spTree>
    <p:extLst>
      <p:ext uri="{BB962C8B-B14F-4D97-AF65-F5344CB8AC3E}">
        <p14:creationId xmlns:p14="http://schemas.microsoft.com/office/powerpoint/2010/main" val="894710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44292" y="335241"/>
            <a:ext cx="4625786" cy="307777"/>
          </a:xfrm>
          <a:prstGeom prst="rect">
            <a:avLst/>
          </a:prstGeom>
          <a:noFill/>
          <a:ln>
            <a:solidFill>
              <a:schemeClr val="tx1"/>
            </a:solidFill>
          </a:ln>
        </p:spPr>
        <p:txBody>
          <a:bodyPr wrap="square" rtlCol="0">
            <a:spAutoFit/>
          </a:bodyPr>
          <a:lstStyle/>
          <a:p>
            <a:r>
              <a:rPr lang="en-GB" sz="1400" dirty="0" smtClean="0">
                <a:solidFill>
                  <a:srgbClr val="FF0000"/>
                </a:solidFill>
              </a:rPr>
              <a:t>Sentence type:-</a:t>
            </a:r>
          </a:p>
        </p:txBody>
      </p:sp>
      <p:sp>
        <p:nvSpPr>
          <p:cNvPr id="8" name="TextBox 7"/>
          <p:cNvSpPr txBox="1"/>
          <p:nvPr/>
        </p:nvSpPr>
        <p:spPr>
          <a:xfrm>
            <a:off x="7282927" y="4394047"/>
            <a:ext cx="4034117" cy="523220"/>
          </a:xfrm>
          <a:prstGeom prst="rect">
            <a:avLst/>
          </a:prstGeom>
          <a:noFill/>
          <a:ln>
            <a:solidFill>
              <a:schemeClr val="tx1"/>
            </a:solidFill>
          </a:ln>
        </p:spPr>
        <p:txBody>
          <a:bodyPr wrap="square" rtlCol="0">
            <a:spAutoFit/>
          </a:bodyPr>
          <a:lstStyle/>
          <a:p>
            <a:r>
              <a:rPr lang="en-GB" sz="1400" dirty="0" smtClean="0">
                <a:solidFill>
                  <a:srgbClr val="0070C0"/>
                </a:solidFill>
              </a:rPr>
              <a:t>Voice:-</a:t>
            </a:r>
          </a:p>
          <a:p>
            <a:endParaRPr lang="en-GB" sz="1400" dirty="0"/>
          </a:p>
        </p:txBody>
      </p:sp>
      <p:sp>
        <p:nvSpPr>
          <p:cNvPr id="9" name="TextBox 8"/>
          <p:cNvSpPr txBox="1"/>
          <p:nvPr/>
        </p:nvSpPr>
        <p:spPr>
          <a:xfrm>
            <a:off x="668767" y="4347880"/>
            <a:ext cx="3205778" cy="307777"/>
          </a:xfrm>
          <a:prstGeom prst="rect">
            <a:avLst/>
          </a:prstGeom>
          <a:noFill/>
          <a:ln>
            <a:solidFill>
              <a:schemeClr val="tx1"/>
            </a:solidFill>
          </a:ln>
        </p:spPr>
        <p:txBody>
          <a:bodyPr wrap="square" rtlCol="0">
            <a:spAutoFit/>
          </a:bodyPr>
          <a:lstStyle/>
          <a:p>
            <a:r>
              <a:rPr lang="en-GB" sz="1400" dirty="0" smtClean="0"/>
              <a:t>Mood:-</a:t>
            </a:r>
          </a:p>
        </p:txBody>
      </p:sp>
      <p:sp>
        <p:nvSpPr>
          <p:cNvPr id="10" name="TextBox 9"/>
          <p:cNvSpPr txBox="1"/>
          <p:nvPr/>
        </p:nvSpPr>
        <p:spPr>
          <a:xfrm>
            <a:off x="668766" y="327856"/>
            <a:ext cx="3548231" cy="307777"/>
          </a:xfrm>
          <a:prstGeom prst="rect">
            <a:avLst/>
          </a:prstGeom>
          <a:noFill/>
          <a:ln>
            <a:solidFill>
              <a:schemeClr val="tx1"/>
            </a:solidFill>
          </a:ln>
        </p:spPr>
        <p:txBody>
          <a:bodyPr wrap="square" rtlCol="0">
            <a:spAutoFit/>
          </a:bodyPr>
          <a:lstStyle/>
          <a:p>
            <a:r>
              <a:rPr lang="en-GB" sz="1400" dirty="0" smtClean="0">
                <a:solidFill>
                  <a:srgbClr val="00B050"/>
                </a:solidFill>
              </a:rPr>
              <a:t>Syntax:-</a:t>
            </a:r>
          </a:p>
        </p:txBody>
      </p:sp>
      <p:sp>
        <p:nvSpPr>
          <p:cNvPr id="3" name="Rectangle 2"/>
          <p:cNvSpPr/>
          <p:nvPr/>
        </p:nvSpPr>
        <p:spPr>
          <a:xfrm>
            <a:off x="2897392" y="1820317"/>
            <a:ext cx="6096000" cy="1754326"/>
          </a:xfrm>
          <a:prstGeom prst="rect">
            <a:avLst/>
          </a:prstGeom>
        </p:spPr>
        <p:txBody>
          <a:bodyPr>
            <a:spAutoFit/>
          </a:bodyPr>
          <a:lstStyle/>
          <a:p>
            <a:pPr fontAlgn="base">
              <a:spcAft>
                <a:spcPts val="1200"/>
              </a:spcAft>
            </a:pPr>
            <a:r>
              <a:rPr lang="en-GB" dirty="0" smtClean="0">
                <a:solidFill>
                  <a:schemeClr val="accent1">
                    <a:lumMod val="75000"/>
                  </a:schemeClr>
                </a:solidFill>
                <a:effectLst/>
                <a:latin typeface="Georgia" panose="02040502050405020303" pitchFamily="18" charset="0"/>
                <a:ea typeface="Times New Roman" panose="02020603050405020304" pitchFamily="18" charset="0"/>
              </a:rPr>
              <a:t>I was also very offended </a:t>
            </a:r>
            <a:r>
              <a:rPr lang="en-GB" dirty="0" smtClean="0">
                <a:solidFill>
                  <a:srgbClr val="1D1D1D"/>
                </a:solidFill>
                <a:effectLst/>
                <a:latin typeface="Georgia" panose="02040502050405020303" pitchFamily="18" charset="0"/>
                <a:ea typeface="Times New Roman" panose="02020603050405020304" pitchFamily="18" charset="0"/>
              </a:rPr>
              <a:t>on behalf of the women of Australia when in the course of this carbon pricing campaign, the Leader of the Opposition said “What the housewives of Australia need to understand as they do the ironing…” Thank you for that painting of women's roles in modern Australia.</a:t>
            </a:r>
            <a:endParaRPr lang="en-GB" dirty="0">
              <a:effectLst/>
              <a:latin typeface="Times New Roman" panose="02020603050405020304" pitchFamily="18" charset="0"/>
              <a:ea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51CDD9B7-2CAB-4B63-AB96-9DDAE5E26EB9}" type="slidenum">
              <a:rPr lang="en-GB" smtClean="0"/>
              <a:t>4</a:t>
            </a:fld>
            <a:endParaRPr lang="en-GB"/>
          </a:p>
        </p:txBody>
      </p:sp>
    </p:spTree>
    <p:extLst>
      <p:ext uri="{BB962C8B-B14F-4D97-AF65-F5344CB8AC3E}">
        <p14:creationId xmlns:p14="http://schemas.microsoft.com/office/powerpoint/2010/main" val="40501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44292" y="335241"/>
            <a:ext cx="4625786" cy="307777"/>
          </a:xfrm>
          <a:prstGeom prst="rect">
            <a:avLst/>
          </a:prstGeom>
          <a:noFill/>
          <a:ln>
            <a:solidFill>
              <a:schemeClr val="tx1"/>
            </a:solidFill>
          </a:ln>
        </p:spPr>
        <p:txBody>
          <a:bodyPr wrap="square" rtlCol="0">
            <a:spAutoFit/>
          </a:bodyPr>
          <a:lstStyle/>
          <a:p>
            <a:r>
              <a:rPr lang="en-GB" sz="1400" dirty="0" smtClean="0">
                <a:solidFill>
                  <a:srgbClr val="FF0000"/>
                </a:solidFill>
              </a:rPr>
              <a:t>Sentence type:-</a:t>
            </a:r>
          </a:p>
        </p:txBody>
      </p:sp>
      <p:sp>
        <p:nvSpPr>
          <p:cNvPr id="8" name="TextBox 7"/>
          <p:cNvSpPr txBox="1"/>
          <p:nvPr/>
        </p:nvSpPr>
        <p:spPr>
          <a:xfrm>
            <a:off x="7444292" y="4347881"/>
            <a:ext cx="4034117" cy="523220"/>
          </a:xfrm>
          <a:prstGeom prst="rect">
            <a:avLst/>
          </a:prstGeom>
          <a:noFill/>
          <a:ln>
            <a:solidFill>
              <a:schemeClr val="tx1"/>
            </a:solidFill>
          </a:ln>
        </p:spPr>
        <p:txBody>
          <a:bodyPr wrap="square" rtlCol="0">
            <a:spAutoFit/>
          </a:bodyPr>
          <a:lstStyle/>
          <a:p>
            <a:r>
              <a:rPr lang="en-GB" sz="1400" dirty="0" smtClean="0">
                <a:solidFill>
                  <a:srgbClr val="0070C0"/>
                </a:solidFill>
              </a:rPr>
              <a:t>Voice:-</a:t>
            </a:r>
          </a:p>
          <a:p>
            <a:endParaRPr lang="en-GB" sz="1400" dirty="0"/>
          </a:p>
        </p:txBody>
      </p:sp>
      <p:sp>
        <p:nvSpPr>
          <p:cNvPr id="9" name="TextBox 8"/>
          <p:cNvSpPr txBox="1"/>
          <p:nvPr/>
        </p:nvSpPr>
        <p:spPr>
          <a:xfrm>
            <a:off x="668767" y="4347880"/>
            <a:ext cx="3205778" cy="307777"/>
          </a:xfrm>
          <a:prstGeom prst="rect">
            <a:avLst/>
          </a:prstGeom>
          <a:noFill/>
          <a:ln>
            <a:solidFill>
              <a:schemeClr val="tx1"/>
            </a:solidFill>
          </a:ln>
        </p:spPr>
        <p:txBody>
          <a:bodyPr wrap="square" rtlCol="0">
            <a:spAutoFit/>
          </a:bodyPr>
          <a:lstStyle/>
          <a:p>
            <a:r>
              <a:rPr lang="en-GB" sz="1400" dirty="0" smtClean="0">
                <a:solidFill>
                  <a:srgbClr val="7030A0"/>
                </a:solidFill>
              </a:rPr>
              <a:t>Mood:-</a:t>
            </a:r>
          </a:p>
        </p:txBody>
      </p:sp>
      <p:sp>
        <p:nvSpPr>
          <p:cNvPr id="10" name="TextBox 9"/>
          <p:cNvSpPr txBox="1"/>
          <p:nvPr/>
        </p:nvSpPr>
        <p:spPr>
          <a:xfrm>
            <a:off x="668766" y="327856"/>
            <a:ext cx="3548231" cy="307777"/>
          </a:xfrm>
          <a:prstGeom prst="rect">
            <a:avLst/>
          </a:prstGeom>
          <a:noFill/>
          <a:ln>
            <a:solidFill>
              <a:schemeClr val="tx1"/>
            </a:solidFill>
          </a:ln>
        </p:spPr>
        <p:txBody>
          <a:bodyPr wrap="square" rtlCol="0">
            <a:spAutoFit/>
          </a:bodyPr>
          <a:lstStyle/>
          <a:p>
            <a:r>
              <a:rPr lang="en-GB" sz="1400" dirty="0" smtClean="0">
                <a:solidFill>
                  <a:srgbClr val="00B050"/>
                </a:solidFill>
              </a:rPr>
              <a:t>Syntax:-</a:t>
            </a:r>
          </a:p>
        </p:txBody>
      </p:sp>
      <p:sp>
        <p:nvSpPr>
          <p:cNvPr id="2" name="Rectangle 1"/>
          <p:cNvSpPr/>
          <p:nvPr/>
        </p:nvSpPr>
        <p:spPr>
          <a:xfrm>
            <a:off x="2703754" y="1544669"/>
            <a:ext cx="7117977" cy="2308324"/>
          </a:xfrm>
          <a:prstGeom prst="rect">
            <a:avLst/>
          </a:prstGeom>
        </p:spPr>
        <p:txBody>
          <a:bodyPr wrap="square">
            <a:spAutoFit/>
          </a:bodyPr>
          <a:lstStyle/>
          <a:p>
            <a:pPr fontAlgn="base">
              <a:spcAft>
                <a:spcPts val="1200"/>
              </a:spcAft>
            </a:pPr>
            <a:r>
              <a:rPr lang="en-GB" dirty="0" smtClean="0">
                <a:solidFill>
                  <a:srgbClr val="1D1D1D"/>
                </a:solidFill>
                <a:effectLst/>
                <a:latin typeface="Georgia" panose="02040502050405020303" pitchFamily="18" charset="0"/>
                <a:ea typeface="Times New Roman" panose="02020603050405020304" pitchFamily="18" charset="0"/>
              </a:rPr>
              <a:t>And then of course, I was offended too by the sexism, by the misogyny of the Leader of the Opposition catcalling across this table at me as I sit here as Prime Minister, “If the Prime Minister wants to, politically speaking, make an honest woman of herself…”, something that would never have been said to any man sitting in this chair. I was offended when the Leader of the Opposition went outside in the front of Parliament and stood next to a sign that said </a:t>
            </a:r>
            <a:r>
              <a:rPr lang="en-GB" dirty="0" smtClean="0">
                <a:solidFill>
                  <a:srgbClr val="7030A0"/>
                </a:solidFill>
                <a:effectLst/>
                <a:latin typeface="Georgia" panose="02040502050405020303" pitchFamily="18" charset="0"/>
                <a:ea typeface="Times New Roman" panose="02020603050405020304" pitchFamily="18" charset="0"/>
              </a:rPr>
              <a:t>“Ditch the witch.”</a:t>
            </a:r>
            <a:endParaRPr lang="en-GB" dirty="0">
              <a:solidFill>
                <a:srgbClr val="7030A0"/>
              </a:solidFill>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CDD9B7-2CAB-4B63-AB96-9DDAE5E26EB9}" type="slidenum">
              <a:rPr lang="en-GB" smtClean="0"/>
              <a:t>5</a:t>
            </a:fld>
            <a:endParaRPr lang="en-GB"/>
          </a:p>
        </p:txBody>
      </p:sp>
    </p:spTree>
    <p:extLst>
      <p:ext uri="{BB962C8B-B14F-4D97-AF65-F5344CB8AC3E}">
        <p14:creationId xmlns:p14="http://schemas.microsoft.com/office/powerpoint/2010/main" val="156605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44292" y="335241"/>
            <a:ext cx="4625786" cy="307777"/>
          </a:xfrm>
          <a:prstGeom prst="rect">
            <a:avLst/>
          </a:prstGeom>
          <a:noFill/>
          <a:ln>
            <a:solidFill>
              <a:schemeClr val="tx1"/>
            </a:solidFill>
          </a:ln>
        </p:spPr>
        <p:txBody>
          <a:bodyPr wrap="square" rtlCol="0">
            <a:spAutoFit/>
          </a:bodyPr>
          <a:lstStyle/>
          <a:p>
            <a:r>
              <a:rPr lang="en-GB" sz="1400" dirty="0" smtClean="0">
                <a:solidFill>
                  <a:srgbClr val="FF0000"/>
                </a:solidFill>
              </a:rPr>
              <a:t>Sentence type:-</a:t>
            </a:r>
          </a:p>
        </p:txBody>
      </p:sp>
      <p:sp>
        <p:nvSpPr>
          <p:cNvPr id="8" name="TextBox 7"/>
          <p:cNvSpPr txBox="1"/>
          <p:nvPr/>
        </p:nvSpPr>
        <p:spPr>
          <a:xfrm>
            <a:off x="7444292" y="4347881"/>
            <a:ext cx="4034117" cy="523220"/>
          </a:xfrm>
          <a:prstGeom prst="rect">
            <a:avLst/>
          </a:prstGeom>
          <a:noFill/>
          <a:ln>
            <a:solidFill>
              <a:schemeClr val="tx1"/>
            </a:solidFill>
          </a:ln>
        </p:spPr>
        <p:txBody>
          <a:bodyPr wrap="square" rtlCol="0">
            <a:spAutoFit/>
          </a:bodyPr>
          <a:lstStyle/>
          <a:p>
            <a:r>
              <a:rPr lang="en-GB" sz="1400" dirty="0" smtClean="0">
                <a:solidFill>
                  <a:srgbClr val="0070C0"/>
                </a:solidFill>
              </a:rPr>
              <a:t>Voice:-</a:t>
            </a:r>
          </a:p>
          <a:p>
            <a:endParaRPr lang="en-GB" sz="1400" dirty="0"/>
          </a:p>
        </p:txBody>
      </p:sp>
      <p:sp>
        <p:nvSpPr>
          <p:cNvPr id="9" name="TextBox 8"/>
          <p:cNvSpPr txBox="1"/>
          <p:nvPr/>
        </p:nvSpPr>
        <p:spPr>
          <a:xfrm>
            <a:off x="668767" y="4347880"/>
            <a:ext cx="3205778" cy="307777"/>
          </a:xfrm>
          <a:prstGeom prst="rect">
            <a:avLst/>
          </a:prstGeom>
          <a:noFill/>
          <a:ln>
            <a:solidFill>
              <a:schemeClr val="tx1"/>
            </a:solidFill>
          </a:ln>
        </p:spPr>
        <p:txBody>
          <a:bodyPr wrap="square" rtlCol="0">
            <a:spAutoFit/>
          </a:bodyPr>
          <a:lstStyle/>
          <a:p>
            <a:r>
              <a:rPr lang="en-GB" sz="1400" dirty="0" smtClean="0">
                <a:solidFill>
                  <a:srgbClr val="7030A0"/>
                </a:solidFill>
              </a:rPr>
              <a:t>Mood:-</a:t>
            </a:r>
          </a:p>
        </p:txBody>
      </p:sp>
      <p:sp>
        <p:nvSpPr>
          <p:cNvPr id="10" name="TextBox 9"/>
          <p:cNvSpPr txBox="1"/>
          <p:nvPr/>
        </p:nvSpPr>
        <p:spPr>
          <a:xfrm>
            <a:off x="668766" y="327856"/>
            <a:ext cx="3548231" cy="307777"/>
          </a:xfrm>
          <a:prstGeom prst="rect">
            <a:avLst/>
          </a:prstGeom>
          <a:noFill/>
          <a:ln>
            <a:solidFill>
              <a:schemeClr val="tx1"/>
            </a:solidFill>
          </a:ln>
        </p:spPr>
        <p:txBody>
          <a:bodyPr wrap="square" rtlCol="0">
            <a:spAutoFit/>
          </a:bodyPr>
          <a:lstStyle/>
          <a:p>
            <a:r>
              <a:rPr lang="en-GB" sz="1400" dirty="0" smtClean="0">
                <a:solidFill>
                  <a:srgbClr val="00B050"/>
                </a:solidFill>
              </a:rPr>
              <a:t>Syntax:-</a:t>
            </a:r>
          </a:p>
        </p:txBody>
      </p:sp>
      <p:sp>
        <p:nvSpPr>
          <p:cNvPr id="3" name="Rectangle 2"/>
          <p:cNvSpPr/>
          <p:nvPr/>
        </p:nvSpPr>
        <p:spPr>
          <a:xfrm>
            <a:off x="2865119" y="1692575"/>
            <a:ext cx="6741459" cy="1754326"/>
          </a:xfrm>
          <a:prstGeom prst="rect">
            <a:avLst/>
          </a:prstGeom>
        </p:spPr>
        <p:txBody>
          <a:bodyPr wrap="square">
            <a:spAutoFit/>
          </a:bodyPr>
          <a:lstStyle/>
          <a:p>
            <a:pPr fontAlgn="base">
              <a:spcAft>
                <a:spcPts val="1200"/>
              </a:spcAft>
            </a:pPr>
            <a:r>
              <a:rPr lang="en-GB" dirty="0" smtClean="0">
                <a:solidFill>
                  <a:srgbClr val="1D1D1D"/>
                </a:solidFill>
                <a:effectLst/>
                <a:latin typeface="Georgia" panose="02040502050405020303" pitchFamily="18" charset="0"/>
                <a:ea typeface="Times New Roman" panose="02020603050405020304" pitchFamily="18" charset="0"/>
              </a:rPr>
              <a:t>I was offended when the Leader of the Opposition stood next to a sign that described me as a man's bitch. I was offended by those things. </a:t>
            </a:r>
            <a:r>
              <a:rPr lang="en-GB" dirty="0" smtClean="0">
                <a:solidFill>
                  <a:srgbClr val="FF0000"/>
                </a:solidFill>
                <a:effectLst/>
                <a:latin typeface="Georgia" panose="02040502050405020303" pitchFamily="18" charset="0"/>
                <a:ea typeface="Times New Roman" panose="02020603050405020304" pitchFamily="18" charset="0"/>
              </a:rPr>
              <a:t>Misogyny, sexism, every day from this Leader of the Opposition. </a:t>
            </a:r>
            <a:r>
              <a:rPr lang="en-GB" dirty="0" smtClean="0">
                <a:solidFill>
                  <a:srgbClr val="1D1D1D"/>
                </a:solidFill>
                <a:effectLst/>
                <a:latin typeface="Georgia" panose="02040502050405020303" pitchFamily="18" charset="0"/>
                <a:ea typeface="Times New Roman" panose="02020603050405020304" pitchFamily="18" charset="0"/>
              </a:rPr>
              <a:t>Every day in every way, across the time the Leader of the Opposition has sat in that chair and I've sat in this chair, that is all we have heard from him.</a:t>
            </a:r>
            <a:endParaRPr lang="en-GB" dirty="0">
              <a:effectLst/>
              <a:latin typeface="Times New Roman" panose="02020603050405020304" pitchFamily="18" charset="0"/>
              <a:ea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51CDD9B7-2CAB-4B63-AB96-9DDAE5E26EB9}" type="slidenum">
              <a:rPr lang="en-GB" smtClean="0"/>
              <a:t>6</a:t>
            </a:fld>
            <a:endParaRPr lang="en-GB"/>
          </a:p>
        </p:txBody>
      </p:sp>
    </p:spTree>
    <p:extLst>
      <p:ext uri="{BB962C8B-B14F-4D97-AF65-F5344CB8AC3E}">
        <p14:creationId xmlns:p14="http://schemas.microsoft.com/office/powerpoint/2010/main" val="66587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44292" y="335241"/>
            <a:ext cx="4625786" cy="307777"/>
          </a:xfrm>
          <a:prstGeom prst="rect">
            <a:avLst/>
          </a:prstGeom>
          <a:noFill/>
          <a:ln>
            <a:solidFill>
              <a:schemeClr val="tx1"/>
            </a:solidFill>
          </a:ln>
        </p:spPr>
        <p:txBody>
          <a:bodyPr wrap="square" rtlCol="0">
            <a:spAutoFit/>
          </a:bodyPr>
          <a:lstStyle/>
          <a:p>
            <a:r>
              <a:rPr lang="en-GB" sz="1400" dirty="0" smtClean="0">
                <a:solidFill>
                  <a:srgbClr val="FF0000"/>
                </a:solidFill>
              </a:rPr>
              <a:t>Sentence type:-</a:t>
            </a:r>
          </a:p>
        </p:txBody>
      </p:sp>
      <p:sp>
        <p:nvSpPr>
          <p:cNvPr id="8" name="TextBox 7"/>
          <p:cNvSpPr txBox="1"/>
          <p:nvPr/>
        </p:nvSpPr>
        <p:spPr>
          <a:xfrm>
            <a:off x="7444292" y="4347881"/>
            <a:ext cx="4034117" cy="523220"/>
          </a:xfrm>
          <a:prstGeom prst="rect">
            <a:avLst/>
          </a:prstGeom>
          <a:noFill/>
          <a:ln>
            <a:solidFill>
              <a:schemeClr val="tx1"/>
            </a:solidFill>
          </a:ln>
        </p:spPr>
        <p:txBody>
          <a:bodyPr wrap="square" rtlCol="0">
            <a:spAutoFit/>
          </a:bodyPr>
          <a:lstStyle/>
          <a:p>
            <a:r>
              <a:rPr lang="en-GB" sz="1400" dirty="0" smtClean="0">
                <a:solidFill>
                  <a:srgbClr val="0070C0"/>
                </a:solidFill>
              </a:rPr>
              <a:t>Voice:-</a:t>
            </a:r>
          </a:p>
          <a:p>
            <a:endParaRPr lang="en-GB" sz="1400" dirty="0"/>
          </a:p>
        </p:txBody>
      </p:sp>
      <p:sp>
        <p:nvSpPr>
          <p:cNvPr id="9" name="TextBox 8"/>
          <p:cNvSpPr txBox="1"/>
          <p:nvPr/>
        </p:nvSpPr>
        <p:spPr>
          <a:xfrm>
            <a:off x="668767" y="4347880"/>
            <a:ext cx="3205778" cy="307777"/>
          </a:xfrm>
          <a:prstGeom prst="rect">
            <a:avLst/>
          </a:prstGeom>
          <a:noFill/>
          <a:ln>
            <a:solidFill>
              <a:schemeClr val="tx1"/>
            </a:solidFill>
          </a:ln>
        </p:spPr>
        <p:txBody>
          <a:bodyPr wrap="square" rtlCol="0">
            <a:spAutoFit/>
          </a:bodyPr>
          <a:lstStyle/>
          <a:p>
            <a:r>
              <a:rPr lang="en-GB" sz="1400" dirty="0" smtClean="0">
                <a:solidFill>
                  <a:srgbClr val="7030A0"/>
                </a:solidFill>
              </a:rPr>
              <a:t>Mood:-</a:t>
            </a:r>
          </a:p>
        </p:txBody>
      </p:sp>
      <p:sp>
        <p:nvSpPr>
          <p:cNvPr id="10" name="TextBox 9"/>
          <p:cNvSpPr txBox="1"/>
          <p:nvPr/>
        </p:nvSpPr>
        <p:spPr>
          <a:xfrm>
            <a:off x="668766" y="327856"/>
            <a:ext cx="3548231" cy="307777"/>
          </a:xfrm>
          <a:prstGeom prst="rect">
            <a:avLst/>
          </a:prstGeom>
          <a:noFill/>
          <a:ln>
            <a:solidFill>
              <a:schemeClr val="tx1"/>
            </a:solidFill>
          </a:ln>
        </p:spPr>
        <p:txBody>
          <a:bodyPr wrap="square" rtlCol="0">
            <a:spAutoFit/>
          </a:bodyPr>
          <a:lstStyle/>
          <a:p>
            <a:r>
              <a:rPr lang="en-GB" sz="1400" dirty="0" smtClean="0">
                <a:solidFill>
                  <a:srgbClr val="00B050"/>
                </a:solidFill>
              </a:rPr>
              <a:t>Syntax:-</a:t>
            </a:r>
          </a:p>
        </p:txBody>
      </p:sp>
      <p:sp>
        <p:nvSpPr>
          <p:cNvPr id="2" name="Rectangle 1"/>
          <p:cNvSpPr/>
          <p:nvPr/>
        </p:nvSpPr>
        <p:spPr>
          <a:xfrm>
            <a:off x="2054711" y="1770242"/>
            <a:ext cx="7013986" cy="1754326"/>
          </a:xfrm>
          <a:prstGeom prst="rect">
            <a:avLst/>
          </a:prstGeom>
        </p:spPr>
        <p:txBody>
          <a:bodyPr wrap="square">
            <a:spAutoFit/>
          </a:bodyPr>
          <a:lstStyle/>
          <a:p>
            <a:pPr fontAlgn="base">
              <a:spcAft>
                <a:spcPts val="1200"/>
              </a:spcAft>
            </a:pPr>
            <a:r>
              <a:rPr lang="en-GB" dirty="0" smtClean="0">
                <a:solidFill>
                  <a:srgbClr val="1D1D1D"/>
                </a:solidFill>
                <a:effectLst/>
                <a:latin typeface="Georgia" panose="02040502050405020303" pitchFamily="18" charset="0"/>
                <a:ea typeface="Times New Roman" panose="02020603050405020304" pitchFamily="18" charset="0"/>
              </a:rPr>
              <a:t>And now, the Leader of the Opposition wants to be taken seriously, apparently he's woken up after this track record and all of these statements, and he's woken up and he's gone “Oh dear, there's this thing called sexism, oh my lords, there's this thing called misogyny. </a:t>
            </a:r>
            <a:r>
              <a:rPr lang="en-GB" dirty="0" smtClean="0">
                <a:solidFill>
                  <a:srgbClr val="7030A0"/>
                </a:solidFill>
                <a:effectLst/>
                <a:latin typeface="Georgia" panose="02040502050405020303" pitchFamily="18" charset="0"/>
                <a:ea typeface="Times New Roman" panose="02020603050405020304" pitchFamily="18" charset="0"/>
              </a:rPr>
              <a:t>Now who's one of them? Oh, the Speaker must be because that suits my political purpose</a:t>
            </a:r>
            <a:r>
              <a:rPr lang="en-GB" dirty="0" smtClean="0">
                <a:solidFill>
                  <a:srgbClr val="1D1D1D"/>
                </a:solidFill>
                <a:effectLst/>
                <a:latin typeface="Georgia" panose="02040502050405020303" pitchFamily="18" charset="0"/>
                <a:ea typeface="Times New Roman" panose="02020603050405020304" pitchFamily="18" charset="0"/>
              </a:rPr>
              <a:t>.”</a:t>
            </a: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1CDD9B7-2CAB-4B63-AB96-9DDAE5E26EB9}" type="slidenum">
              <a:rPr lang="en-GB" smtClean="0"/>
              <a:t>7</a:t>
            </a:fld>
            <a:endParaRPr lang="en-GB"/>
          </a:p>
        </p:txBody>
      </p:sp>
    </p:spTree>
    <p:extLst>
      <p:ext uri="{BB962C8B-B14F-4D97-AF65-F5344CB8AC3E}">
        <p14:creationId xmlns:p14="http://schemas.microsoft.com/office/powerpoint/2010/main" val="1483890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1929356-78E3-477A-B71F-62D47FD5BD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85D680-1538-47C9-A955-58B11BCBDC42}">
  <ds:schemaRefs>
    <ds:schemaRef ds:uri="http://schemas.microsoft.com/sharepoint/v3/contenttype/forms"/>
  </ds:schemaRefs>
</ds:datastoreItem>
</file>

<file path=customXml/itemProps3.xml><?xml version="1.0" encoding="utf-8"?>
<ds:datastoreItem xmlns:ds="http://schemas.openxmlformats.org/officeDocument/2006/customXml" ds:itemID="{D7FB8A32-54ED-4927-B065-45D3FF2268D2}">
  <ds:schemaRefs>
    <ds:schemaRef ds:uri="http://purl.org/dc/terms/"/>
    <ds:schemaRef ds:uri="http://schemas.microsoft.com/office/infopath/2007/PartnerControls"/>
    <ds:schemaRef ds:uri="http://schemas.microsoft.com/office/2006/documentManagement/types"/>
    <ds:schemaRef ds:uri="http://purl.org/dc/elements/1.1/"/>
    <ds:schemaRef ds:uri="http://www.w3.org/XML/1998/namespace"/>
    <ds:schemaRef ds:uri="http://schemas.microsoft.com/office/2006/metadata/properties"/>
    <ds:schemaRef ds:uri="http://schemas.microsoft.com/sharepoint/v3"/>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32</TotalTime>
  <Words>1127</Words>
  <Application>Microsoft Office PowerPoint</Application>
  <PresentationFormat>Widescreen</PresentationFormat>
  <Paragraphs>52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Georgia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Kinder</dc:creator>
  <cp:lastModifiedBy>David Kinder</cp:lastModifiedBy>
  <cp:revision>5</cp:revision>
  <dcterms:created xsi:type="dcterms:W3CDTF">2018-01-03T08:45:42Z</dcterms:created>
  <dcterms:modified xsi:type="dcterms:W3CDTF">2018-01-03T09:18:03Z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