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58" r:id="rId4"/>
    <p:sldId id="259" r:id="rId5"/>
    <p:sldId id="261" r:id="rId6"/>
    <p:sldId id="263" r:id="rId7"/>
    <p:sldId id="265" r:id="rId8"/>
    <p:sldId id="267" r:id="rId9"/>
    <p:sldId id="262" r:id="rId10"/>
    <p:sldId id="264" r:id="rId11"/>
    <p:sldId id="268" r:id="rId12"/>
    <p:sldId id="269" r:id="rId13"/>
    <p:sldId id="270" r:id="rId14"/>
    <p:sldId id="271" r:id="rId15"/>
    <p:sldId id="272" r:id="rId16"/>
    <p:sldId id="273" r:id="rId17"/>
    <p:sldId id="274" r:id="rId18"/>
    <p:sldId id="275" r:id="rId19"/>
    <p:sldId id="276"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7" d="100"/>
          <a:sy n="67" d="100"/>
        </p:scale>
        <p:origin x="60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Imperatives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D70-4AA6-B27B-1C06CE7EC63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D70-4AA6-B27B-1C06CE7EC63C}"/>
              </c:ext>
            </c:extLst>
          </c:dPt>
          <c:cat>
            <c:strRef>
              <c:f>Sheet1!$A$2:$A$3</c:f>
              <c:strCache>
                <c:ptCount val="2"/>
                <c:pt idx="0">
                  <c:v>Male</c:v>
                </c:pt>
                <c:pt idx="1">
                  <c:v>Female</c:v>
                </c:pt>
              </c:strCache>
            </c:strRef>
          </c:cat>
          <c:val>
            <c:numRef>
              <c:f>Sheet1!$B$2:$B$3</c:f>
              <c:numCache>
                <c:formatCode>General</c:formatCode>
                <c:ptCount val="2"/>
                <c:pt idx="0">
                  <c:v>8.1999999999999993</c:v>
                </c:pt>
                <c:pt idx="1">
                  <c:v>3.2</c:v>
                </c:pt>
              </c:numCache>
            </c:numRef>
          </c:val>
          <c:extLst>
            <c:ext xmlns:c16="http://schemas.microsoft.com/office/drawing/2014/chart" uri="{C3380CC4-5D6E-409C-BE32-E72D297353CC}">
              <c16:uniqueId val="{00000000-6F7C-4D1A-BC4B-4C31D7E08A78}"/>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3/19/2020</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3/19/2020</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3/19/2020</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neilstoolbox.com/bibliography-creator/index.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Mini-Investigation Project</a:t>
            </a:r>
            <a:endParaRPr lang="en-GB" dirty="0"/>
          </a:p>
        </p:txBody>
      </p:sp>
      <p:sp>
        <p:nvSpPr>
          <p:cNvPr id="3" name="Subtitle 2"/>
          <p:cNvSpPr>
            <a:spLocks noGrp="1"/>
          </p:cNvSpPr>
          <p:nvPr>
            <p:ph type="subTitle" idx="1"/>
          </p:nvPr>
        </p:nvSpPr>
        <p:spPr/>
        <p:txBody>
          <a:bodyPr/>
          <a:lstStyle/>
          <a:p>
            <a:r>
              <a:rPr lang="en-GB" dirty="0" smtClean="0"/>
              <a:t>Benchmark 3</a:t>
            </a:r>
            <a:endParaRPr lang="en-GB" dirty="0"/>
          </a:p>
        </p:txBody>
      </p:sp>
    </p:spTree>
    <p:extLst>
      <p:ext uri="{BB962C8B-B14F-4D97-AF65-F5344CB8AC3E}">
        <p14:creationId xmlns:p14="http://schemas.microsoft.com/office/powerpoint/2010/main" val="28287479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Section 3: Analysis sections</a:t>
            </a:r>
            <a:r>
              <a:rPr lang="en-GB" b="1" dirty="0" smtClean="0"/>
              <a:t/>
            </a:r>
            <a:br>
              <a:rPr lang="en-GB" b="1" dirty="0" smtClean="0"/>
            </a:br>
            <a:r>
              <a:rPr lang="en-GB" dirty="0" smtClean="0"/>
              <a:t>(400 words per hypothesis section)</a:t>
            </a:r>
            <a:endParaRPr lang="en-GB" b="1" dirty="0"/>
          </a:p>
        </p:txBody>
      </p:sp>
      <p:sp>
        <p:nvSpPr>
          <p:cNvPr id="3" name="Content Placeholder 2"/>
          <p:cNvSpPr>
            <a:spLocks noGrp="1"/>
          </p:cNvSpPr>
          <p:nvPr>
            <p:ph idx="1"/>
          </p:nvPr>
        </p:nvSpPr>
        <p:spPr/>
        <p:txBody>
          <a:bodyPr>
            <a:normAutofit fontScale="70000" lnSpcReduction="20000"/>
          </a:bodyPr>
          <a:lstStyle/>
          <a:p>
            <a:r>
              <a:rPr lang="en-GB" dirty="0" smtClean="0"/>
              <a:t>Quantifying the data helps </a:t>
            </a:r>
            <a:r>
              <a:rPr lang="en-GB" b="1" dirty="0" smtClean="0"/>
              <a:t>summarise your key findings linked to your hypotheses</a:t>
            </a:r>
            <a:r>
              <a:rPr lang="en-GB" dirty="0" smtClean="0"/>
              <a:t>. It acts as a starting point so that you can figure out why (with our hypothesis example), men use more imperatives than women. There could be lots of different factors at play:</a:t>
            </a:r>
            <a:endParaRPr lang="en-GB" b="1" dirty="0" smtClean="0"/>
          </a:p>
          <a:p>
            <a:pPr lvl="1"/>
            <a:r>
              <a:rPr lang="en-GB" b="1" dirty="0" smtClean="0"/>
              <a:t>Purpose: </a:t>
            </a:r>
            <a:r>
              <a:rPr lang="en-GB" dirty="0" smtClean="0"/>
              <a:t>If the extract of data is a football match, we would expect there to be many interrogatives because of the context of immediate information.</a:t>
            </a:r>
          </a:p>
          <a:p>
            <a:pPr lvl="1"/>
            <a:r>
              <a:rPr lang="en-GB" b="1" dirty="0" smtClean="0"/>
              <a:t>Power: </a:t>
            </a:r>
            <a:r>
              <a:rPr lang="en-GB" dirty="0" smtClean="0"/>
              <a:t>If it is an all-male conversation, is there a negotiation of power by the men so that they can prove their linguistic dominance. </a:t>
            </a:r>
          </a:p>
          <a:p>
            <a:pPr lvl="1"/>
            <a:r>
              <a:rPr lang="en-GB" b="1" dirty="0" smtClean="0"/>
              <a:t>Function: </a:t>
            </a:r>
            <a:r>
              <a:rPr lang="en-GB" dirty="0" smtClean="0"/>
              <a:t>Imperatives are not always face-threatening. Further analysis might reveal that the majority of imperatives are used for cooperation in the conversation rather than deliberately used to convey power over other speakers. </a:t>
            </a:r>
          </a:p>
          <a:p>
            <a:r>
              <a:rPr lang="en-GB" dirty="0" smtClean="0"/>
              <a:t>After you have identified the </a:t>
            </a:r>
            <a:r>
              <a:rPr lang="en-GB" dirty="0" smtClean="0"/>
              <a:t>above and started the section with a graph/chart/table, </a:t>
            </a:r>
            <a:r>
              <a:rPr lang="en-GB" dirty="0" smtClean="0"/>
              <a:t>you can then develop your analysis </a:t>
            </a:r>
            <a:r>
              <a:rPr lang="en-GB" b="1" dirty="0" smtClean="0"/>
              <a:t>linked to theory </a:t>
            </a:r>
            <a:r>
              <a:rPr lang="en-GB" dirty="0" smtClean="0"/>
              <a:t>(aka. your </a:t>
            </a:r>
            <a:r>
              <a:rPr lang="en-GB" b="1" dirty="0" smtClean="0"/>
              <a:t>wider reading</a:t>
            </a:r>
            <a:r>
              <a:rPr lang="en-GB" dirty="0" smtClean="0"/>
              <a:t>). It is important to identify where theory </a:t>
            </a:r>
            <a:r>
              <a:rPr lang="en-GB" b="1" dirty="0" smtClean="0"/>
              <a:t>can be applied </a:t>
            </a:r>
            <a:r>
              <a:rPr lang="en-GB" dirty="0" smtClean="0"/>
              <a:t>as well as their </a:t>
            </a:r>
            <a:r>
              <a:rPr lang="en-GB" b="1" dirty="0" smtClean="0"/>
              <a:t>limitations</a:t>
            </a:r>
            <a:r>
              <a:rPr lang="en-GB" dirty="0" smtClean="0"/>
              <a:t>. You get marks for </a:t>
            </a:r>
            <a:r>
              <a:rPr lang="en-GB" b="1" dirty="0" smtClean="0"/>
              <a:t>challenging </a:t>
            </a:r>
            <a:r>
              <a:rPr lang="en-GB" dirty="0" smtClean="0"/>
              <a:t>the theory as well as seeing where it is </a:t>
            </a:r>
            <a:r>
              <a:rPr lang="en-GB" b="1" dirty="0" smtClean="0"/>
              <a:t>supported</a:t>
            </a:r>
            <a:r>
              <a:rPr lang="en-GB" dirty="0" smtClean="0"/>
              <a:t>. </a:t>
            </a:r>
          </a:p>
        </p:txBody>
      </p:sp>
    </p:spTree>
    <p:extLst>
      <p:ext uri="{BB962C8B-B14F-4D97-AF65-F5344CB8AC3E}">
        <p14:creationId xmlns:p14="http://schemas.microsoft.com/office/powerpoint/2010/main" val="136150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Section 4: Conclusion &amp; Evaluation</a:t>
            </a:r>
            <a:br>
              <a:rPr lang="en-GB" b="1" dirty="0" smtClean="0"/>
            </a:br>
            <a:r>
              <a:rPr lang="en-GB" dirty="0" smtClean="0"/>
              <a:t>(150 words)</a:t>
            </a:r>
            <a:endParaRPr lang="en-GB" b="1" dirty="0"/>
          </a:p>
        </p:txBody>
      </p:sp>
      <p:sp>
        <p:nvSpPr>
          <p:cNvPr id="3" name="Content Placeholder 2"/>
          <p:cNvSpPr>
            <a:spLocks noGrp="1"/>
          </p:cNvSpPr>
          <p:nvPr>
            <p:ph idx="1"/>
          </p:nvPr>
        </p:nvSpPr>
        <p:spPr/>
        <p:txBody>
          <a:bodyPr>
            <a:normAutofit lnSpcReduction="10000"/>
          </a:bodyPr>
          <a:lstStyle/>
          <a:p>
            <a:r>
              <a:rPr lang="en-GB" dirty="0" smtClean="0"/>
              <a:t>In your </a:t>
            </a:r>
            <a:r>
              <a:rPr lang="en-GB" b="1" dirty="0" smtClean="0"/>
              <a:t>conclusion</a:t>
            </a:r>
            <a:r>
              <a:rPr lang="en-GB" dirty="0" smtClean="0"/>
              <a:t>, you need to write </a:t>
            </a:r>
            <a:r>
              <a:rPr lang="en-GB" b="1" dirty="0" smtClean="0"/>
              <a:t>how you’ve met/challenged your hypotheses</a:t>
            </a:r>
            <a:r>
              <a:rPr lang="en-GB" dirty="0" smtClean="0"/>
              <a:t>. Don’t feel you have to prove your hypotheses correct. Indeed, if you’ve challenged them, you’ll often have more to write about. Think about how the differing </a:t>
            </a:r>
            <a:r>
              <a:rPr lang="en-GB" b="1" dirty="0" smtClean="0"/>
              <a:t>contexts </a:t>
            </a:r>
            <a:r>
              <a:rPr lang="en-GB" dirty="0" smtClean="0"/>
              <a:t>will have influenced the data. </a:t>
            </a:r>
          </a:p>
          <a:p>
            <a:r>
              <a:rPr lang="en-GB" dirty="0" smtClean="0"/>
              <a:t>In your </a:t>
            </a:r>
            <a:r>
              <a:rPr lang="en-GB" b="1" dirty="0" smtClean="0"/>
              <a:t>evaluation</a:t>
            </a:r>
            <a:r>
              <a:rPr lang="en-GB" dirty="0" smtClean="0"/>
              <a:t>, you are taking a critical eye over the whole investigation process. In other words, you are listing the </a:t>
            </a:r>
            <a:r>
              <a:rPr lang="en-GB" b="1" dirty="0" smtClean="0"/>
              <a:t>strengths </a:t>
            </a:r>
            <a:r>
              <a:rPr lang="en-GB" dirty="0" smtClean="0"/>
              <a:t>and </a:t>
            </a:r>
            <a:r>
              <a:rPr lang="en-GB" b="1" dirty="0" smtClean="0"/>
              <a:t>areas for development </a:t>
            </a:r>
            <a:r>
              <a:rPr lang="en-GB" dirty="0" smtClean="0"/>
              <a:t>of your investigation. Typically, these revolve around your </a:t>
            </a:r>
            <a:r>
              <a:rPr lang="en-GB" b="1" dirty="0" smtClean="0"/>
              <a:t>data collection </a:t>
            </a:r>
            <a:r>
              <a:rPr lang="en-GB" dirty="0" smtClean="0"/>
              <a:t>or</a:t>
            </a:r>
            <a:r>
              <a:rPr lang="en-GB" b="1" dirty="0" smtClean="0"/>
              <a:t> choice of hypotheses/language level focus</a:t>
            </a:r>
            <a:r>
              <a:rPr lang="en-GB" dirty="0" smtClean="0"/>
              <a:t>.</a:t>
            </a:r>
            <a:endParaRPr lang="en-GB" dirty="0"/>
          </a:p>
        </p:txBody>
      </p:sp>
    </p:spTree>
    <p:extLst>
      <p:ext uri="{BB962C8B-B14F-4D97-AF65-F5344CB8AC3E}">
        <p14:creationId xmlns:p14="http://schemas.microsoft.com/office/powerpoint/2010/main" val="2782142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Bibliography: </a:t>
            </a:r>
            <a:endParaRPr lang="en-GB" b="1" dirty="0"/>
          </a:p>
        </p:txBody>
      </p:sp>
      <p:sp>
        <p:nvSpPr>
          <p:cNvPr id="3" name="Content Placeholder 2"/>
          <p:cNvSpPr>
            <a:spLocks noGrp="1"/>
          </p:cNvSpPr>
          <p:nvPr>
            <p:ph idx="1"/>
          </p:nvPr>
        </p:nvSpPr>
        <p:spPr/>
        <p:txBody>
          <a:bodyPr/>
          <a:lstStyle/>
          <a:p>
            <a:r>
              <a:rPr lang="en-GB" dirty="0" smtClean="0"/>
              <a:t>Your bibliography is a </a:t>
            </a:r>
            <a:r>
              <a:rPr lang="en-GB" b="1" dirty="0" smtClean="0"/>
              <a:t>list of your wider reading </a:t>
            </a:r>
            <a:r>
              <a:rPr lang="en-GB" dirty="0" smtClean="0"/>
              <a:t>in alphabetical order according to surname. If you’re worried about how to reference a particular text, use ‘</a:t>
            </a:r>
            <a:r>
              <a:rPr lang="en-GB" dirty="0"/>
              <a:t>Neil’s Toolbox’ here: </a:t>
            </a:r>
            <a:r>
              <a:rPr lang="en-GB" dirty="0">
                <a:hlinkClick r:id="rId2"/>
              </a:rPr>
              <a:t>http://</a:t>
            </a:r>
            <a:r>
              <a:rPr lang="en-GB" dirty="0" smtClean="0">
                <a:hlinkClick r:id="rId2"/>
              </a:rPr>
              <a:t>www.neilstoolbox.com/bibliography-creator/index.htm</a:t>
            </a:r>
            <a:r>
              <a:rPr lang="en-GB" dirty="0" smtClean="0"/>
              <a:t> </a:t>
            </a:r>
          </a:p>
          <a:p>
            <a:endParaRPr lang="en-GB" dirty="0"/>
          </a:p>
        </p:txBody>
      </p:sp>
    </p:spTree>
    <p:extLst>
      <p:ext uri="{BB962C8B-B14F-4D97-AF65-F5344CB8AC3E}">
        <p14:creationId xmlns:p14="http://schemas.microsoft.com/office/powerpoint/2010/main" val="3473519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Appendix: Annotated Data</a:t>
            </a:r>
            <a:endParaRPr lang="en-GB" b="1" dirty="0"/>
          </a:p>
        </p:txBody>
      </p:sp>
      <p:sp>
        <p:nvSpPr>
          <p:cNvPr id="3" name="Content Placeholder 2"/>
          <p:cNvSpPr>
            <a:spLocks noGrp="1"/>
          </p:cNvSpPr>
          <p:nvPr>
            <p:ph idx="1"/>
          </p:nvPr>
        </p:nvSpPr>
        <p:spPr/>
        <p:txBody>
          <a:bodyPr/>
          <a:lstStyle/>
          <a:p>
            <a:r>
              <a:rPr lang="en-GB" dirty="0" smtClean="0"/>
              <a:t>Your primary data has to be </a:t>
            </a:r>
            <a:r>
              <a:rPr lang="en-GB" b="1" dirty="0" smtClean="0"/>
              <a:t>annotated </a:t>
            </a:r>
            <a:r>
              <a:rPr lang="en-GB" dirty="0" smtClean="0"/>
              <a:t>and </a:t>
            </a:r>
            <a:r>
              <a:rPr lang="en-GB" b="1" dirty="0" smtClean="0"/>
              <a:t>attached to the end of your investigation</a:t>
            </a:r>
            <a:r>
              <a:rPr lang="en-GB" dirty="0" smtClean="0"/>
              <a:t>. This provides the evidence of your investigation. If you have got various pieces of data, you need to label them ‘Appendix A, B, C, </a:t>
            </a:r>
            <a:r>
              <a:rPr lang="en-GB" dirty="0" err="1" smtClean="0"/>
              <a:t>etc</a:t>
            </a:r>
            <a:r>
              <a:rPr lang="en-GB" dirty="0" smtClean="0"/>
              <a:t>’. Then, if you were analysing transcripts in your investigation, in your analysis you could easily pinpoint which section you were analysing e.g. In Appendix A, Line 5 (every 5 lines put a number to reference line number), Sheila interrupts Darren but does so cooperatively with ‘//yeah I agree//’.</a:t>
            </a:r>
            <a:endParaRPr lang="en-GB" dirty="0"/>
          </a:p>
        </p:txBody>
      </p:sp>
    </p:spTree>
    <p:extLst>
      <p:ext uri="{BB962C8B-B14F-4D97-AF65-F5344CB8AC3E}">
        <p14:creationId xmlns:p14="http://schemas.microsoft.com/office/powerpoint/2010/main" val="4288921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t>Academic Poster</a:t>
            </a:r>
            <a:endParaRPr lang="en-GB" b="1" dirty="0"/>
          </a:p>
        </p:txBody>
      </p:sp>
      <p:sp>
        <p:nvSpPr>
          <p:cNvPr id="3" name="Subtitle 2"/>
          <p:cNvSpPr>
            <a:spLocks noGrp="1"/>
          </p:cNvSpPr>
          <p:nvPr>
            <p:ph type="subTitle" idx="1"/>
          </p:nvPr>
        </p:nvSpPr>
        <p:spPr/>
        <p:txBody>
          <a:bodyPr/>
          <a:lstStyle/>
          <a:p>
            <a:r>
              <a:rPr lang="en-GB" b="1" dirty="0" smtClean="0"/>
              <a:t>Sections</a:t>
            </a:r>
            <a:endParaRPr lang="en-GB" b="1" dirty="0"/>
          </a:p>
        </p:txBody>
      </p:sp>
    </p:spTree>
    <p:extLst>
      <p:ext uri="{BB962C8B-B14F-4D97-AF65-F5344CB8AC3E}">
        <p14:creationId xmlns:p14="http://schemas.microsoft.com/office/powerpoint/2010/main" val="862587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Section 1: Literature Review</a:t>
            </a:r>
            <a:endParaRPr lang="en-GB" b="1" dirty="0"/>
          </a:p>
        </p:txBody>
      </p:sp>
      <p:sp>
        <p:nvSpPr>
          <p:cNvPr id="3" name="Content Placeholder 2"/>
          <p:cNvSpPr>
            <a:spLocks noGrp="1"/>
          </p:cNvSpPr>
          <p:nvPr>
            <p:ph idx="1"/>
          </p:nvPr>
        </p:nvSpPr>
        <p:spPr/>
        <p:txBody>
          <a:bodyPr/>
          <a:lstStyle/>
          <a:p>
            <a:r>
              <a:rPr lang="en-GB" dirty="0" smtClean="0"/>
              <a:t>Here you bullet point the </a:t>
            </a:r>
            <a:r>
              <a:rPr lang="en-GB" b="1" dirty="0" smtClean="0"/>
              <a:t>3-5 key theories </a:t>
            </a:r>
            <a:r>
              <a:rPr lang="en-GB" dirty="0" smtClean="0"/>
              <a:t>that you have used throughout your investigation providing a </a:t>
            </a:r>
            <a:r>
              <a:rPr lang="en-GB" b="1" dirty="0" smtClean="0"/>
              <a:t>brief definition </a:t>
            </a:r>
            <a:r>
              <a:rPr lang="en-GB" dirty="0" smtClean="0"/>
              <a:t>of the theory and the theorist/date if applicable. </a:t>
            </a:r>
            <a:endParaRPr lang="en-GB" dirty="0"/>
          </a:p>
        </p:txBody>
      </p:sp>
    </p:spTree>
    <p:extLst>
      <p:ext uri="{BB962C8B-B14F-4D97-AF65-F5344CB8AC3E}">
        <p14:creationId xmlns:p14="http://schemas.microsoft.com/office/powerpoint/2010/main" val="2357928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Section 2: Methodology</a:t>
            </a:r>
            <a:endParaRPr lang="en-GB" b="1" dirty="0"/>
          </a:p>
        </p:txBody>
      </p:sp>
      <p:sp>
        <p:nvSpPr>
          <p:cNvPr id="3" name="Content Placeholder 2"/>
          <p:cNvSpPr>
            <a:spLocks noGrp="1"/>
          </p:cNvSpPr>
          <p:nvPr>
            <p:ph idx="1"/>
          </p:nvPr>
        </p:nvSpPr>
        <p:spPr/>
        <p:txBody>
          <a:bodyPr/>
          <a:lstStyle/>
          <a:p>
            <a:r>
              <a:rPr lang="en-GB" dirty="0" smtClean="0"/>
              <a:t>Just use the methodology in your investigation but write it in a </a:t>
            </a:r>
            <a:r>
              <a:rPr lang="en-GB" b="1" dirty="0" smtClean="0"/>
              <a:t>condensed form </a:t>
            </a:r>
            <a:r>
              <a:rPr lang="en-GB" dirty="0" smtClean="0"/>
              <a:t>for the poster.</a:t>
            </a:r>
            <a:endParaRPr lang="en-GB" dirty="0"/>
          </a:p>
        </p:txBody>
      </p:sp>
    </p:spTree>
    <p:extLst>
      <p:ext uri="{BB962C8B-B14F-4D97-AF65-F5344CB8AC3E}">
        <p14:creationId xmlns:p14="http://schemas.microsoft.com/office/powerpoint/2010/main" val="2511697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Section 3: Results &amp; Analysis</a:t>
            </a:r>
            <a:endParaRPr lang="en-GB" b="1" dirty="0"/>
          </a:p>
        </p:txBody>
      </p:sp>
      <p:sp>
        <p:nvSpPr>
          <p:cNvPr id="3" name="Content Placeholder 2"/>
          <p:cNvSpPr>
            <a:spLocks noGrp="1"/>
          </p:cNvSpPr>
          <p:nvPr>
            <p:ph idx="1"/>
          </p:nvPr>
        </p:nvSpPr>
        <p:spPr/>
        <p:txBody>
          <a:bodyPr/>
          <a:lstStyle/>
          <a:p>
            <a:r>
              <a:rPr lang="en-GB" dirty="0" smtClean="0"/>
              <a:t>This is the section where you can copy and paste your </a:t>
            </a:r>
            <a:r>
              <a:rPr lang="en-GB" b="1" dirty="0" smtClean="0"/>
              <a:t>graphs/charts/tables </a:t>
            </a:r>
            <a:r>
              <a:rPr lang="en-GB" dirty="0" smtClean="0"/>
              <a:t>across from your investigation as a visual summary of your primary data. You then need a separate section of analysis </a:t>
            </a:r>
            <a:r>
              <a:rPr lang="en-GB" b="1" dirty="0" smtClean="0"/>
              <a:t>per hypothesis</a:t>
            </a:r>
            <a:r>
              <a:rPr lang="en-GB" dirty="0" smtClean="0"/>
              <a:t>. </a:t>
            </a:r>
            <a:endParaRPr lang="en-GB" dirty="0"/>
          </a:p>
        </p:txBody>
      </p:sp>
    </p:spTree>
    <p:extLst>
      <p:ext uri="{BB962C8B-B14F-4D97-AF65-F5344CB8AC3E}">
        <p14:creationId xmlns:p14="http://schemas.microsoft.com/office/powerpoint/2010/main" val="598555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Section 4: Conclusion</a:t>
            </a:r>
            <a:endParaRPr lang="en-GB" b="1" dirty="0"/>
          </a:p>
        </p:txBody>
      </p:sp>
      <p:sp>
        <p:nvSpPr>
          <p:cNvPr id="3" name="Content Placeholder 2"/>
          <p:cNvSpPr>
            <a:spLocks noGrp="1"/>
          </p:cNvSpPr>
          <p:nvPr>
            <p:ph idx="1"/>
          </p:nvPr>
        </p:nvSpPr>
        <p:spPr/>
        <p:txBody>
          <a:bodyPr/>
          <a:lstStyle/>
          <a:p>
            <a:r>
              <a:rPr lang="en-GB" dirty="0"/>
              <a:t>Just use the </a:t>
            </a:r>
            <a:r>
              <a:rPr lang="en-GB" dirty="0" smtClean="0"/>
              <a:t>conclusion </a:t>
            </a:r>
            <a:r>
              <a:rPr lang="en-GB" dirty="0"/>
              <a:t>in your investigation but write it in a </a:t>
            </a:r>
            <a:r>
              <a:rPr lang="en-GB" b="1" dirty="0"/>
              <a:t>condensed form </a:t>
            </a:r>
            <a:r>
              <a:rPr lang="en-GB" dirty="0"/>
              <a:t>for the poster.</a:t>
            </a:r>
          </a:p>
          <a:p>
            <a:endParaRPr lang="en-GB" dirty="0"/>
          </a:p>
        </p:txBody>
      </p:sp>
    </p:spTree>
    <p:extLst>
      <p:ext uri="{BB962C8B-B14F-4D97-AF65-F5344CB8AC3E}">
        <p14:creationId xmlns:p14="http://schemas.microsoft.com/office/powerpoint/2010/main" val="830516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Section 5: Future Directions</a:t>
            </a:r>
            <a:endParaRPr lang="en-GB" b="1" dirty="0"/>
          </a:p>
        </p:txBody>
      </p:sp>
      <p:sp>
        <p:nvSpPr>
          <p:cNvPr id="3" name="Content Placeholder 2"/>
          <p:cNvSpPr>
            <a:spLocks noGrp="1"/>
          </p:cNvSpPr>
          <p:nvPr>
            <p:ph idx="1"/>
          </p:nvPr>
        </p:nvSpPr>
        <p:spPr/>
        <p:txBody>
          <a:bodyPr/>
          <a:lstStyle/>
          <a:p>
            <a:r>
              <a:rPr lang="en-GB" dirty="0" smtClean="0"/>
              <a:t>In this section, you will draw on </a:t>
            </a:r>
            <a:r>
              <a:rPr lang="en-GB" b="1" dirty="0" smtClean="0"/>
              <a:t>information from your evaluation </a:t>
            </a:r>
            <a:r>
              <a:rPr lang="en-GB" dirty="0" smtClean="0"/>
              <a:t>(in other words the strengths and weaknesses of your investigation). Also in this section, you need to explain </a:t>
            </a:r>
            <a:r>
              <a:rPr lang="en-GB" b="1" dirty="0" smtClean="0"/>
              <a:t>how you’ve contributed to the field of English Language in this area</a:t>
            </a:r>
            <a:r>
              <a:rPr lang="en-GB" dirty="0" smtClean="0"/>
              <a:t>. It is important to be neither too modest (I haven’t really done much) or too arrogant (My research is ground-breaking) and think about the </a:t>
            </a:r>
            <a:r>
              <a:rPr lang="en-GB" b="1" dirty="0" smtClean="0"/>
              <a:t>interesting issues that your data has uncovered.</a:t>
            </a:r>
            <a:endParaRPr lang="en-GB" dirty="0"/>
          </a:p>
        </p:txBody>
      </p:sp>
    </p:spTree>
    <p:extLst>
      <p:ext uri="{BB962C8B-B14F-4D97-AF65-F5344CB8AC3E}">
        <p14:creationId xmlns:p14="http://schemas.microsoft.com/office/powerpoint/2010/main" val="1397630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What it comprises:</a:t>
            </a:r>
            <a:endParaRPr lang="en-GB" b="1" dirty="0"/>
          </a:p>
        </p:txBody>
      </p:sp>
      <p:sp>
        <p:nvSpPr>
          <p:cNvPr id="3" name="Content Placeholder 2"/>
          <p:cNvSpPr>
            <a:spLocks noGrp="1"/>
          </p:cNvSpPr>
          <p:nvPr>
            <p:ph idx="1"/>
          </p:nvPr>
        </p:nvSpPr>
        <p:spPr/>
        <p:txBody>
          <a:bodyPr>
            <a:normAutofit fontScale="92500" lnSpcReduction="10000"/>
          </a:bodyPr>
          <a:lstStyle/>
          <a:p>
            <a:r>
              <a:rPr lang="en-GB" b="1" dirty="0" smtClean="0"/>
              <a:t>Mini-investigation (1,250 words) </a:t>
            </a:r>
            <a:r>
              <a:rPr lang="en-GB" dirty="0" smtClean="0"/>
              <a:t>– this is an investigation into an area of language of your choice and is half the coursework investigation length. You need to collect primary data (the texts that you’re analysing – these could be newspaper articles, adverts, etc. if written or you would need to record and transcribe spoken extracts of data). You would then analyse these identifying interesting linguistic patterns. As part of the process, you also need to complete wider reading (at least six sources) to inform your analysis. </a:t>
            </a:r>
          </a:p>
          <a:p>
            <a:r>
              <a:rPr lang="en-GB" b="1" dirty="0" smtClean="0"/>
              <a:t>Academic poster (500 words) </a:t>
            </a:r>
            <a:r>
              <a:rPr lang="en-GB" dirty="0" smtClean="0"/>
              <a:t>– this is a visual summary of your investigation process which needs to be visually engaging and informative.</a:t>
            </a:r>
            <a:endParaRPr lang="en-GB" b="1" dirty="0"/>
          </a:p>
        </p:txBody>
      </p:sp>
    </p:spTree>
    <p:extLst>
      <p:ext uri="{BB962C8B-B14F-4D97-AF65-F5344CB8AC3E}">
        <p14:creationId xmlns:p14="http://schemas.microsoft.com/office/powerpoint/2010/main" val="2793188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Section 6: Sources</a:t>
            </a:r>
            <a:endParaRPr lang="en-GB" b="1" dirty="0"/>
          </a:p>
        </p:txBody>
      </p:sp>
      <p:sp>
        <p:nvSpPr>
          <p:cNvPr id="3" name="Content Placeholder 2"/>
          <p:cNvSpPr>
            <a:spLocks noGrp="1"/>
          </p:cNvSpPr>
          <p:nvPr>
            <p:ph idx="1"/>
          </p:nvPr>
        </p:nvSpPr>
        <p:spPr/>
        <p:txBody>
          <a:bodyPr/>
          <a:lstStyle/>
          <a:p>
            <a:r>
              <a:rPr lang="en-GB" dirty="0" smtClean="0"/>
              <a:t>This is a </a:t>
            </a:r>
            <a:r>
              <a:rPr lang="en-GB" b="1" dirty="0" smtClean="0"/>
              <a:t>condensed version </a:t>
            </a:r>
            <a:r>
              <a:rPr lang="en-GB" dirty="0" smtClean="0"/>
              <a:t>of your </a:t>
            </a:r>
            <a:r>
              <a:rPr lang="en-GB" b="1" dirty="0" smtClean="0"/>
              <a:t>bibliography. </a:t>
            </a:r>
            <a:endParaRPr lang="en-GB" dirty="0"/>
          </a:p>
        </p:txBody>
      </p:sp>
    </p:spTree>
    <p:extLst>
      <p:ext uri="{BB962C8B-B14F-4D97-AF65-F5344CB8AC3E}">
        <p14:creationId xmlns:p14="http://schemas.microsoft.com/office/powerpoint/2010/main" val="1209141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Collecting Primary Data</a:t>
            </a:r>
            <a:r>
              <a:rPr lang="en-GB" dirty="0" smtClean="0"/>
              <a:t>:</a:t>
            </a:r>
            <a:endParaRPr lang="en-GB" dirty="0"/>
          </a:p>
        </p:txBody>
      </p:sp>
      <p:sp>
        <p:nvSpPr>
          <p:cNvPr id="3" name="Content Placeholder 2"/>
          <p:cNvSpPr>
            <a:spLocks noGrp="1"/>
          </p:cNvSpPr>
          <p:nvPr>
            <p:ph idx="1"/>
          </p:nvPr>
        </p:nvSpPr>
        <p:spPr/>
        <p:txBody>
          <a:bodyPr>
            <a:normAutofit lnSpcReduction="10000"/>
          </a:bodyPr>
          <a:lstStyle/>
          <a:p>
            <a:r>
              <a:rPr lang="en-GB" dirty="0" smtClean="0"/>
              <a:t>This can make or break an investigation and is really important for you to obtain. </a:t>
            </a:r>
          </a:p>
          <a:p>
            <a:r>
              <a:rPr lang="en-GB" dirty="0" smtClean="0"/>
              <a:t>First: is it </a:t>
            </a:r>
            <a:r>
              <a:rPr lang="en-GB" b="1" dirty="0" smtClean="0"/>
              <a:t>spoken </a:t>
            </a:r>
            <a:r>
              <a:rPr lang="en-GB" dirty="0" smtClean="0"/>
              <a:t>or </a:t>
            </a:r>
            <a:r>
              <a:rPr lang="en-GB" b="1" dirty="0" smtClean="0"/>
              <a:t>written data</a:t>
            </a:r>
            <a:r>
              <a:rPr lang="en-GB" dirty="0" smtClean="0"/>
              <a:t>? </a:t>
            </a:r>
          </a:p>
          <a:p>
            <a:r>
              <a:rPr lang="en-GB" dirty="0" smtClean="0"/>
              <a:t>Spoken data: You need to </a:t>
            </a:r>
            <a:r>
              <a:rPr lang="en-GB" b="1" dirty="0" smtClean="0"/>
              <a:t>record it </a:t>
            </a:r>
            <a:r>
              <a:rPr lang="en-GB" dirty="0" smtClean="0"/>
              <a:t>and </a:t>
            </a:r>
            <a:r>
              <a:rPr lang="en-GB" b="1" dirty="0" smtClean="0"/>
              <a:t>transcribe </a:t>
            </a:r>
            <a:r>
              <a:rPr lang="en-GB" dirty="0" smtClean="0"/>
              <a:t>it using the relevant </a:t>
            </a:r>
            <a:r>
              <a:rPr lang="en-GB" b="1" dirty="0" smtClean="0"/>
              <a:t>transcription conventions</a:t>
            </a:r>
            <a:r>
              <a:rPr lang="en-GB" dirty="0" smtClean="0"/>
              <a:t>. You also need to source it </a:t>
            </a:r>
            <a:r>
              <a:rPr lang="en-GB" b="1" dirty="0" smtClean="0"/>
              <a:t>ethically</a:t>
            </a:r>
            <a:r>
              <a:rPr lang="en-GB" dirty="0" smtClean="0"/>
              <a:t>. </a:t>
            </a:r>
          </a:p>
          <a:p>
            <a:r>
              <a:rPr lang="en-GB" dirty="0" smtClean="0"/>
              <a:t>Written data: You need to obtain the data </a:t>
            </a:r>
            <a:r>
              <a:rPr lang="en-GB" b="1" dirty="0" smtClean="0"/>
              <a:t>online </a:t>
            </a:r>
            <a:r>
              <a:rPr lang="en-GB" dirty="0" smtClean="0"/>
              <a:t>or </a:t>
            </a:r>
            <a:r>
              <a:rPr lang="en-GB" b="1" dirty="0" smtClean="0"/>
              <a:t>physical copies</a:t>
            </a:r>
            <a:r>
              <a:rPr lang="en-GB" dirty="0" smtClean="0"/>
              <a:t>. You need to make sure your source(s) is/are </a:t>
            </a:r>
            <a:r>
              <a:rPr lang="en-GB" b="1" dirty="0" smtClean="0"/>
              <a:t>reliable</a:t>
            </a:r>
            <a:r>
              <a:rPr lang="en-GB" dirty="0" smtClean="0"/>
              <a:t>. </a:t>
            </a:r>
          </a:p>
          <a:p>
            <a:pPr marL="0" indent="0">
              <a:buNone/>
            </a:pPr>
            <a:r>
              <a:rPr lang="en-GB" dirty="0" smtClean="0"/>
              <a:t>NB. You need to make sure that you can </a:t>
            </a:r>
            <a:r>
              <a:rPr lang="en-GB" b="1" dirty="0" smtClean="0"/>
              <a:t>analyse syntax </a:t>
            </a:r>
            <a:r>
              <a:rPr lang="en-GB" dirty="0" smtClean="0"/>
              <a:t>in your data.</a:t>
            </a:r>
            <a:endParaRPr lang="en-GB" dirty="0"/>
          </a:p>
        </p:txBody>
      </p:sp>
    </p:spTree>
    <p:extLst>
      <p:ext uri="{BB962C8B-B14F-4D97-AF65-F5344CB8AC3E}">
        <p14:creationId xmlns:p14="http://schemas.microsoft.com/office/powerpoint/2010/main" val="17365682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Wider Reading:</a:t>
            </a:r>
            <a:endParaRPr lang="en-GB" dirty="0"/>
          </a:p>
        </p:txBody>
      </p:sp>
      <p:sp>
        <p:nvSpPr>
          <p:cNvPr id="3" name="Content Placeholder 2"/>
          <p:cNvSpPr>
            <a:spLocks noGrp="1"/>
          </p:cNvSpPr>
          <p:nvPr>
            <p:ph idx="1"/>
          </p:nvPr>
        </p:nvSpPr>
        <p:spPr/>
        <p:txBody>
          <a:bodyPr/>
          <a:lstStyle/>
          <a:p>
            <a:r>
              <a:rPr lang="en-GB" dirty="0" smtClean="0"/>
              <a:t>You need to </a:t>
            </a:r>
            <a:r>
              <a:rPr lang="en-GB" b="1" dirty="0" smtClean="0"/>
              <a:t>start reading widely </a:t>
            </a:r>
            <a:r>
              <a:rPr lang="en-GB" dirty="0" smtClean="0"/>
              <a:t>around your particular topic. </a:t>
            </a:r>
          </a:p>
          <a:p>
            <a:r>
              <a:rPr lang="en-GB" dirty="0" smtClean="0"/>
              <a:t>This includes reading </a:t>
            </a:r>
            <a:r>
              <a:rPr lang="en-GB" b="1" dirty="0" smtClean="0"/>
              <a:t>English Language books </a:t>
            </a:r>
            <a:r>
              <a:rPr lang="en-GB" dirty="0" smtClean="0"/>
              <a:t>from the department/the library and using </a:t>
            </a:r>
            <a:r>
              <a:rPr lang="en-GB" b="1" dirty="0" smtClean="0"/>
              <a:t>online resources </a:t>
            </a:r>
            <a:r>
              <a:rPr lang="en-GB" dirty="0" smtClean="0"/>
              <a:t>e.g. e-Stream, Google Scholar, Carrot2</a:t>
            </a:r>
          </a:p>
          <a:p>
            <a:r>
              <a:rPr lang="en-GB" dirty="0" smtClean="0"/>
              <a:t>You need to have </a:t>
            </a:r>
            <a:r>
              <a:rPr lang="en-GB" b="1" dirty="0" smtClean="0"/>
              <a:t>at least six sources </a:t>
            </a:r>
            <a:r>
              <a:rPr lang="en-GB" dirty="0" smtClean="0"/>
              <a:t>(making sure they are reliable and academic in nature). </a:t>
            </a:r>
            <a:endParaRPr lang="en-GB" dirty="0"/>
          </a:p>
        </p:txBody>
      </p:sp>
    </p:spTree>
    <p:extLst>
      <p:ext uri="{BB962C8B-B14F-4D97-AF65-F5344CB8AC3E}">
        <p14:creationId xmlns:p14="http://schemas.microsoft.com/office/powerpoint/2010/main" val="16303025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Measurable hypotheses</a:t>
            </a:r>
            <a:r>
              <a:rPr lang="en-GB" dirty="0" smtClean="0"/>
              <a:t>: </a:t>
            </a:r>
            <a:r>
              <a:rPr lang="en-GB" sz="2700" dirty="0" smtClean="0"/>
              <a:t>Which ones of the following are measurable? Think about the methodology to prove them.</a:t>
            </a:r>
            <a:endParaRPr lang="en-GB" sz="2700" dirty="0"/>
          </a:p>
        </p:txBody>
      </p:sp>
      <p:sp>
        <p:nvSpPr>
          <p:cNvPr id="3" name="Content Placeholder 2"/>
          <p:cNvSpPr>
            <a:spLocks noGrp="1"/>
          </p:cNvSpPr>
          <p:nvPr>
            <p:ph idx="1"/>
          </p:nvPr>
        </p:nvSpPr>
        <p:spPr/>
        <p:txBody>
          <a:bodyPr/>
          <a:lstStyle/>
          <a:p>
            <a:r>
              <a:rPr lang="en-GB" dirty="0" smtClean="0"/>
              <a:t>I expect to find that women use more pragmatics than men. </a:t>
            </a:r>
          </a:p>
          <a:p>
            <a:r>
              <a:rPr lang="en-GB" dirty="0" smtClean="0"/>
              <a:t>I expect to find more low frequency words in my online data than in my spoken. </a:t>
            </a:r>
          </a:p>
          <a:p>
            <a:r>
              <a:rPr lang="en-GB" dirty="0" smtClean="0"/>
              <a:t>I expect to find that younger people will use more examples of non-standard grammar than older. </a:t>
            </a:r>
          </a:p>
          <a:p>
            <a:r>
              <a:rPr lang="en-GB" dirty="0" smtClean="0"/>
              <a:t>I expect to find that men will use a higher number of imperatives in spoken discourse than women. </a:t>
            </a:r>
            <a:endParaRPr lang="en-GB" dirty="0"/>
          </a:p>
        </p:txBody>
      </p:sp>
    </p:spTree>
    <p:extLst>
      <p:ext uri="{BB962C8B-B14F-4D97-AF65-F5344CB8AC3E}">
        <p14:creationId xmlns:p14="http://schemas.microsoft.com/office/powerpoint/2010/main" val="41568142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Quantifying your data: </a:t>
            </a:r>
            <a:endParaRPr lang="en-GB" b="1" dirty="0"/>
          </a:p>
        </p:txBody>
      </p:sp>
      <p:sp>
        <p:nvSpPr>
          <p:cNvPr id="3" name="Content Placeholder 2"/>
          <p:cNvSpPr>
            <a:spLocks noGrp="1"/>
          </p:cNvSpPr>
          <p:nvPr>
            <p:ph idx="1"/>
          </p:nvPr>
        </p:nvSpPr>
        <p:spPr>
          <a:xfrm>
            <a:off x="1130271" y="2171769"/>
            <a:ext cx="8221548" cy="3294576"/>
          </a:xfrm>
        </p:spPr>
        <p:txBody>
          <a:bodyPr>
            <a:normAutofit fontScale="85000" lnSpcReduction="20000"/>
          </a:bodyPr>
          <a:lstStyle/>
          <a:p>
            <a:r>
              <a:rPr lang="en-GB" dirty="0"/>
              <a:t>I</a:t>
            </a:r>
            <a:r>
              <a:rPr lang="en-GB" dirty="0" smtClean="0"/>
              <a:t>t </a:t>
            </a:r>
            <a:r>
              <a:rPr lang="en-GB" dirty="0" smtClean="0"/>
              <a:t>is really important that your hypotheses are </a:t>
            </a:r>
            <a:r>
              <a:rPr lang="en-GB" b="1" dirty="0" smtClean="0"/>
              <a:t>measurable </a:t>
            </a:r>
            <a:r>
              <a:rPr lang="en-GB" dirty="0" smtClean="0"/>
              <a:t>in order to assess whether your data </a:t>
            </a:r>
            <a:r>
              <a:rPr lang="en-GB" b="1" dirty="0" smtClean="0"/>
              <a:t>proves </a:t>
            </a:r>
            <a:r>
              <a:rPr lang="en-GB" dirty="0" smtClean="0"/>
              <a:t>them or </a:t>
            </a:r>
            <a:r>
              <a:rPr lang="en-GB" b="1" dirty="0" smtClean="0"/>
              <a:t>challenges </a:t>
            </a:r>
            <a:r>
              <a:rPr lang="en-GB" dirty="0" smtClean="0"/>
              <a:t>them. Hence, you need to be </a:t>
            </a:r>
            <a:r>
              <a:rPr lang="en-GB" b="1" dirty="0" smtClean="0"/>
              <a:t>specific</a:t>
            </a:r>
            <a:r>
              <a:rPr lang="en-GB" dirty="0"/>
              <a:t> </a:t>
            </a:r>
            <a:r>
              <a:rPr lang="en-GB" dirty="0" smtClean="0"/>
              <a:t>with a </a:t>
            </a:r>
            <a:r>
              <a:rPr lang="en-GB" b="1" dirty="0" smtClean="0"/>
              <a:t>numerical focus</a:t>
            </a:r>
            <a:r>
              <a:rPr lang="en-GB" dirty="0" smtClean="0"/>
              <a:t>.</a:t>
            </a:r>
          </a:p>
          <a:p>
            <a:r>
              <a:rPr lang="en-GB" dirty="0" smtClean="0"/>
              <a:t>If we take the hypothesis: </a:t>
            </a:r>
            <a:r>
              <a:rPr lang="en-GB" b="1" dirty="0"/>
              <a:t>I expect to find that men will use a higher number of imperatives in spoken discourse than </a:t>
            </a:r>
            <a:r>
              <a:rPr lang="en-GB" b="1" dirty="0" smtClean="0"/>
              <a:t>women as theorised by the Dominance and Difference Approaches. </a:t>
            </a:r>
            <a:r>
              <a:rPr lang="en-GB" dirty="0" smtClean="0"/>
              <a:t>How would you prove this?</a:t>
            </a:r>
            <a:endParaRPr lang="en-GB" b="1" dirty="0"/>
          </a:p>
          <a:p>
            <a:r>
              <a:rPr lang="en-GB" dirty="0" smtClean="0"/>
              <a:t>Annotate your spoken data for </a:t>
            </a:r>
            <a:r>
              <a:rPr lang="en-GB" b="1" dirty="0" smtClean="0"/>
              <a:t>verb mood</a:t>
            </a:r>
            <a:r>
              <a:rPr lang="en-GB" dirty="0" smtClean="0"/>
              <a:t>. You would count up the number of </a:t>
            </a:r>
            <a:r>
              <a:rPr lang="en-GB" b="1" dirty="0" smtClean="0"/>
              <a:t>imperatives </a:t>
            </a:r>
            <a:r>
              <a:rPr lang="en-GB" dirty="0" smtClean="0"/>
              <a:t>specifically related to the hypothesis. However, you would also count up the number of interrogatives (as another verb mood) to see if the opposite is true (that women use more interrogatives). You would then </a:t>
            </a:r>
            <a:r>
              <a:rPr lang="en-GB" b="1" dirty="0" smtClean="0"/>
              <a:t>tabulate the data.</a:t>
            </a:r>
            <a:endParaRPr lang="en-GB" b="1" dirty="0"/>
          </a:p>
        </p:txBody>
      </p:sp>
      <p:graphicFrame>
        <p:nvGraphicFramePr>
          <p:cNvPr id="6" name="Chart 5"/>
          <p:cNvGraphicFramePr/>
          <p:nvPr>
            <p:extLst>
              <p:ext uri="{D42A27DB-BD31-4B8C-83A1-F6EECF244321}">
                <p14:modId xmlns:p14="http://schemas.microsoft.com/office/powerpoint/2010/main" val="2909757668"/>
              </p:ext>
            </p:extLst>
          </p:nvPr>
        </p:nvGraphicFramePr>
        <p:xfrm>
          <a:off x="9282974" y="3677741"/>
          <a:ext cx="2901142" cy="204493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68779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t>Mini-Investigation</a:t>
            </a:r>
            <a:endParaRPr lang="en-GB" b="1" dirty="0"/>
          </a:p>
        </p:txBody>
      </p:sp>
      <p:sp>
        <p:nvSpPr>
          <p:cNvPr id="3" name="Subtitle 2"/>
          <p:cNvSpPr>
            <a:spLocks noGrp="1"/>
          </p:cNvSpPr>
          <p:nvPr>
            <p:ph type="subTitle" idx="1"/>
          </p:nvPr>
        </p:nvSpPr>
        <p:spPr/>
        <p:txBody>
          <a:bodyPr/>
          <a:lstStyle/>
          <a:p>
            <a:r>
              <a:rPr lang="en-GB" b="1" dirty="0" smtClean="0"/>
              <a:t>Sections</a:t>
            </a:r>
            <a:endParaRPr lang="en-GB" b="1" dirty="0"/>
          </a:p>
        </p:txBody>
      </p:sp>
    </p:spTree>
    <p:extLst>
      <p:ext uri="{BB962C8B-B14F-4D97-AF65-F5344CB8AC3E}">
        <p14:creationId xmlns:p14="http://schemas.microsoft.com/office/powerpoint/2010/main" val="284185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Section 1: Introduction &amp; Research Focus</a:t>
            </a:r>
            <a:br>
              <a:rPr lang="en-GB" b="1" dirty="0" smtClean="0"/>
            </a:br>
            <a:r>
              <a:rPr lang="en-GB" dirty="0" smtClean="0"/>
              <a:t>(200 words)</a:t>
            </a:r>
            <a:endParaRPr lang="en-GB" b="1" dirty="0"/>
          </a:p>
        </p:txBody>
      </p:sp>
      <p:sp>
        <p:nvSpPr>
          <p:cNvPr id="3" name="Content Placeholder 2"/>
          <p:cNvSpPr>
            <a:spLocks noGrp="1"/>
          </p:cNvSpPr>
          <p:nvPr>
            <p:ph idx="1"/>
          </p:nvPr>
        </p:nvSpPr>
        <p:spPr/>
        <p:txBody>
          <a:bodyPr>
            <a:normAutofit lnSpcReduction="10000"/>
          </a:bodyPr>
          <a:lstStyle/>
          <a:p>
            <a:r>
              <a:rPr lang="en-GB" dirty="0" smtClean="0"/>
              <a:t>In this section, you need to </a:t>
            </a:r>
            <a:r>
              <a:rPr lang="en-GB" b="1" dirty="0" smtClean="0"/>
              <a:t>outline why you have chosen this area of language </a:t>
            </a:r>
            <a:r>
              <a:rPr lang="en-GB" dirty="0" smtClean="0"/>
              <a:t>as a topic for investigation. You also need to </a:t>
            </a:r>
            <a:r>
              <a:rPr lang="en-GB" b="1" dirty="0" smtClean="0"/>
              <a:t>show evidence of your wider reading </a:t>
            </a:r>
            <a:r>
              <a:rPr lang="en-GB" dirty="0" smtClean="0"/>
              <a:t>by including </a:t>
            </a:r>
            <a:r>
              <a:rPr lang="en-GB" b="1" dirty="0" smtClean="0"/>
              <a:t>two or three theories </a:t>
            </a:r>
            <a:r>
              <a:rPr lang="en-GB" dirty="0" smtClean="0"/>
              <a:t>and </a:t>
            </a:r>
            <a:r>
              <a:rPr lang="en-GB" b="1" dirty="0" smtClean="0"/>
              <a:t>linking to wider context </a:t>
            </a:r>
            <a:r>
              <a:rPr lang="en-GB" dirty="0" smtClean="0"/>
              <a:t>so that you are ‘situating’ your research (literature review). </a:t>
            </a:r>
          </a:p>
          <a:p>
            <a:r>
              <a:rPr lang="en-GB" dirty="0" smtClean="0"/>
              <a:t>You also need to create </a:t>
            </a:r>
            <a:r>
              <a:rPr lang="en-GB" b="1" dirty="0" smtClean="0"/>
              <a:t>two measurable hypotheses</a:t>
            </a:r>
            <a:r>
              <a:rPr lang="en-GB" dirty="0" smtClean="0"/>
              <a:t>. Your hypotheses will be based on the </a:t>
            </a:r>
            <a:r>
              <a:rPr lang="en-GB" b="1" dirty="0" smtClean="0"/>
              <a:t>annotation findings of your data </a:t>
            </a:r>
            <a:r>
              <a:rPr lang="en-GB" dirty="0" smtClean="0"/>
              <a:t>(what is linguistically interesting about it). In order to measure them, you need to think about how you are going to </a:t>
            </a:r>
            <a:r>
              <a:rPr lang="en-GB" b="1" dirty="0" smtClean="0"/>
              <a:t>prove </a:t>
            </a:r>
            <a:r>
              <a:rPr lang="en-GB" dirty="0" smtClean="0"/>
              <a:t>them. You need to quantify it (higher/lower amounts, examples of language features in particular contexts). </a:t>
            </a:r>
            <a:endParaRPr lang="en-GB" dirty="0"/>
          </a:p>
        </p:txBody>
      </p:sp>
    </p:spTree>
    <p:extLst>
      <p:ext uri="{BB962C8B-B14F-4D97-AF65-F5344CB8AC3E}">
        <p14:creationId xmlns:p14="http://schemas.microsoft.com/office/powerpoint/2010/main" val="1547900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Section 2: Methodology</a:t>
            </a:r>
            <a:r>
              <a:rPr lang="en-GB" b="1" dirty="0" smtClean="0"/>
              <a:t>: </a:t>
            </a:r>
            <a:r>
              <a:rPr lang="en-GB" dirty="0" smtClean="0"/>
              <a:t>(100 words)</a:t>
            </a:r>
            <a:br>
              <a:rPr lang="en-GB" dirty="0" smtClean="0"/>
            </a:br>
            <a:r>
              <a:rPr lang="en-GB" dirty="0" smtClean="0"/>
              <a:t>How you collected your data</a:t>
            </a:r>
            <a:endParaRPr lang="en-GB" b="1" dirty="0"/>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Ø"/>
            </a:pPr>
            <a:r>
              <a:rPr lang="en-GB" b="1" dirty="0" smtClean="0"/>
              <a:t>Contextual detail </a:t>
            </a:r>
            <a:r>
              <a:rPr lang="en-GB" dirty="0" smtClean="0"/>
              <a:t>(information about producers and receivers, where you recorded your data, how you transcribed it, ethical considerations, stages of research process, protocol you had to follow, information about the platform/s that you are taking data from)</a:t>
            </a:r>
          </a:p>
          <a:p>
            <a:pPr>
              <a:buFont typeface="Wingdings" panose="05000000000000000000" pitchFamily="2" charset="2"/>
              <a:buChar char="Ø"/>
            </a:pPr>
            <a:r>
              <a:rPr lang="en-GB" b="1" dirty="0" smtClean="0"/>
              <a:t>Reliability </a:t>
            </a:r>
            <a:r>
              <a:rPr lang="en-GB" dirty="0" smtClean="0"/>
              <a:t>(reducing the number of changeable variables, ensuring as many constant variables as possible, the reliability of your data sources e.g. have they been edited/adapted in any way?)</a:t>
            </a:r>
          </a:p>
          <a:p>
            <a:pPr>
              <a:buFont typeface="Wingdings" panose="05000000000000000000" pitchFamily="2" charset="2"/>
              <a:buChar char="Ø"/>
            </a:pPr>
            <a:r>
              <a:rPr lang="en-GB" b="1" dirty="0" smtClean="0"/>
              <a:t>Justification for language level foci </a:t>
            </a:r>
            <a:r>
              <a:rPr lang="en-GB" dirty="0" smtClean="0"/>
              <a:t>(spotting interesting patterns of features within your data to justify why you have chosen to investigate that language feature)</a:t>
            </a:r>
            <a:endParaRPr lang="en-GB" b="1" dirty="0"/>
          </a:p>
        </p:txBody>
      </p:sp>
    </p:spTree>
    <p:extLst>
      <p:ext uri="{BB962C8B-B14F-4D97-AF65-F5344CB8AC3E}">
        <p14:creationId xmlns:p14="http://schemas.microsoft.com/office/powerpoint/2010/main" val="3962922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TM10001114[[fn=Gallery]]</Template>
  <TotalTime>267</TotalTime>
  <Words>1450</Words>
  <Application>Microsoft Office PowerPoint</Application>
  <PresentationFormat>Widescreen</PresentationFormat>
  <Paragraphs>61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Century Gothic</vt:lpstr>
      <vt:lpstr>Wingdings</vt:lpstr>
      <vt:lpstr>Gallery</vt:lpstr>
      <vt:lpstr>Mini-Investigation Project</vt:lpstr>
      <vt:lpstr>What it comprises:</vt:lpstr>
      <vt:lpstr>Collecting Primary Data:</vt:lpstr>
      <vt:lpstr>Wider Reading:</vt:lpstr>
      <vt:lpstr>Measurable hypotheses: Which ones of the following are measurable? Think about the methodology to prove them.</vt:lpstr>
      <vt:lpstr>Quantifying your data: </vt:lpstr>
      <vt:lpstr>Mini-Investigation</vt:lpstr>
      <vt:lpstr>Section 1: Introduction &amp; Research Focus (200 words)</vt:lpstr>
      <vt:lpstr>Section 2: Methodology: (100 words) How you collected your data</vt:lpstr>
      <vt:lpstr>Section 3: Analysis sections (400 words per hypothesis section)</vt:lpstr>
      <vt:lpstr>Section 4: Conclusion &amp; Evaluation (150 words)</vt:lpstr>
      <vt:lpstr>Bibliography: </vt:lpstr>
      <vt:lpstr>Appendix: Annotated Data</vt:lpstr>
      <vt:lpstr>Academic Poster</vt:lpstr>
      <vt:lpstr>Section 1: Literature Review</vt:lpstr>
      <vt:lpstr>Section 2: Methodology</vt:lpstr>
      <vt:lpstr>Section 3: Results &amp; Analysis</vt:lpstr>
      <vt:lpstr>Section 4: Conclusion</vt:lpstr>
      <vt:lpstr>Section 5: Future Directions</vt:lpstr>
      <vt:lpstr>Section 6: Sources</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Mini-Investigation Project</dc:title>
  <dc:creator>Adam Duce</dc:creator>
  <cp:lastModifiedBy>Adam Duce</cp:lastModifiedBy>
  <cp:revision>25</cp:revision>
  <dcterms:created xsi:type="dcterms:W3CDTF">2020-03-02T14:41:07Z</dcterms:created>
  <dcterms:modified xsi:type="dcterms:W3CDTF">2020-03-19T15:14:12Z</dcterms:modified>
</cp:coreProperties>
</file>