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4" r:id="rId3"/>
    <p:sldId id="265" r:id="rId4"/>
    <p:sldId id="266" r:id="rId5"/>
    <p:sldId id="282" r:id="rId6"/>
    <p:sldId id="290" r:id="rId7"/>
    <p:sldId id="292" r:id="rId8"/>
    <p:sldId id="293" r:id="rId9"/>
    <p:sldId id="294" r:id="rId10"/>
    <p:sldId id="29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72" d="100"/>
          <a:sy n="72"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3/27/2020</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3/27/2020</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3/27/2020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IG5LyMYsvT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Language in the Media</a:t>
            </a:r>
          </a:p>
        </p:txBody>
      </p:sp>
      <p:sp>
        <p:nvSpPr>
          <p:cNvPr id="3" name="Subtitle 2"/>
          <p:cNvSpPr>
            <a:spLocks noGrp="1"/>
          </p:cNvSpPr>
          <p:nvPr>
            <p:ph type="subTitle" idx="1"/>
          </p:nvPr>
        </p:nvSpPr>
        <p:spPr>
          <a:xfrm>
            <a:off x="667512" y="4206876"/>
            <a:ext cx="9941731" cy="1645920"/>
          </a:xfrm>
        </p:spPr>
        <p:txBody>
          <a:bodyPr/>
          <a:lstStyle/>
          <a:p>
            <a:r>
              <a:rPr lang="en-GB" dirty="0"/>
              <a:t>An Introduction to Gender and Stereotypes</a:t>
            </a:r>
          </a:p>
        </p:txBody>
      </p:sp>
      <p:pic>
        <p:nvPicPr>
          <p:cNvPr id="6" name="Picture 2" descr="http://i.livescience.com/images/i/000/053/393/i02/gender-symbols.jpg?1370280854"/>
          <p:cNvPicPr>
            <a:picLocks noChangeAspect="1" noChangeArrowheads="1"/>
          </p:cNvPicPr>
          <p:nvPr/>
        </p:nvPicPr>
        <p:blipFill>
          <a:blip r:embed="rId2" cstate="print"/>
          <a:srcRect/>
          <a:stretch>
            <a:fillRect/>
          </a:stretch>
        </p:blipFill>
        <p:spPr bwMode="auto">
          <a:xfrm>
            <a:off x="5638377" y="338112"/>
            <a:ext cx="3489333" cy="2415225"/>
          </a:xfrm>
          <a:prstGeom prst="rect">
            <a:avLst/>
          </a:prstGeom>
          <a:noFill/>
        </p:spPr>
      </p:pic>
    </p:spTree>
    <p:extLst>
      <p:ext uri="{BB962C8B-B14F-4D97-AF65-F5344CB8AC3E}">
        <p14:creationId xmlns:p14="http://schemas.microsoft.com/office/powerpoint/2010/main" val="397533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Order of Precedence</a:t>
            </a:r>
          </a:p>
        </p:txBody>
      </p:sp>
      <p:sp>
        <p:nvSpPr>
          <p:cNvPr id="3" name="Content Placeholder 2"/>
          <p:cNvSpPr>
            <a:spLocks noGrp="1"/>
          </p:cNvSpPr>
          <p:nvPr>
            <p:ph idx="1"/>
          </p:nvPr>
        </p:nvSpPr>
        <p:spPr/>
        <p:txBody>
          <a:bodyPr/>
          <a:lstStyle/>
          <a:p>
            <a:r>
              <a:rPr lang="en-GB" dirty="0"/>
              <a:t>In line with </a:t>
            </a:r>
            <a:r>
              <a:rPr lang="en-GB" b="1" dirty="0"/>
              <a:t>patriarchal patterns</a:t>
            </a:r>
            <a:r>
              <a:rPr lang="en-GB" dirty="0"/>
              <a:t>, in most circumstances the </a:t>
            </a:r>
            <a:r>
              <a:rPr lang="en-GB" b="1" dirty="0"/>
              <a:t>man/male </a:t>
            </a:r>
            <a:r>
              <a:rPr lang="en-GB" dirty="0"/>
              <a:t>comes before the </a:t>
            </a:r>
            <a:r>
              <a:rPr lang="en-GB" b="1" dirty="0"/>
              <a:t>woman/female</a:t>
            </a:r>
            <a:r>
              <a:rPr lang="en-GB" dirty="0"/>
              <a:t>. This can be found through the </a:t>
            </a:r>
            <a:r>
              <a:rPr lang="en-GB" b="1" dirty="0"/>
              <a:t>pairings </a:t>
            </a:r>
            <a:r>
              <a:rPr lang="en-GB" i="1" dirty="0"/>
              <a:t>man and woman, husband and wife, boys and girls</a:t>
            </a:r>
            <a:r>
              <a:rPr lang="en-GB" dirty="0"/>
              <a:t>. This is particularly the case when addressing a heterosexual married couple (</a:t>
            </a:r>
            <a:r>
              <a:rPr lang="en-GB" i="1" dirty="0"/>
              <a:t>Mr and Mrs J. Holmes</a:t>
            </a:r>
            <a:r>
              <a:rPr lang="en-GB" dirty="0"/>
              <a:t>) with the initial referring to the male’s first name. </a:t>
            </a:r>
          </a:p>
          <a:p>
            <a:r>
              <a:rPr lang="en-GB" dirty="0"/>
              <a:t>In some cases, however, there is a </a:t>
            </a:r>
            <a:r>
              <a:rPr lang="en-GB" b="1" dirty="0"/>
              <a:t>rule of courtesy</a:t>
            </a:r>
            <a:r>
              <a:rPr lang="en-GB" dirty="0"/>
              <a:t>. When addressing a group of people, often the addresser will begin with </a:t>
            </a:r>
            <a:r>
              <a:rPr lang="en-GB" i="1" dirty="0"/>
              <a:t>Ladies and gentleman</a:t>
            </a:r>
            <a:r>
              <a:rPr lang="en-GB" dirty="0"/>
              <a:t>. Similarly in the family unit, children will often utter a </a:t>
            </a:r>
            <a:r>
              <a:rPr lang="en-GB" b="1" dirty="0"/>
              <a:t>reversed order of precedence </a:t>
            </a:r>
            <a:r>
              <a:rPr lang="en-GB" dirty="0"/>
              <a:t>when referring to their parents, </a:t>
            </a:r>
            <a:r>
              <a:rPr lang="en-GB" i="1" dirty="0"/>
              <a:t>Mum and Dad</a:t>
            </a:r>
            <a:r>
              <a:rPr lang="en-GB" dirty="0"/>
              <a:t>. This is mainly due to the </a:t>
            </a:r>
            <a:r>
              <a:rPr lang="en-GB" b="1" dirty="0"/>
              <a:t>mother </a:t>
            </a:r>
            <a:r>
              <a:rPr lang="en-GB" dirty="0"/>
              <a:t>usually being the </a:t>
            </a:r>
            <a:r>
              <a:rPr lang="en-GB" b="1" dirty="0"/>
              <a:t>primary care giver</a:t>
            </a:r>
            <a:r>
              <a:rPr lang="en-GB" dirty="0"/>
              <a:t>. </a:t>
            </a:r>
          </a:p>
        </p:txBody>
      </p:sp>
    </p:spTree>
    <p:extLst>
      <p:ext uri="{BB962C8B-B14F-4D97-AF65-F5344CB8AC3E}">
        <p14:creationId xmlns:p14="http://schemas.microsoft.com/office/powerpoint/2010/main" val="39767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gender?</a:t>
            </a:r>
          </a:p>
        </p:txBody>
      </p:sp>
      <p:sp>
        <p:nvSpPr>
          <p:cNvPr id="3" name="Content Placeholder 2"/>
          <p:cNvSpPr>
            <a:spLocks noGrp="1"/>
          </p:cNvSpPr>
          <p:nvPr>
            <p:ph idx="1"/>
          </p:nvPr>
        </p:nvSpPr>
        <p:spPr>
          <a:xfrm>
            <a:off x="1981200" y="1600200"/>
            <a:ext cx="8229600" cy="5257800"/>
          </a:xfrm>
        </p:spPr>
        <p:txBody>
          <a:bodyPr>
            <a:normAutofit fontScale="92500" lnSpcReduction="10000"/>
          </a:bodyPr>
          <a:lstStyle/>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r>
              <a:rPr lang="en-GB" dirty="0"/>
              <a:t>	Gender: either of the two sexes (male and female), especially when considered with reference to social and cultural differences rather than biological ones. The term is also used more broadly to denote a range of identities that do not correspond to established ideas of male and female</a:t>
            </a:r>
          </a:p>
        </p:txBody>
      </p:sp>
      <p:sp>
        <p:nvSpPr>
          <p:cNvPr id="4" name="Oval 3"/>
          <p:cNvSpPr/>
          <p:nvPr/>
        </p:nvSpPr>
        <p:spPr>
          <a:xfrm>
            <a:off x="4727848" y="2348880"/>
            <a:ext cx="3384376"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Gender</a:t>
            </a:r>
          </a:p>
        </p:txBody>
      </p:sp>
      <p:cxnSp>
        <p:nvCxnSpPr>
          <p:cNvPr id="6" name="Straight Connector 5"/>
          <p:cNvCxnSpPr/>
          <p:nvPr/>
        </p:nvCxnSpPr>
        <p:spPr>
          <a:xfrm flipV="1">
            <a:off x="7464152" y="1772816"/>
            <a:ext cx="108012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68208" y="3789040"/>
            <a:ext cx="1224136"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312024" y="4293096"/>
            <a:ext cx="72008"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63752" y="3861048"/>
            <a:ext cx="108012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07768" y="1988840"/>
            <a:ext cx="1080120" cy="720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7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2" y="87086"/>
            <a:ext cx="9875520" cy="1356360"/>
          </a:xfrm>
        </p:spPr>
        <p:txBody>
          <a:bodyPr/>
          <a:lstStyle/>
          <a:p>
            <a:r>
              <a:rPr lang="en-GB" dirty="0"/>
              <a:t>What are gender stereotypes?</a:t>
            </a:r>
          </a:p>
        </p:txBody>
      </p:sp>
      <p:pic>
        <p:nvPicPr>
          <p:cNvPr id="16386" name="Picture 2" descr="http://elsevierconnect.com/wp-content/uploads/2013/07/Brain-gender-slide.jpg"/>
          <p:cNvPicPr>
            <a:picLocks noChangeAspect="1" noChangeArrowheads="1"/>
          </p:cNvPicPr>
          <p:nvPr/>
        </p:nvPicPr>
        <p:blipFill>
          <a:blip r:embed="rId2" cstate="print"/>
          <a:srcRect/>
          <a:stretch>
            <a:fillRect/>
          </a:stretch>
        </p:blipFill>
        <p:spPr bwMode="auto">
          <a:xfrm>
            <a:off x="2135560" y="1268761"/>
            <a:ext cx="7620000" cy="4524375"/>
          </a:xfrm>
          <a:prstGeom prst="rect">
            <a:avLst/>
          </a:prstGeom>
          <a:noFill/>
        </p:spPr>
      </p:pic>
      <p:sp>
        <p:nvSpPr>
          <p:cNvPr id="4" name="TextBox 3"/>
          <p:cNvSpPr txBox="1"/>
          <p:nvPr/>
        </p:nvSpPr>
        <p:spPr>
          <a:xfrm>
            <a:off x="1819063" y="5633595"/>
            <a:ext cx="8676456" cy="954107"/>
          </a:xfrm>
          <a:prstGeom prst="rect">
            <a:avLst/>
          </a:prstGeom>
          <a:noFill/>
        </p:spPr>
        <p:txBody>
          <a:bodyPr wrap="square" rtlCol="0">
            <a:spAutoFit/>
          </a:bodyPr>
          <a:lstStyle/>
          <a:p>
            <a:r>
              <a:rPr lang="en-GB" sz="2800" b="1" dirty="0"/>
              <a:t>Stereotype</a:t>
            </a:r>
            <a:r>
              <a:rPr lang="en-GB" sz="2800" dirty="0"/>
              <a:t> - a widely held but fixed and oversimplified image or idea of a particular type of person or thing</a:t>
            </a:r>
          </a:p>
        </p:txBody>
      </p:sp>
    </p:spTree>
    <p:extLst>
      <p:ext uri="{BB962C8B-B14F-4D97-AF65-F5344CB8AC3E}">
        <p14:creationId xmlns:p14="http://schemas.microsoft.com/office/powerpoint/2010/main" val="808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609600"/>
            <a:ext cx="10178143" cy="1356360"/>
          </a:xfrm>
        </p:spPr>
        <p:txBody>
          <a:bodyPr>
            <a:normAutofit fontScale="90000"/>
          </a:bodyPr>
          <a:lstStyle/>
          <a:p>
            <a:r>
              <a:rPr lang="en-GB" b="1" dirty="0"/>
              <a:t>Degrees of Association: </a:t>
            </a:r>
            <a:br>
              <a:rPr lang="en-GB" dirty="0"/>
            </a:br>
            <a:r>
              <a:rPr lang="en-GB" dirty="0"/>
              <a:t>Lexical/Semantic Fields associated with Gender</a:t>
            </a:r>
          </a:p>
        </p:txBody>
      </p:sp>
      <p:pic>
        <p:nvPicPr>
          <p:cNvPr id="1026" name="Picture 2" descr="Image result for concentric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204" y="2412275"/>
            <a:ext cx="31432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4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261258"/>
            <a:ext cx="9875520" cy="1356360"/>
          </a:xfrm>
        </p:spPr>
        <p:txBody>
          <a:bodyPr/>
          <a:lstStyle/>
          <a:p>
            <a:r>
              <a:rPr lang="en-GB" dirty="0"/>
              <a:t>Men’s &amp; Women’s Magazines</a:t>
            </a:r>
          </a:p>
        </p:txBody>
      </p:sp>
      <p:pic>
        <p:nvPicPr>
          <p:cNvPr id="4098" name="Picture 2" descr="http://cdn01.cdn.justjared.com/wp-content/uploads/2012/01/leo-gq/leonardo-dicaprio-gq-australia-01.jpg"/>
          <p:cNvPicPr>
            <a:picLocks noChangeAspect="1" noChangeArrowheads="1"/>
          </p:cNvPicPr>
          <p:nvPr/>
        </p:nvPicPr>
        <p:blipFill>
          <a:blip r:embed="rId2" cstate="print"/>
          <a:srcRect/>
          <a:stretch>
            <a:fillRect/>
          </a:stretch>
        </p:blipFill>
        <p:spPr bwMode="auto">
          <a:xfrm>
            <a:off x="1919536" y="1340768"/>
            <a:ext cx="4104456" cy="4990692"/>
          </a:xfrm>
          <a:prstGeom prst="rect">
            <a:avLst/>
          </a:prstGeom>
          <a:noFill/>
        </p:spPr>
      </p:pic>
      <p:pic>
        <p:nvPicPr>
          <p:cNvPr id="4100" name="Picture 4" descr="http://i1.cdnds.net/13/27/618x844/cosmopolitan_august-2013.jpg"/>
          <p:cNvPicPr>
            <a:picLocks noChangeAspect="1" noChangeArrowheads="1"/>
          </p:cNvPicPr>
          <p:nvPr/>
        </p:nvPicPr>
        <p:blipFill>
          <a:blip r:embed="rId3" cstate="print"/>
          <a:srcRect/>
          <a:stretch>
            <a:fillRect/>
          </a:stretch>
        </p:blipFill>
        <p:spPr bwMode="auto">
          <a:xfrm>
            <a:off x="6384032" y="1340769"/>
            <a:ext cx="3707904" cy="5063869"/>
          </a:xfrm>
          <a:prstGeom prst="rect">
            <a:avLst/>
          </a:prstGeom>
          <a:noFill/>
        </p:spPr>
      </p:pic>
    </p:spTree>
    <p:extLst>
      <p:ext uri="{BB962C8B-B14F-4D97-AF65-F5344CB8AC3E}">
        <p14:creationId xmlns:p14="http://schemas.microsoft.com/office/powerpoint/2010/main" val="280671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185057"/>
            <a:ext cx="9875520" cy="1356360"/>
          </a:xfrm>
        </p:spPr>
        <p:txBody>
          <a:bodyPr/>
          <a:lstStyle/>
          <a:p>
            <a:r>
              <a:rPr lang="en-GB" dirty="0"/>
              <a:t>A few facts on gender inequality…</a:t>
            </a:r>
          </a:p>
        </p:txBody>
      </p:sp>
      <p:sp>
        <p:nvSpPr>
          <p:cNvPr id="3" name="Content Placeholder 2"/>
          <p:cNvSpPr>
            <a:spLocks noGrp="1"/>
          </p:cNvSpPr>
          <p:nvPr>
            <p:ph idx="1"/>
          </p:nvPr>
        </p:nvSpPr>
        <p:spPr>
          <a:xfrm>
            <a:off x="1958887" y="1264569"/>
            <a:ext cx="8229600" cy="4525963"/>
          </a:xfrm>
        </p:spPr>
        <p:txBody>
          <a:bodyPr/>
          <a:lstStyle/>
          <a:p>
            <a:pPr>
              <a:buNone/>
            </a:pPr>
            <a:r>
              <a:rPr lang="en-GB" sz="2800" dirty="0">
                <a:hlinkClick r:id="rId2"/>
              </a:rPr>
              <a:t>https://www.youtube.com/watch?v=IG5LyMYsvTs</a:t>
            </a:r>
            <a:endParaRPr lang="en-GB" sz="2800" dirty="0"/>
          </a:p>
          <a:p>
            <a:pPr>
              <a:buNone/>
            </a:pPr>
            <a:endParaRPr lang="en-GB" dirty="0"/>
          </a:p>
        </p:txBody>
      </p:sp>
      <p:pic>
        <p:nvPicPr>
          <p:cNvPr id="4098" name="Picture 2" descr="http://feimineach.com/wp-content/uploads/2014/11/UKs-gender-inequality-source-world-economic-forum.png"/>
          <p:cNvPicPr>
            <a:picLocks noChangeAspect="1" noChangeArrowheads="1"/>
          </p:cNvPicPr>
          <p:nvPr/>
        </p:nvPicPr>
        <p:blipFill>
          <a:blip r:embed="rId3" cstate="print"/>
          <a:srcRect/>
          <a:stretch>
            <a:fillRect/>
          </a:stretch>
        </p:blipFill>
        <p:spPr bwMode="auto">
          <a:xfrm>
            <a:off x="3358006" y="1749354"/>
            <a:ext cx="4743594" cy="4869160"/>
          </a:xfrm>
          <a:prstGeom prst="rect">
            <a:avLst/>
          </a:prstGeom>
          <a:noFill/>
        </p:spPr>
      </p:pic>
      <p:pic>
        <p:nvPicPr>
          <p:cNvPr id="5" name="Picture 2" descr="http://www.chronicle.co.zw/wp-content/uploads/2014/06/gender.jpg">
            <a:extLst>
              <a:ext uri="{FF2B5EF4-FFF2-40B4-BE49-F238E27FC236}">
                <a16:creationId xmlns:a16="http://schemas.microsoft.com/office/drawing/2014/main" id="{D1DA86A3-5857-43BA-87D2-FAD43DF29859}"/>
              </a:ext>
            </a:extLst>
          </p:cNvPr>
          <p:cNvPicPr>
            <a:picLocks noChangeAspect="1" noChangeArrowheads="1"/>
          </p:cNvPicPr>
          <p:nvPr/>
        </p:nvPicPr>
        <p:blipFill>
          <a:blip r:embed="rId4" cstate="print"/>
          <a:srcRect/>
          <a:stretch>
            <a:fillRect/>
          </a:stretch>
        </p:blipFill>
        <p:spPr bwMode="auto">
          <a:xfrm>
            <a:off x="8934319" y="185057"/>
            <a:ext cx="3071664" cy="2303748"/>
          </a:xfrm>
          <a:prstGeom prst="rect">
            <a:avLst/>
          </a:prstGeom>
          <a:noFill/>
        </p:spPr>
      </p:pic>
    </p:spTree>
    <p:extLst>
      <p:ext uri="{BB962C8B-B14F-4D97-AF65-F5344CB8AC3E}">
        <p14:creationId xmlns:p14="http://schemas.microsoft.com/office/powerpoint/2010/main" val="258751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Unmarked vs. Marked Forms</a:t>
            </a:r>
          </a:p>
        </p:txBody>
      </p:sp>
      <p:sp>
        <p:nvSpPr>
          <p:cNvPr id="3" name="Content Placeholder 2"/>
          <p:cNvSpPr>
            <a:spLocks noGrp="1"/>
          </p:cNvSpPr>
          <p:nvPr>
            <p:ph idx="1"/>
          </p:nvPr>
        </p:nvSpPr>
        <p:spPr/>
        <p:txBody>
          <a:bodyPr/>
          <a:lstStyle/>
          <a:p>
            <a:r>
              <a:rPr lang="en-GB" dirty="0"/>
              <a:t>The </a:t>
            </a:r>
            <a:r>
              <a:rPr lang="en-GB" b="1" dirty="0"/>
              <a:t>unmarked form </a:t>
            </a:r>
            <a:r>
              <a:rPr lang="en-GB" dirty="0"/>
              <a:t>is considered the </a:t>
            </a:r>
            <a:r>
              <a:rPr lang="en-GB" b="1" dirty="0"/>
              <a:t>norm </a:t>
            </a:r>
            <a:r>
              <a:rPr lang="en-GB" dirty="0"/>
              <a:t>and is nearly always the male term e.g. actor. </a:t>
            </a:r>
          </a:p>
          <a:p>
            <a:r>
              <a:rPr lang="en-GB" dirty="0"/>
              <a:t>The </a:t>
            </a:r>
            <a:r>
              <a:rPr lang="en-GB" b="1" dirty="0"/>
              <a:t>marked form </a:t>
            </a:r>
            <a:r>
              <a:rPr lang="en-GB" dirty="0"/>
              <a:t>is different to the norm and is nearly always the female term e.g. actress</a:t>
            </a:r>
          </a:p>
        </p:txBody>
      </p:sp>
    </p:spTree>
    <p:extLst>
      <p:ext uri="{BB962C8B-B14F-4D97-AF65-F5344CB8AC3E}">
        <p14:creationId xmlns:p14="http://schemas.microsoft.com/office/powerpoint/2010/main" val="28020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Masculine Generic</a:t>
            </a:r>
          </a:p>
        </p:txBody>
      </p:sp>
      <p:sp>
        <p:nvSpPr>
          <p:cNvPr id="3" name="Content Placeholder 2"/>
          <p:cNvSpPr>
            <a:spLocks noGrp="1"/>
          </p:cNvSpPr>
          <p:nvPr>
            <p:ph idx="1"/>
          </p:nvPr>
        </p:nvSpPr>
        <p:spPr/>
        <p:txBody>
          <a:bodyPr/>
          <a:lstStyle/>
          <a:p>
            <a:r>
              <a:rPr lang="en-GB" dirty="0"/>
              <a:t>The use of the </a:t>
            </a:r>
            <a:r>
              <a:rPr lang="en-GB" b="1" dirty="0"/>
              <a:t>generic masculine pronoun </a:t>
            </a:r>
            <a:r>
              <a:rPr lang="en-GB" dirty="0"/>
              <a:t>has been used to refer to </a:t>
            </a:r>
            <a:r>
              <a:rPr lang="en-GB" b="1" dirty="0"/>
              <a:t>all genders </a:t>
            </a:r>
            <a:r>
              <a:rPr lang="en-GB" dirty="0"/>
              <a:t>for centuries. This is especially the case in </a:t>
            </a:r>
            <a:r>
              <a:rPr lang="en-GB" b="1" dirty="0"/>
              <a:t>law </a:t>
            </a:r>
            <a:r>
              <a:rPr lang="en-GB" dirty="0"/>
              <a:t>where </a:t>
            </a:r>
            <a:r>
              <a:rPr lang="en-GB" i="1" dirty="0"/>
              <a:t>he/his/him/man </a:t>
            </a:r>
            <a:r>
              <a:rPr lang="en-GB" dirty="0"/>
              <a:t>refer to </a:t>
            </a:r>
            <a:r>
              <a:rPr lang="en-GB" b="1" dirty="0"/>
              <a:t>all genders</a:t>
            </a:r>
            <a:r>
              <a:rPr lang="en-GB" dirty="0"/>
              <a:t>. This is slowly being challenged by </a:t>
            </a:r>
            <a:r>
              <a:rPr lang="en-GB" b="1" dirty="0"/>
              <a:t>feminists</a:t>
            </a:r>
            <a:r>
              <a:rPr lang="en-GB" dirty="0"/>
              <a:t> with the use of the </a:t>
            </a:r>
            <a:r>
              <a:rPr lang="en-GB" b="1" dirty="0"/>
              <a:t>feminine generic </a:t>
            </a:r>
            <a:r>
              <a:rPr lang="en-GB" dirty="0"/>
              <a:t>(</a:t>
            </a:r>
            <a:r>
              <a:rPr lang="en-GB" i="1" dirty="0"/>
              <a:t>she/her/woman</a:t>
            </a:r>
            <a:r>
              <a:rPr lang="en-GB" dirty="0"/>
              <a:t>) or by </a:t>
            </a:r>
            <a:r>
              <a:rPr lang="en-GB" b="1" dirty="0"/>
              <a:t>gender neutral generic </a:t>
            </a:r>
            <a:r>
              <a:rPr lang="en-GB" dirty="0"/>
              <a:t>with the singular use of </a:t>
            </a:r>
            <a:r>
              <a:rPr lang="en-GB" i="1" dirty="0"/>
              <a:t>they/their/them</a:t>
            </a:r>
            <a:r>
              <a:rPr lang="en-GB" dirty="0"/>
              <a:t>. </a:t>
            </a:r>
          </a:p>
        </p:txBody>
      </p:sp>
    </p:spTree>
    <p:extLst>
      <p:ext uri="{BB962C8B-B14F-4D97-AF65-F5344CB8AC3E}">
        <p14:creationId xmlns:p14="http://schemas.microsoft.com/office/powerpoint/2010/main" val="261296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Semantic Derogation</a:t>
            </a:r>
          </a:p>
        </p:txBody>
      </p:sp>
      <p:sp>
        <p:nvSpPr>
          <p:cNvPr id="3" name="Content Placeholder 2"/>
          <p:cNvSpPr>
            <a:spLocks noGrp="1"/>
          </p:cNvSpPr>
          <p:nvPr>
            <p:ph idx="1"/>
          </p:nvPr>
        </p:nvSpPr>
        <p:spPr/>
        <p:txBody>
          <a:bodyPr>
            <a:normAutofit lnSpcReduction="10000"/>
          </a:bodyPr>
          <a:lstStyle/>
          <a:p>
            <a:r>
              <a:rPr lang="en-GB" dirty="0"/>
              <a:t>Negative connotations associated with overt marking of the female form (different to the male norm). Examples include </a:t>
            </a:r>
            <a:r>
              <a:rPr lang="en-GB" b="1" dirty="0"/>
              <a:t>master </a:t>
            </a:r>
            <a:r>
              <a:rPr lang="en-GB" dirty="0"/>
              <a:t>vs. </a:t>
            </a:r>
            <a:r>
              <a:rPr lang="en-GB" b="1" dirty="0"/>
              <a:t>mistress</a:t>
            </a:r>
            <a:r>
              <a:rPr lang="en-GB" dirty="0"/>
              <a:t>, </a:t>
            </a:r>
            <a:r>
              <a:rPr lang="en-GB" b="1" dirty="0"/>
              <a:t>bachelor </a:t>
            </a:r>
            <a:r>
              <a:rPr lang="en-GB" dirty="0"/>
              <a:t>vs. </a:t>
            </a:r>
            <a:r>
              <a:rPr lang="en-GB" b="1" dirty="0"/>
              <a:t>spinster</a:t>
            </a:r>
            <a:r>
              <a:rPr lang="en-GB" dirty="0"/>
              <a:t>, etc. Theorists who have studied </a:t>
            </a:r>
            <a:r>
              <a:rPr lang="en-GB" b="1" dirty="0"/>
              <a:t>semantic derogation </a:t>
            </a:r>
            <a:r>
              <a:rPr lang="en-GB" dirty="0"/>
              <a:t>include </a:t>
            </a:r>
            <a:r>
              <a:rPr lang="en-GB" b="1" dirty="0"/>
              <a:t>Schulz (1975), Cameron (1990) </a:t>
            </a:r>
            <a:r>
              <a:rPr lang="en-GB" dirty="0"/>
              <a:t>and </a:t>
            </a:r>
            <a:r>
              <a:rPr lang="en-GB" b="1" dirty="0"/>
              <a:t>Mills (1995). </a:t>
            </a:r>
            <a:r>
              <a:rPr lang="en-GB" dirty="0"/>
              <a:t>This is an example of </a:t>
            </a:r>
            <a:r>
              <a:rPr lang="en-GB" b="1" dirty="0"/>
              <a:t>lexical asymmetry</a:t>
            </a:r>
            <a:r>
              <a:rPr lang="en-GB" dirty="0"/>
              <a:t>. </a:t>
            </a:r>
            <a:endParaRPr lang="en-GB" b="1" dirty="0"/>
          </a:p>
          <a:p>
            <a:r>
              <a:rPr lang="en-GB" b="1" u="sng" dirty="0"/>
              <a:t>Mills (1995):</a:t>
            </a:r>
            <a:r>
              <a:rPr lang="en-GB" dirty="0"/>
              <a:t> many of the female equivalents are marked as indicative of </a:t>
            </a:r>
            <a:r>
              <a:rPr lang="en-GB" b="1" dirty="0"/>
              <a:t>sexual promiscuity </a:t>
            </a:r>
            <a:r>
              <a:rPr lang="en-GB" dirty="0"/>
              <a:t>(‘courtesan’ and ‘adventuress’). Other pairs such as ‘lord’ and ‘lady’ have experienced dramatic shifts: whilst ‘lord’ still suggests </a:t>
            </a:r>
            <a:r>
              <a:rPr lang="en-GB" b="1" dirty="0"/>
              <a:t>high status</a:t>
            </a:r>
            <a:r>
              <a:rPr lang="en-GB" dirty="0"/>
              <a:t>, ‘lady’ is more widely used undergoing </a:t>
            </a:r>
            <a:r>
              <a:rPr lang="en-GB" b="1" dirty="0"/>
              <a:t>semantic deterioration </a:t>
            </a:r>
            <a:r>
              <a:rPr lang="en-GB" dirty="0"/>
              <a:t>shown in its use in terms such as ‘dinner lady’ but never ‘dinner lord’.</a:t>
            </a:r>
          </a:p>
          <a:p>
            <a:r>
              <a:rPr lang="en-GB" dirty="0"/>
              <a:t>Consequently, through </a:t>
            </a:r>
            <a:r>
              <a:rPr lang="en-GB" b="1" dirty="0"/>
              <a:t>political correctness </a:t>
            </a:r>
            <a:r>
              <a:rPr lang="en-GB" dirty="0"/>
              <a:t>there has been a move towards </a:t>
            </a:r>
            <a:r>
              <a:rPr lang="en-GB" b="1" dirty="0"/>
              <a:t>gender-neutral terms</a:t>
            </a:r>
            <a:r>
              <a:rPr lang="en-GB" dirty="0"/>
              <a:t> such as </a:t>
            </a:r>
            <a:r>
              <a:rPr lang="en-GB" i="1" dirty="0" err="1"/>
              <a:t>headteacher</a:t>
            </a:r>
            <a:r>
              <a:rPr lang="en-GB" i="1" dirty="0"/>
              <a:t> </a:t>
            </a:r>
            <a:r>
              <a:rPr lang="en-GB" dirty="0"/>
              <a:t>to replace </a:t>
            </a:r>
            <a:r>
              <a:rPr lang="en-GB" i="1" dirty="0"/>
              <a:t>headmaster </a:t>
            </a:r>
            <a:r>
              <a:rPr lang="en-GB" dirty="0"/>
              <a:t>or </a:t>
            </a:r>
            <a:r>
              <a:rPr lang="en-GB" i="1" dirty="0"/>
              <a:t>headmistress.</a:t>
            </a:r>
            <a:endParaRPr lang="en-GB" dirty="0"/>
          </a:p>
        </p:txBody>
      </p:sp>
    </p:spTree>
    <p:extLst>
      <p:ext uri="{BB962C8B-B14F-4D97-AF65-F5344CB8AC3E}">
        <p14:creationId xmlns:p14="http://schemas.microsoft.com/office/powerpoint/2010/main" val="40805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266</TotalTime>
  <Words>549</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 Light</vt:lpstr>
      <vt:lpstr>Metropolitan</vt:lpstr>
      <vt:lpstr>Language in the Media</vt:lpstr>
      <vt:lpstr>What is gender?</vt:lpstr>
      <vt:lpstr>What are gender stereotypes?</vt:lpstr>
      <vt:lpstr>Degrees of Association:  Lexical/Semantic Fields associated with Gender</vt:lpstr>
      <vt:lpstr>Men’s &amp; Women’s Magazines</vt:lpstr>
      <vt:lpstr>A few facts on gender inequality…</vt:lpstr>
      <vt:lpstr>Unmarked vs. Marked Forms</vt:lpstr>
      <vt:lpstr>Masculine Generic</vt:lpstr>
      <vt:lpstr>Semantic Derogation</vt:lpstr>
      <vt:lpstr>Order of Precedence</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dc:title>
  <dc:creator>Adam Duce</dc:creator>
  <cp:lastModifiedBy>New</cp:lastModifiedBy>
  <cp:revision>38</cp:revision>
  <dcterms:created xsi:type="dcterms:W3CDTF">2017-09-07T11:32:56Z</dcterms:created>
  <dcterms:modified xsi:type="dcterms:W3CDTF">2020-03-27T17:02:34Z</dcterms:modified>
</cp:coreProperties>
</file>