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8" autoAdjust="0"/>
    <p:restoredTop sz="94660"/>
  </p:normalViewPr>
  <p:slideViewPr>
    <p:cSldViewPr snapToGrid="0">
      <p:cViewPr varScale="1">
        <p:scale>
          <a:sx n="72" d="100"/>
          <a:sy n="72" d="100"/>
        </p:scale>
        <p:origin x="4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4/2/2020</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4/2/2020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4/2/2020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4/2/2020</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4/2/2020</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Language in the Media</a:t>
            </a:r>
          </a:p>
        </p:txBody>
      </p:sp>
      <p:sp>
        <p:nvSpPr>
          <p:cNvPr id="3" name="Subtitle 2"/>
          <p:cNvSpPr>
            <a:spLocks noGrp="1"/>
          </p:cNvSpPr>
          <p:nvPr>
            <p:ph type="subTitle" idx="1"/>
          </p:nvPr>
        </p:nvSpPr>
        <p:spPr>
          <a:xfrm>
            <a:off x="667512" y="4206876"/>
            <a:ext cx="9941731" cy="1645920"/>
          </a:xfrm>
        </p:spPr>
        <p:txBody>
          <a:bodyPr/>
          <a:lstStyle/>
          <a:p>
            <a:r>
              <a:rPr lang="en-GB" dirty="0"/>
              <a:t>Gender Representation Case Studies</a:t>
            </a:r>
          </a:p>
        </p:txBody>
      </p:sp>
      <p:pic>
        <p:nvPicPr>
          <p:cNvPr id="6" name="Picture 2" descr="http://i.livescience.com/images/i/000/053/393/i02/gender-symbols.jpg?1370280854"/>
          <p:cNvPicPr>
            <a:picLocks noChangeAspect="1" noChangeArrowheads="1"/>
          </p:cNvPicPr>
          <p:nvPr/>
        </p:nvPicPr>
        <p:blipFill>
          <a:blip r:embed="rId2" cstate="print"/>
          <a:srcRect/>
          <a:stretch>
            <a:fillRect/>
          </a:stretch>
        </p:blipFill>
        <p:spPr bwMode="auto">
          <a:xfrm>
            <a:off x="5638377" y="338112"/>
            <a:ext cx="3489333" cy="2415225"/>
          </a:xfrm>
          <a:prstGeom prst="rect">
            <a:avLst/>
          </a:prstGeom>
          <a:noFill/>
        </p:spPr>
      </p:pic>
    </p:spTree>
    <p:extLst>
      <p:ext uri="{BB962C8B-B14F-4D97-AF65-F5344CB8AC3E}">
        <p14:creationId xmlns:p14="http://schemas.microsoft.com/office/powerpoint/2010/main" val="3975334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44849-D7A3-4FB7-989E-141EA02F01CA}"/>
              </a:ext>
            </a:extLst>
          </p:cNvPr>
          <p:cNvSpPr>
            <a:spLocks noGrp="1"/>
          </p:cNvSpPr>
          <p:nvPr>
            <p:ph type="title"/>
          </p:nvPr>
        </p:nvSpPr>
        <p:spPr/>
        <p:txBody>
          <a:bodyPr/>
          <a:lstStyle/>
          <a:p>
            <a:r>
              <a:rPr lang="en-GB" b="1" dirty="0"/>
              <a:t>Examples in the Text (2)</a:t>
            </a:r>
          </a:p>
        </p:txBody>
      </p:sp>
      <p:sp>
        <p:nvSpPr>
          <p:cNvPr id="3" name="Content Placeholder 2">
            <a:extLst>
              <a:ext uri="{FF2B5EF4-FFF2-40B4-BE49-F238E27FC236}">
                <a16:creationId xmlns:a16="http://schemas.microsoft.com/office/drawing/2014/main" id="{8E834BB9-F7FD-4E2F-B305-FE6679B4AA0B}"/>
              </a:ext>
            </a:extLst>
          </p:cNvPr>
          <p:cNvSpPr>
            <a:spLocks noGrp="1"/>
          </p:cNvSpPr>
          <p:nvPr>
            <p:ph idx="1"/>
          </p:nvPr>
        </p:nvSpPr>
        <p:spPr/>
        <p:txBody>
          <a:bodyPr>
            <a:normAutofit fontScale="85000" lnSpcReduction="10000"/>
          </a:bodyPr>
          <a:lstStyle/>
          <a:p>
            <a:r>
              <a:rPr lang="en-GB" b="1" dirty="0"/>
              <a:t>How can we unpick blame here?</a:t>
            </a:r>
          </a:p>
          <a:p>
            <a:pPr marL="0" indent="0" algn="ctr">
              <a:buNone/>
            </a:pPr>
            <a:r>
              <a:rPr lang="en-GB" dirty="0"/>
              <a:t>PSYCHO SAW MUM RAPED</a:t>
            </a:r>
          </a:p>
          <a:p>
            <a:pPr marL="0" indent="0" algn="ctr">
              <a:buNone/>
            </a:pPr>
            <a:r>
              <a:rPr lang="en-GB" dirty="0"/>
              <a:t>Boyhood horror ‘scared M4 sex fiend for life’</a:t>
            </a:r>
          </a:p>
          <a:p>
            <a:pPr marL="0" indent="0">
              <a:buNone/>
            </a:pPr>
            <a:r>
              <a:rPr lang="en-GB" dirty="0"/>
              <a:t>Sex killer John Steed was set on the path to evil by seeing his mother raped when he was a little boy, it was claimed yesterday. The M4 monster’s lawyer Mr Robert Flack told the Old Bailey that young Steed had walked into his mother’s bedroom when she was being raped by his father. ‘He saw her struggles and heard her screams and suffered the first trauma to his mind’ said Mr Flack. He added: ‘On the face of it, the horror of this case precludes sympathy with the defendant, but we must search for the causes. The tragedy that caused four women to cross the path of John Steed has left one of them dead and three with horrendous memories that can never be erased.’ Mr Flack then outlined 23 year old Steed’s grim childhood that led to him becoming a woman-hating, sex-mad, psychopathic killer.</a:t>
            </a:r>
          </a:p>
          <a:p>
            <a:pPr marL="0" indent="0">
              <a:buNone/>
            </a:pPr>
            <a:r>
              <a:rPr lang="en-GB" dirty="0"/>
              <a:t>&gt; Women are construed as agents ‘to cross’ doing something to ‘John Steed’ (the goal) rather than the other way around</a:t>
            </a:r>
          </a:p>
          <a:p>
            <a:endParaRPr lang="en-GB" dirty="0"/>
          </a:p>
        </p:txBody>
      </p:sp>
    </p:spTree>
    <p:extLst>
      <p:ext uri="{BB962C8B-B14F-4D97-AF65-F5344CB8AC3E}">
        <p14:creationId xmlns:p14="http://schemas.microsoft.com/office/powerpoint/2010/main" val="64979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68852-C2F1-488D-9673-624DB2FA10D8}"/>
              </a:ext>
            </a:extLst>
          </p:cNvPr>
          <p:cNvSpPr>
            <a:spLocks noGrp="1"/>
          </p:cNvSpPr>
          <p:nvPr>
            <p:ph type="ctrTitle"/>
          </p:nvPr>
        </p:nvSpPr>
        <p:spPr/>
        <p:txBody>
          <a:bodyPr/>
          <a:lstStyle/>
          <a:p>
            <a:r>
              <a:rPr lang="en-GB" sz="6000" b="1" dirty="0"/>
              <a:t>Case Study 2: </a:t>
            </a:r>
            <a:r>
              <a:rPr lang="en-GB" sz="6000" dirty="0"/>
              <a:t>‘Dinosaurs vs. monsters’ (Marianne Cronin, 2017)</a:t>
            </a:r>
            <a:endParaRPr lang="en-GB" sz="6000" b="1" dirty="0"/>
          </a:p>
        </p:txBody>
      </p:sp>
      <p:sp>
        <p:nvSpPr>
          <p:cNvPr id="3" name="Subtitle 2">
            <a:extLst>
              <a:ext uri="{FF2B5EF4-FFF2-40B4-BE49-F238E27FC236}">
                <a16:creationId xmlns:a16="http://schemas.microsoft.com/office/drawing/2014/main" id="{345774C0-735E-40A3-B8AD-B7CF40C8F9AC}"/>
              </a:ext>
            </a:extLst>
          </p:cNvPr>
          <p:cNvSpPr>
            <a:spLocks noGrp="1"/>
          </p:cNvSpPr>
          <p:nvPr>
            <p:ph type="subTitle" idx="1"/>
          </p:nvPr>
        </p:nvSpPr>
        <p:spPr/>
        <p:txBody>
          <a:bodyPr/>
          <a:lstStyle/>
          <a:p>
            <a:r>
              <a:rPr lang="en-GB" dirty="0"/>
              <a:t>A study of the language used on boys’ and girls’ t-shirts</a:t>
            </a:r>
          </a:p>
        </p:txBody>
      </p:sp>
    </p:spTree>
    <p:extLst>
      <p:ext uri="{BB962C8B-B14F-4D97-AF65-F5344CB8AC3E}">
        <p14:creationId xmlns:p14="http://schemas.microsoft.com/office/powerpoint/2010/main" val="2895559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72099-FCF4-4679-89EA-13E1E0539324}"/>
              </a:ext>
            </a:extLst>
          </p:cNvPr>
          <p:cNvSpPr>
            <a:spLocks noGrp="1"/>
          </p:cNvSpPr>
          <p:nvPr>
            <p:ph type="title"/>
          </p:nvPr>
        </p:nvSpPr>
        <p:spPr/>
        <p:txBody>
          <a:bodyPr/>
          <a:lstStyle/>
          <a:p>
            <a:r>
              <a:rPr lang="en-GB" dirty="0"/>
              <a:t>Key Points:</a:t>
            </a:r>
          </a:p>
        </p:txBody>
      </p:sp>
      <p:sp>
        <p:nvSpPr>
          <p:cNvPr id="3" name="Content Placeholder 2">
            <a:extLst>
              <a:ext uri="{FF2B5EF4-FFF2-40B4-BE49-F238E27FC236}">
                <a16:creationId xmlns:a16="http://schemas.microsoft.com/office/drawing/2014/main" id="{1E960FC6-B2FA-4915-93EC-BAB786FCFBD3}"/>
              </a:ext>
            </a:extLst>
          </p:cNvPr>
          <p:cNvSpPr>
            <a:spLocks noGrp="1"/>
          </p:cNvSpPr>
          <p:nvPr>
            <p:ph idx="1"/>
          </p:nvPr>
        </p:nvSpPr>
        <p:spPr/>
        <p:txBody>
          <a:bodyPr/>
          <a:lstStyle/>
          <a:p>
            <a:r>
              <a:rPr lang="en-GB" b="1" dirty="0"/>
              <a:t>Gender and Children’s Clothing Project </a:t>
            </a:r>
            <a:r>
              <a:rPr lang="en-GB" dirty="0"/>
              <a:t>explores the language printed on children’s t-shirts with a particular emphasis on how gendered identities are constructed.</a:t>
            </a:r>
          </a:p>
          <a:p>
            <a:r>
              <a:rPr lang="en-GB" b="1" dirty="0"/>
              <a:t>500 t-shirts </a:t>
            </a:r>
            <a:r>
              <a:rPr lang="en-GB" dirty="0"/>
              <a:t>from </a:t>
            </a:r>
            <a:r>
              <a:rPr lang="en-GB" b="1" dirty="0"/>
              <a:t>13 UK retailers: 250 </a:t>
            </a:r>
            <a:r>
              <a:rPr lang="en-GB" dirty="0"/>
              <a:t>were classified as being for ‘</a:t>
            </a:r>
            <a:r>
              <a:rPr lang="en-GB" b="1" dirty="0"/>
              <a:t>girls</a:t>
            </a:r>
            <a:r>
              <a:rPr lang="en-GB" dirty="0"/>
              <a:t>’ and </a:t>
            </a:r>
            <a:r>
              <a:rPr lang="en-GB" b="1" dirty="0"/>
              <a:t>250 </a:t>
            </a:r>
            <a:r>
              <a:rPr lang="en-GB" dirty="0"/>
              <a:t>were classified as being for ‘</a:t>
            </a:r>
            <a:r>
              <a:rPr lang="en-GB" b="1" dirty="0"/>
              <a:t>boys</a:t>
            </a:r>
            <a:r>
              <a:rPr lang="en-GB" dirty="0"/>
              <a:t>’</a:t>
            </a:r>
          </a:p>
          <a:p>
            <a:r>
              <a:rPr lang="en-GB" dirty="0"/>
              <a:t>Items were only included if they were availably for a </a:t>
            </a:r>
            <a:r>
              <a:rPr lang="en-GB" b="1" dirty="0"/>
              <a:t>child of 5 years</a:t>
            </a:r>
          </a:p>
          <a:p>
            <a:r>
              <a:rPr lang="en-GB" b="1" dirty="0"/>
              <a:t>11% </a:t>
            </a:r>
            <a:r>
              <a:rPr lang="en-GB" dirty="0"/>
              <a:t>of the boys’ tops referenced </a:t>
            </a:r>
            <a:r>
              <a:rPr lang="en-GB" b="1" dirty="0"/>
              <a:t>dinosaurs</a:t>
            </a:r>
            <a:endParaRPr lang="en-GB" dirty="0"/>
          </a:p>
        </p:txBody>
      </p:sp>
    </p:spTree>
    <p:extLst>
      <p:ext uri="{BB962C8B-B14F-4D97-AF65-F5344CB8AC3E}">
        <p14:creationId xmlns:p14="http://schemas.microsoft.com/office/powerpoint/2010/main" val="33923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8A207-D5C1-4D9E-804D-DCD381603B8C}"/>
              </a:ext>
            </a:extLst>
          </p:cNvPr>
          <p:cNvSpPr>
            <a:spLocks noGrp="1"/>
          </p:cNvSpPr>
          <p:nvPr>
            <p:ph type="title"/>
          </p:nvPr>
        </p:nvSpPr>
        <p:spPr/>
        <p:txBody>
          <a:bodyPr/>
          <a:lstStyle/>
          <a:p>
            <a:r>
              <a:rPr lang="en-GB" dirty="0"/>
              <a:t>Boys’ Data:</a:t>
            </a:r>
          </a:p>
        </p:txBody>
      </p:sp>
      <p:graphicFrame>
        <p:nvGraphicFramePr>
          <p:cNvPr id="4" name="Content Placeholder 3">
            <a:extLst>
              <a:ext uri="{FF2B5EF4-FFF2-40B4-BE49-F238E27FC236}">
                <a16:creationId xmlns:a16="http://schemas.microsoft.com/office/drawing/2014/main" id="{A06154E5-2F47-41A5-959B-075E55130145}"/>
              </a:ext>
            </a:extLst>
          </p:cNvPr>
          <p:cNvGraphicFramePr>
            <a:graphicFrameLocks noGrp="1"/>
          </p:cNvGraphicFramePr>
          <p:nvPr>
            <p:ph idx="1"/>
            <p:extLst>
              <p:ext uri="{D42A27DB-BD31-4B8C-83A1-F6EECF244321}">
                <p14:modId xmlns:p14="http://schemas.microsoft.com/office/powerpoint/2010/main" val="1990882039"/>
              </p:ext>
            </p:extLst>
          </p:nvPr>
        </p:nvGraphicFramePr>
        <p:xfrm>
          <a:off x="762001" y="1839084"/>
          <a:ext cx="10362786" cy="4668520"/>
        </p:xfrm>
        <a:graphic>
          <a:graphicData uri="http://schemas.openxmlformats.org/drawingml/2006/table">
            <a:tbl>
              <a:tblPr firstRow="1" bandRow="1">
                <a:tableStyleId>{5C22544A-7EE6-4342-B048-85BDC9FD1C3A}</a:tableStyleId>
              </a:tblPr>
              <a:tblGrid>
                <a:gridCol w="1566686">
                  <a:extLst>
                    <a:ext uri="{9D8B030D-6E8A-4147-A177-3AD203B41FA5}">
                      <a16:colId xmlns:a16="http://schemas.microsoft.com/office/drawing/2014/main" val="2042553581"/>
                    </a:ext>
                  </a:extLst>
                </a:gridCol>
                <a:gridCol w="2519756">
                  <a:extLst>
                    <a:ext uri="{9D8B030D-6E8A-4147-A177-3AD203B41FA5}">
                      <a16:colId xmlns:a16="http://schemas.microsoft.com/office/drawing/2014/main" val="675513582"/>
                    </a:ext>
                  </a:extLst>
                </a:gridCol>
                <a:gridCol w="6276344">
                  <a:extLst>
                    <a:ext uri="{9D8B030D-6E8A-4147-A177-3AD203B41FA5}">
                      <a16:colId xmlns:a16="http://schemas.microsoft.com/office/drawing/2014/main" val="2021955543"/>
                    </a:ext>
                  </a:extLst>
                </a:gridCol>
              </a:tblGrid>
              <a:tr h="370840">
                <a:tc>
                  <a:txBody>
                    <a:bodyPr/>
                    <a:lstStyle/>
                    <a:p>
                      <a:r>
                        <a:rPr lang="en-GB" dirty="0"/>
                        <a:t>Retailer</a:t>
                      </a:r>
                    </a:p>
                  </a:txBody>
                  <a:tcPr/>
                </a:tc>
                <a:tc>
                  <a:txBody>
                    <a:bodyPr/>
                    <a:lstStyle/>
                    <a:p>
                      <a:r>
                        <a:rPr lang="en-GB" dirty="0"/>
                        <a:t>Age Range</a:t>
                      </a:r>
                    </a:p>
                  </a:txBody>
                  <a:tcPr/>
                </a:tc>
                <a:tc>
                  <a:txBody>
                    <a:bodyPr/>
                    <a:lstStyle/>
                    <a:p>
                      <a:r>
                        <a:rPr lang="en-GB" dirty="0"/>
                        <a:t>Text on T-Shirt</a:t>
                      </a:r>
                    </a:p>
                  </a:txBody>
                  <a:tcPr/>
                </a:tc>
                <a:extLst>
                  <a:ext uri="{0D108BD9-81ED-4DB2-BD59-A6C34878D82A}">
                    <a16:rowId xmlns:a16="http://schemas.microsoft.com/office/drawing/2014/main" val="184716084"/>
                  </a:ext>
                </a:extLst>
              </a:tr>
              <a:tr h="370840">
                <a:tc>
                  <a:txBody>
                    <a:bodyPr/>
                    <a:lstStyle/>
                    <a:p>
                      <a:r>
                        <a:rPr lang="en-GB" b="1" dirty="0"/>
                        <a:t>Debenhams</a:t>
                      </a:r>
                    </a:p>
                  </a:txBody>
                  <a:tcPr/>
                </a:tc>
                <a:tc>
                  <a:txBody>
                    <a:bodyPr/>
                    <a:lstStyle/>
                    <a:p>
                      <a:r>
                        <a:rPr lang="en-GB" dirty="0"/>
                        <a:t>12 months – 6 years</a:t>
                      </a:r>
                    </a:p>
                  </a:txBody>
                  <a:tcPr/>
                </a:tc>
                <a:tc>
                  <a:txBody>
                    <a:bodyPr/>
                    <a:lstStyle/>
                    <a:p>
                      <a:r>
                        <a:rPr lang="en-GB" i="1" dirty="0"/>
                        <a:t>There were over 750 different species of dinosaurs</a:t>
                      </a:r>
                    </a:p>
                    <a:p>
                      <a:endParaRPr lang="en-GB" i="1" dirty="0"/>
                    </a:p>
                    <a:p>
                      <a:r>
                        <a:rPr lang="en-GB" i="1" dirty="0"/>
                        <a:t>The tallest </a:t>
                      </a:r>
                      <a:r>
                        <a:rPr lang="en-GB" i="1" dirty="0" err="1"/>
                        <a:t>dino</a:t>
                      </a:r>
                      <a:r>
                        <a:rPr lang="en-GB" i="1" dirty="0"/>
                        <a:t> could grow to be 18.5 metres in height</a:t>
                      </a:r>
                    </a:p>
                    <a:p>
                      <a:endParaRPr lang="en-GB" i="1" dirty="0"/>
                    </a:p>
                    <a:p>
                      <a:r>
                        <a:rPr lang="en-GB" i="1" dirty="0"/>
                        <a:t>Pterodactyls had a 3.5 ft wingspan</a:t>
                      </a:r>
                    </a:p>
                    <a:p>
                      <a:endParaRPr lang="en-GB" i="1" dirty="0"/>
                    </a:p>
                    <a:p>
                      <a:r>
                        <a:rPr lang="en-GB" i="1" dirty="0"/>
                        <a:t>Dinosaurs walked the earth over 65 million years ago</a:t>
                      </a:r>
                    </a:p>
                  </a:txBody>
                  <a:tcPr/>
                </a:tc>
                <a:extLst>
                  <a:ext uri="{0D108BD9-81ED-4DB2-BD59-A6C34878D82A}">
                    <a16:rowId xmlns:a16="http://schemas.microsoft.com/office/drawing/2014/main" val="72322008"/>
                  </a:ext>
                </a:extLst>
              </a:tr>
              <a:tr h="370840">
                <a:tc>
                  <a:txBody>
                    <a:bodyPr/>
                    <a:lstStyle/>
                    <a:p>
                      <a:r>
                        <a:rPr lang="en-GB" b="1" dirty="0"/>
                        <a:t>H&amp;M</a:t>
                      </a:r>
                    </a:p>
                  </a:txBody>
                  <a:tcPr/>
                </a:tc>
                <a:tc>
                  <a:txBody>
                    <a:bodyPr/>
                    <a:lstStyle/>
                    <a:p>
                      <a:r>
                        <a:rPr lang="en-GB" dirty="0"/>
                        <a:t>1.5 – 10 years</a:t>
                      </a:r>
                    </a:p>
                  </a:txBody>
                  <a:tcPr/>
                </a:tc>
                <a:tc>
                  <a:txBody>
                    <a:bodyPr/>
                    <a:lstStyle/>
                    <a:p>
                      <a:r>
                        <a:rPr lang="en-GB" i="1" dirty="0"/>
                        <a:t>Tyrannosaurus Rex Dino Stats:</a:t>
                      </a:r>
                    </a:p>
                    <a:p>
                      <a:endParaRPr lang="en-GB" i="1" dirty="0"/>
                    </a:p>
                    <a:p>
                      <a:r>
                        <a:rPr lang="en-GB" i="1" dirty="0"/>
                        <a:t>Coelurosaurs theropod dinosaur </a:t>
                      </a:r>
                    </a:p>
                    <a:p>
                      <a:r>
                        <a:rPr lang="en-GB" i="1" dirty="0"/>
                        <a:t>Carnivore</a:t>
                      </a:r>
                    </a:p>
                    <a:p>
                      <a:r>
                        <a:rPr lang="en-GB" i="1" dirty="0"/>
                        <a:t>16,000 pounds</a:t>
                      </a:r>
                    </a:p>
                    <a:p>
                      <a:r>
                        <a:rPr lang="en-GB" i="1" dirty="0"/>
                        <a:t>USA/East Asia</a:t>
                      </a:r>
                    </a:p>
                    <a:p>
                      <a:r>
                        <a:rPr lang="en-GB" i="1" dirty="0"/>
                        <a:t>Late </a:t>
                      </a:r>
                      <a:r>
                        <a:rPr lang="en-GB" i="1" dirty="0" err="1"/>
                        <a:t>Cretaceus</a:t>
                      </a:r>
                      <a:r>
                        <a:rPr lang="en-GB" i="1" dirty="0"/>
                        <a:t> (85-86 million years ago)</a:t>
                      </a:r>
                    </a:p>
                    <a:p>
                      <a:r>
                        <a:rPr lang="en-GB" i="1" dirty="0"/>
                        <a:t>50 ft</a:t>
                      </a:r>
                    </a:p>
                  </a:txBody>
                  <a:tcPr/>
                </a:tc>
                <a:extLst>
                  <a:ext uri="{0D108BD9-81ED-4DB2-BD59-A6C34878D82A}">
                    <a16:rowId xmlns:a16="http://schemas.microsoft.com/office/drawing/2014/main" val="604029265"/>
                  </a:ext>
                </a:extLst>
              </a:tr>
            </a:tbl>
          </a:graphicData>
        </a:graphic>
      </p:graphicFrame>
    </p:spTree>
    <p:extLst>
      <p:ext uri="{BB962C8B-B14F-4D97-AF65-F5344CB8AC3E}">
        <p14:creationId xmlns:p14="http://schemas.microsoft.com/office/powerpoint/2010/main" val="1288406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65CCF-FB7B-4AFF-A851-41533020E79B}"/>
              </a:ext>
            </a:extLst>
          </p:cNvPr>
          <p:cNvSpPr>
            <a:spLocks noGrp="1"/>
          </p:cNvSpPr>
          <p:nvPr>
            <p:ph type="title"/>
          </p:nvPr>
        </p:nvSpPr>
        <p:spPr/>
        <p:txBody>
          <a:bodyPr/>
          <a:lstStyle/>
          <a:p>
            <a:r>
              <a:rPr lang="en-GB" dirty="0"/>
              <a:t>Conclusions from Boys’ Data</a:t>
            </a:r>
          </a:p>
        </p:txBody>
      </p:sp>
      <p:sp>
        <p:nvSpPr>
          <p:cNvPr id="3" name="Content Placeholder 2">
            <a:extLst>
              <a:ext uri="{FF2B5EF4-FFF2-40B4-BE49-F238E27FC236}">
                <a16:creationId xmlns:a16="http://schemas.microsoft.com/office/drawing/2014/main" id="{4FAC79AC-1700-4E5F-96D4-A3DA652D90BA}"/>
              </a:ext>
            </a:extLst>
          </p:cNvPr>
          <p:cNvSpPr>
            <a:spLocks noGrp="1"/>
          </p:cNvSpPr>
          <p:nvPr>
            <p:ph idx="1"/>
          </p:nvPr>
        </p:nvSpPr>
        <p:spPr/>
        <p:txBody>
          <a:bodyPr/>
          <a:lstStyle/>
          <a:p>
            <a:r>
              <a:rPr lang="en-GB" dirty="0"/>
              <a:t>Provided </a:t>
            </a:r>
            <a:r>
              <a:rPr lang="en-GB" b="1" dirty="0"/>
              <a:t>learning opportunities about dinosaurs </a:t>
            </a:r>
            <a:r>
              <a:rPr lang="en-GB" dirty="0"/>
              <a:t>including their size, weight, Latinate name, species variation and the time they are estimated to have existed</a:t>
            </a:r>
          </a:p>
          <a:p>
            <a:r>
              <a:rPr lang="en-GB" dirty="0"/>
              <a:t>Such early priming of palaeontology as a male space may be one of the factors leading to the significant </a:t>
            </a:r>
            <a:r>
              <a:rPr lang="en-GB" b="1" dirty="0"/>
              <a:t>gender imbalance </a:t>
            </a:r>
            <a:r>
              <a:rPr lang="en-GB" dirty="0"/>
              <a:t>in the field</a:t>
            </a:r>
          </a:p>
          <a:p>
            <a:r>
              <a:rPr lang="en-GB" dirty="0"/>
              <a:t>Presence of </a:t>
            </a:r>
            <a:r>
              <a:rPr lang="en-GB" b="1" dirty="0"/>
              <a:t>low frequency polysyllabic lexis </a:t>
            </a:r>
            <a:r>
              <a:rPr lang="en-GB" dirty="0"/>
              <a:t>such as ‘tyrannosaur’ and ‘pterodactyl’ introduces the child wearer to a </a:t>
            </a:r>
            <a:r>
              <a:rPr lang="en-GB" b="1" dirty="0"/>
              <a:t>complex and specialised vocabulary</a:t>
            </a:r>
          </a:p>
          <a:p>
            <a:r>
              <a:rPr lang="en-GB" dirty="0"/>
              <a:t>‘Genius’ occurs numerous times in the boys’ data but only occurs in the girls’ data when </a:t>
            </a:r>
            <a:r>
              <a:rPr lang="en-GB" b="1" dirty="0" err="1"/>
              <a:t>premodified</a:t>
            </a:r>
            <a:r>
              <a:rPr lang="en-GB" b="1" dirty="0"/>
              <a:t> with ‘girl’ </a:t>
            </a:r>
            <a:r>
              <a:rPr lang="en-GB" dirty="0"/>
              <a:t>(marked term) </a:t>
            </a:r>
          </a:p>
          <a:p>
            <a:endParaRPr lang="en-GB" dirty="0"/>
          </a:p>
        </p:txBody>
      </p:sp>
    </p:spTree>
    <p:extLst>
      <p:ext uri="{BB962C8B-B14F-4D97-AF65-F5344CB8AC3E}">
        <p14:creationId xmlns:p14="http://schemas.microsoft.com/office/powerpoint/2010/main" val="194435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8A207-D5C1-4D9E-804D-DCD381603B8C}"/>
              </a:ext>
            </a:extLst>
          </p:cNvPr>
          <p:cNvSpPr>
            <a:spLocks noGrp="1"/>
          </p:cNvSpPr>
          <p:nvPr>
            <p:ph type="title"/>
          </p:nvPr>
        </p:nvSpPr>
        <p:spPr>
          <a:xfrm>
            <a:off x="657224" y="499533"/>
            <a:ext cx="10772775" cy="1658198"/>
          </a:xfrm>
        </p:spPr>
        <p:txBody>
          <a:bodyPr/>
          <a:lstStyle/>
          <a:p>
            <a:r>
              <a:rPr lang="en-GB" dirty="0"/>
              <a:t>Girls’ Data:</a:t>
            </a:r>
          </a:p>
        </p:txBody>
      </p:sp>
      <p:graphicFrame>
        <p:nvGraphicFramePr>
          <p:cNvPr id="4" name="Content Placeholder 3">
            <a:extLst>
              <a:ext uri="{FF2B5EF4-FFF2-40B4-BE49-F238E27FC236}">
                <a16:creationId xmlns:a16="http://schemas.microsoft.com/office/drawing/2014/main" id="{A06154E5-2F47-41A5-959B-075E55130145}"/>
              </a:ext>
            </a:extLst>
          </p:cNvPr>
          <p:cNvGraphicFramePr>
            <a:graphicFrameLocks noGrp="1"/>
          </p:cNvGraphicFramePr>
          <p:nvPr>
            <p:ph idx="1"/>
            <p:extLst>
              <p:ext uri="{D42A27DB-BD31-4B8C-83A1-F6EECF244321}">
                <p14:modId xmlns:p14="http://schemas.microsoft.com/office/powerpoint/2010/main" val="2676164186"/>
              </p:ext>
            </p:extLst>
          </p:nvPr>
        </p:nvGraphicFramePr>
        <p:xfrm>
          <a:off x="862218" y="2316162"/>
          <a:ext cx="10362786" cy="2397760"/>
        </p:xfrm>
        <a:graphic>
          <a:graphicData uri="http://schemas.openxmlformats.org/drawingml/2006/table">
            <a:tbl>
              <a:tblPr firstRow="1" bandRow="1">
                <a:tableStyleId>{5C22544A-7EE6-4342-B048-85BDC9FD1C3A}</a:tableStyleId>
              </a:tblPr>
              <a:tblGrid>
                <a:gridCol w="1566686">
                  <a:extLst>
                    <a:ext uri="{9D8B030D-6E8A-4147-A177-3AD203B41FA5}">
                      <a16:colId xmlns:a16="http://schemas.microsoft.com/office/drawing/2014/main" val="2042553581"/>
                    </a:ext>
                  </a:extLst>
                </a:gridCol>
                <a:gridCol w="2519756">
                  <a:extLst>
                    <a:ext uri="{9D8B030D-6E8A-4147-A177-3AD203B41FA5}">
                      <a16:colId xmlns:a16="http://schemas.microsoft.com/office/drawing/2014/main" val="675513582"/>
                    </a:ext>
                  </a:extLst>
                </a:gridCol>
                <a:gridCol w="6276344">
                  <a:extLst>
                    <a:ext uri="{9D8B030D-6E8A-4147-A177-3AD203B41FA5}">
                      <a16:colId xmlns:a16="http://schemas.microsoft.com/office/drawing/2014/main" val="2021955543"/>
                    </a:ext>
                  </a:extLst>
                </a:gridCol>
              </a:tblGrid>
              <a:tr h="370840">
                <a:tc>
                  <a:txBody>
                    <a:bodyPr/>
                    <a:lstStyle/>
                    <a:p>
                      <a:r>
                        <a:rPr lang="en-GB" dirty="0"/>
                        <a:t>Retailer</a:t>
                      </a:r>
                    </a:p>
                  </a:txBody>
                  <a:tcPr/>
                </a:tc>
                <a:tc>
                  <a:txBody>
                    <a:bodyPr/>
                    <a:lstStyle/>
                    <a:p>
                      <a:r>
                        <a:rPr lang="en-GB" dirty="0"/>
                        <a:t>Age Range</a:t>
                      </a:r>
                    </a:p>
                  </a:txBody>
                  <a:tcPr/>
                </a:tc>
                <a:tc>
                  <a:txBody>
                    <a:bodyPr/>
                    <a:lstStyle/>
                    <a:p>
                      <a:r>
                        <a:rPr lang="en-GB" dirty="0"/>
                        <a:t>Text on T-Shirt</a:t>
                      </a:r>
                    </a:p>
                  </a:txBody>
                  <a:tcPr/>
                </a:tc>
                <a:extLst>
                  <a:ext uri="{0D108BD9-81ED-4DB2-BD59-A6C34878D82A}">
                    <a16:rowId xmlns:a16="http://schemas.microsoft.com/office/drawing/2014/main" val="184716084"/>
                  </a:ext>
                </a:extLst>
              </a:tr>
              <a:tr h="370840">
                <a:tc>
                  <a:txBody>
                    <a:bodyPr/>
                    <a:lstStyle/>
                    <a:p>
                      <a:r>
                        <a:rPr lang="en-GB" b="1" dirty="0"/>
                        <a:t>Mango</a:t>
                      </a:r>
                    </a:p>
                  </a:txBody>
                  <a:tcPr/>
                </a:tc>
                <a:tc>
                  <a:txBody>
                    <a:bodyPr/>
                    <a:lstStyle/>
                    <a:p>
                      <a:r>
                        <a:rPr lang="en-GB" dirty="0"/>
                        <a:t>4 – 14 years</a:t>
                      </a:r>
                    </a:p>
                  </a:txBody>
                  <a:tcPr/>
                </a:tc>
                <a:tc>
                  <a:txBody>
                    <a:bodyPr/>
                    <a:lstStyle/>
                    <a:p>
                      <a:r>
                        <a:rPr lang="en-GB" i="1" dirty="0"/>
                        <a:t>Do I have to go back to school?</a:t>
                      </a:r>
                    </a:p>
                  </a:txBody>
                  <a:tcPr/>
                </a:tc>
                <a:extLst>
                  <a:ext uri="{0D108BD9-81ED-4DB2-BD59-A6C34878D82A}">
                    <a16:rowId xmlns:a16="http://schemas.microsoft.com/office/drawing/2014/main" val="72322008"/>
                  </a:ext>
                </a:extLst>
              </a:tr>
              <a:tr h="370840">
                <a:tc>
                  <a:txBody>
                    <a:bodyPr/>
                    <a:lstStyle/>
                    <a:p>
                      <a:r>
                        <a:rPr lang="en-GB" b="1" dirty="0"/>
                        <a:t>River Island</a:t>
                      </a:r>
                    </a:p>
                  </a:txBody>
                  <a:tcPr/>
                </a:tc>
                <a:tc>
                  <a:txBody>
                    <a:bodyPr/>
                    <a:lstStyle/>
                    <a:p>
                      <a:r>
                        <a:rPr lang="en-GB" dirty="0"/>
                        <a:t>5 – 12 years</a:t>
                      </a:r>
                    </a:p>
                  </a:txBody>
                  <a:tcPr/>
                </a:tc>
                <a:tc>
                  <a:txBody>
                    <a:bodyPr/>
                    <a:lstStyle/>
                    <a:p>
                      <a:r>
                        <a:rPr lang="en-GB" i="1" dirty="0"/>
                        <a:t>Less Mondays</a:t>
                      </a:r>
                    </a:p>
                    <a:p>
                      <a:endParaRPr lang="en-GB" i="1" dirty="0"/>
                    </a:p>
                    <a:p>
                      <a:r>
                        <a:rPr lang="en-GB" i="1" dirty="0"/>
                        <a:t>More Fridays</a:t>
                      </a:r>
                    </a:p>
                  </a:txBody>
                  <a:tcPr/>
                </a:tc>
                <a:extLst>
                  <a:ext uri="{0D108BD9-81ED-4DB2-BD59-A6C34878D82A}">
                    <a16:rowId xmlns:a16="http://schemas.microsoft.com/office/drawing/2014/main" val="604029265"/>
                  </a:ext>
                </a:extLst>
              </a:tr>
              <a:tr h="370840">
                <a:tc>
                  <a:txBody>
                    <a:bodyPr/>
                    <a:lstStyle/>
                    <a:p>
                      <a:r>
                        <a:rPr lang="en-GB" b="1" dirty="0"/>
                        <a:t>Sainsbury’s TU</a:t>
                      </a:r>
                    </a:p>
                  </a:txBody>
                  <a:tcPr/>
                </a:tc>
                <a:tc>
                  <a:txBody>
                    <a:bodyPr/>
                    <a:lstStyle/>
                    <a:p>
                      <a:r>
                        <a:rPr lang="en-GB" dirty="0"/>
                        <a:t>9 months – 6 years</a:t>
                      </a:r>
                    </a:p>
                  </a:txBody>
                  <a:tcPr/>
                </a:tc>
                <a:tc>
                  <a:txBody>
                    <a:bodyPr/>
                    <a:lstStyle/>
                    <a:p>
                      <a:r>
                        <a:rPr lang="en-GB" i="1" dirty="0"/>
                        <a:t>Always be a unicorn</a:t>
                      </a:r>
                    </a:p>
                  </a:txBody>
                  <a:tcPr/>
                </a:tc>
                <a:extLst>
                  <a:ext uri="{0D108BD9-81ED-4DB2-BD59-A6C34878D82A}">
                    <a16:rowId xmlns:a16="http://schemas.microsoft.com/office/drawing/2014/main" val="3694915269"/>
                  </a:ext>
                </a:extLst>
              </a:tr>
              <a:tr h="370840">
                <a:tc>
                  <a:txBody>
                    <a:bodyPr/>
                    <a:lstStyle/>
                    <a:p>
                      <a:r>
                        <a:rPr lang="en-GB" b="1" dirty="0"/>
                        <a:t>Debenhams</a:t>
                      </a:r>
                    </a:p>
                  </a:txBody>
                  <a:tcPr/>
                </a:tc>
                <a:tc>
                  <a:txBody>
                    <a:bodyPr/>
                    <a:lstStyle/>
                    <a:p>
                      <a:r>
                        <a:rPr lang="en-GB" dirty="0"/>
                        <a:t>4 years – 14 years</a:t>
                      </a:r>
                    </a:p>
                  </a:txBody>
                  <a:tcPr/>
                </a:tc>
                <a:tc>
                  <a:txBody>
                    <a:bodyPr/>
                    <a:lstStyle/>
                    <a:p>
                      <a:r>
                        <a:rPr lang="en-GB" i="1" dirty="0"/>
                        <a:t>I wish I was a unicorn</a:t>
                      </a:r>
                    </a:p>
                  </a:txBody>
                  <a:tcPr/>
                </a:tc>
                <a:extLst>
                  <a:ext uri="{0D108BD9-81ED-4DB2-BD59-A6C34878D82A}">
                    <a16:rowId xmlns:a16="http://schemas.microsoft.com/office/drawing/2014/main" val="2227063817"/>
                  </a:ext>
                </a:extLst>
              </a:tr>
            </a:tbl>
          </a:graphicData>
        </a:graphic>
      </p:graphicFrame>
    </p:spTree>
    <p:extLst>
      <p:ext uri="{BB962C8B-B14F-4D97-AF65-F5344CB8AC3E}">
        <p14:creationId xmlns:p14="http://schemas.microsoft.com/office/powerpoint/2010/main" val="2694741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8982D-0800-4297-8715-BCF208B7C7F9}"/>
              </a:ext>
            </a:extLst>
          </p:cNvPr>
          <p:cNvSpPr>
            <a:spLocks noGrp="1"/>
          </p:cNvSpPr>
          <p:nvPr>
            <p:ph type="title"/>
          </p:nvPr>
        </p:nvSpPr>
        <p:spPr/>
        <p:txBody>
          <a:bodyPr/>
          <a:lstStyle/>
          <a:p>
            <a:r>
              <a:rPr lang="en-GB" dirty="0"/>
              <a:t>Conclusions from Girls’ Data</a:t>
            </a:r>
          </a:p>
        </p:txBody>
      </p:sp>
      <p:sp>
        <p:nvSpPr>
          <p:cNvPr id="3" name="Content Placeholder 2">
            <a:extLst>
              <a:ext uri="{FF2B5EF4-FFF2-40B4-BE49-F238E27FC236}">
                <a16:creationId xmlns:a16="http://schemas.microsoft.com/office/drawing/2014/main" id="{005F2F53-4BD2-4F5A-AD25-6E85C033779E}"/>
              </a:ext>
            </a:extLst>
          </p:cNvPr>
          <p:cNvSpPr>
            <a:spLocks noGrp="1"/>
          </p:cNvSpPr>
          <p:nvPr>
            <p:ph idx="1"/>
          </p:nvPr>
        </p:nvSpPr>
        <p:spPr/>
        <p:txBody>
          <a:bodyPr>
            <a:normAutofit fontScale="92500" lnSpcReduction="10000"/>
          </a:bodyPr>
          <a:lstStyle/>
          <a:p>
            <a:r>
              <a:rPr lang="en-GB" dirty="0"/>
              <a:t>Items explicitly and implicitly </a:t>
            </a:r>
            <a:r>
              <a:rPr lang="en-GB" b="1" dirty="0"/>
              <a:t>reject the school week </a:t>
            </a:r>
            <a:r>
              <a:rPr lang="en-GB" dirty="0"/>
              <a:t>with </a:t>
            </a:r>
            <a:r>
              <a:rPr lang="en-GB" b="1" dirty="0"/>
              <a:t>photic word </a:t>
            </a:r>
            <a:r>
              <a:rPr lang="en-GB" dirty="0"/>
              <a:t>such as ‘sparkle’, ‘shine’ and ‘glitter’ and none of the top 15 key words showed </a:t>
            </a:r>
            <a:r>
              <a:rPr lang="en-GB" b="1" dirty="0"/>
              <a:t>no indication of educational content</a:t>
            </a:r>
            <a:endParaRPr lang="en-GB" dirty="0"/>
          </a:p>
          <a:p>
            <a:r>
              <a:rPr lang="en-GB" dirty="0"/>
              <a:t>‘Love’ was also a strongly key word and was accompanied by other </a:t>
            </a:r>
            <a:r>
              <a:rPr lang="en-GB" b="1" dirty="0"/>
              <a:t>positive words </a:t>
            </a:r>
            <a:r>
              <a:rPr lang="en-GB" dirty="0"/>
              <a:t>such as ‘happy’ and ‘yay’</a:t>
            </a:r>
          </a:p>
          <a:p>
            <a:r>
              <a:rPr lang="en-GB" dirty="0"/>
              <a:t>Popularity of </a:t>
            </a:r>
            <a:r>
              <a:rPr lang="en-GB" b="1" dirty="0"/>
              <a:t>unicorns </a:t>
            </a:r>
            <a:r>
              <a:rPr lang="en-GB" dirty="0"/>
              <a:t>reflects a current trend for </a:t>
            </a:r>
            <a:r>
              <a:rPr lang="en-GB" b="1" dirty="0"/>
              <a:t>mythical beasts </a:t>
            </a:r>
            <a:r>
              <a:rPr lang="en-GB" dirty="0"/>
              <a:t>and an emphasis on </a:t>
            </a:r>
            <a:r>
              <a:rPr lang="en-GB" b="1" dirty="0"/>
              <a:t>fantasy, positive pro-social behaviours </a:t>
            </a:r>
            <a:r>
              <a:rPr lang="en-GB" dirty="0"/>
              <a:t>and somewhat meaningless </a:t>
            </a:r>
            <a:r>
              <a:rPr lang="en-GB" b="1" dirty="0"/>
              <a:t>photic terms</a:t>
            </a:r>
          </a:p>
          <a:p>
            <a:r>
              <a:rPr lang="en-GB" dirty="0"/>
              <a:t>Girls are significantly disadvantaged by an </a:t>
            </a:r>
            <a:r>
              <a:rPr lang="en-GB" b="1" dirty="0"/>
              <a:t>absence of learning opportunities </a:t>
            </a:r>
            <a:r>
              <a:rPr lang="en-GB" dirty="0"/>
              <a:t>provided in the boys’ clothing</a:t>
            </a:r>
          </a:p>
          <a:p>
            <a:r>
              <a:rPr lang="en-GB" dirty="0"/>
              <a:t>‘Dance’ and ‘dancing’ are words that only occur in the girls’ clothing</a:t>
            </a:r>
          </a:p>
          <a:p>
            <a:r>
              <a:rPr lang="en-GB" dirty="0"/>
              <a:t>If dinosaurs did appear in girls’ clothing, they were </a:t>
            </a:r>
            <a:r>
              <a:rPr lang="en-GB" b="1" dirty="0"/>
              <a:t>depicted in highly feminised ways </a:t>
            </a:r>
            <a:r>
              <a:rPr lang="en-GB" dirty="0"/>
              <a:t>(e.g. sequin spots, pink neck tie, wearing mascara)</a:t>
            </a:r>
          </a:p>
          <a:p>
            <a:endParaRPr lang="en-GB" dirty="0"/>
          </a:p>
        </p:txBody>
      </p:sp>
    </p:spTree>
    <p:extLst>
      <p:ext uri="{BB962C8B-B14F-4D97-AF65-F5344CB8AC3E}">
        <p14:creationId xmlns:p14="http://schemas.microsoft.com/office/powerpoint/2010/main" val="58722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EABC8-19FE-4229-8AB0-31969EE3A566}"/>
              </a:ext>
            </a:extLst>
          </p:cNvPr>
          <p:cNvSpPr>
            <a:spLocks noGrp="1"/>
          </p:cNvSpPr>
          <p:nvPr>
            <p:ph type="ctrTitle"/>
          </p:nvPr>
        </p:nvSpPr>
        <p:spPr/>
        <p:txBody>
          <a:bodyPr/>
          <a:lstStyle/>
          <a:p>
            <a:r>
              <a:rPr lang="en-GB" sz="6000" b="1" dirty="0"/>
              <a:t>Case Study 1: </a:t>
            </a:r>
            <a:r>
              <a:rPr lang="en-GB" sz="6000" dirty="0"/>
              <a:t>‘The Linguistics of Blame’ (Kate Clark, 1992)</a:t>
            </a:r>
            <a:endParaRPr lang="en-GB" sz="6000" b="1" dirty="0"/>
          </a:p>
        </p:txBody>
      </p:sp>
      <p:sp>
        <p:nvSpPr>
          <p:cNvPr id="3" name="Subtitle 2">
            <a:extLst>
              <a:ext uri="{FF2B5EF4-FFF2-40B4-BE49-F238E27FC236}">
                <a16:creationId xmlns:a16="http://schemas.microsoft.com/office/drawing/2014/main" id="{7A48A747-7ECB-4E9C-AEDD-3A46C78D1A03}"/>
              </a:ext>
            </a:extLst>
          </p:cNvPr>
          <p:cNvSpPr>
            <a:spLocks noGrp="1"/>
          </p:cNvSpPr>
          <p:nvPr>
            <p:ph type="subTitle" idx="1"/>
          </p:nvPr>
        </p:nvSpPr>
        <p:spPr/>
        <p:txBody>
          <a:bodyPr/>
          <a:lstStyle/>
          <a:p>
            <a:r>
              <a:rPr lang="en-GB" dirty="0"/>
              <a:t>Representations of women in </a:t>
            </a:r>
            <a:r>
              <a:rPr lang="en-GB" i="1" dirty="0"/>
              <a:t>The Sun’s </a:t>
            </a:r>
            <a:r>
              <a:rPr lang="en-GB" dirty="0"/>
              <a:t>reporting of crimes of sexual violence</a:t>
            </a:r>
          </a:p>
        </p:txBody>
      </p:sp>
    </p:spTree>
    <p:extLst>
      <p:ext uri="{BB962C8B-B14F-4D97-AF65-F5344CB8AC3E}">
        <p14:creationId xmlns:p14="http://schemas.microsoft.com/office/powerpoint/2010/main" val="3516993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C6867-5A99-4D80-8616-41CEF445CD4C}"/>
              </a:ext>
            </a:extLst>
          </p:cNvPr>
          <p:cNvSpPr>
            <a:spLocks noGrp="1"/>
          </p:cNvSpPr>
          <p:nvPr>
            <p:ph type="title"/>
          </p:nvPr>
        </p:nvSpPr>
        <p:spPr/>
        <p:txBody>
          <a:bodyPr/>
          <a:lstStyle/>
          <a:p>
            <a:r>
              <a:rPr lang="en-GB" b="1" dirty="0"/>
              <a:t>Key Points:</a:t>
            </a:r>
            <a:endParaRPr lang="en-GB" dirty="0"/>
          </a:p>
        </p:txBody>
      </p:sp>
      <p:sp>
        <p:nvSpPr>
          <p:cNvPr id="3" name="Content Placeholder 2">
            <a:extLst>
              <a:ext uri="{FF2B5EF4-FFF2-40B4-BE49-F238E27FC236}">
                <a16:creationId xmlns:a16="http://schemas.microsoft.com/office/drawing/2014/main" id="{218D7237-D264-40E4-A627-0C7918D0EC79}"/>
              </a:ext>
            </a:extLst>
          </p:cNvPr>
          <p:cNvSpPr>
            <a:spLocks noGrp="1"/>
          </p:cNvSpPr>
          <p:nvPr>
            <p:ph idx="1"/>
          </p:nvPr>
        </p:nvSpPr>
        <p:spPr>
          <a:xfrm>
            <a:off x="676656" y="2319130"/>
            <a:ext cx="10753725" cy="3458735"/>
          </a:xfrm>
        </p:spPr>
        <p:txBody>
          <a:bodyPr/>
          <a:lstStyle/>
          <a:p>
            <a:r>
              <a:rPr lang="en-GB" dirty="0"/>
              <a:t>Violence against women is a popular social issue</a:t>
            </a:r>
          </a:p>
          <a:p>
            <a:r>
              <a:rPr lang="en-GB" dirty="0"/>
              <a:t>Who is blamed for the attack and how is language used to convey blame</a:t>
            </a:r>
          </a:p>
          <a:p>
            <a:r>
              <a:rPr lang="en-GB" i="1" dirty="0"/>
              <a:t>The Sun’</a:t>
            </a:r>
            <a:r>
              <a:rPr lang="en-GB" dirty="0"/>
              <a:t>s ideology can be manifested very blatantly or language used to convey blame can be very subtle</a:t>
            </a:r>
          </a:p>
          <a:p>
            <a:r>
              <a:rPr lang="en-GB" dirty="0"/>
              <a:t>Newspapers have to make choices on how events are construed</a:t>
            </a:r>
          </a:p>
          <a:p>
            <a:r>
              <a:rPr lang="en-GB" dirty="0"/>
              <a:t>Data: </a:t>
            </a:r>
            <a:r>
              <a:rPr lang="en-GB" i="1" dirty="0"/>
              <a:t>The Sun, </a:t>
            </a:r>
            <a:r>
              <a:rPr lang="en-GB" dirty="0"/>
              <a:t>10</a:t>
            </a:r>
            <a:r>
              <a:rPr lang="en-GB" baseline="30000" dirty="0"/>
              <a:t>th</a:t>
            </a:r>
            <a:r>
              <a:rPr lang="en-GB" dirty="0"/>
              <a:t> November 1986 – 3</a:t>
            </a:r>
            <a:r>
              <a:rPr lang="en-GB" baseline="30000" dirty="0"/>
              <a:t>rd</a:t>
            </a:r>
            <a:r>
              <a:rPr lang="en-GB" dirty="0"/>
              <a:t> January 1987 (53 reports on 36 cases involving male/female violence)</a:t>
            </a:r>
          </a:p>
          <a:p>
            <a:endParaRPr lang="en-GB" dirty="0"/>
          </a:p>
        </p:txBody>
      </p:sp>
    </p:spTree>
    <p:extLst>
      <p:ext uri="{BB962C8B-B14F-4D97-AF65-F5344CB8AC3E}">
        <p14:creationId xmlns:p14="http://schemas.microsoft.com/office/powerpoint/2010/main" val="249395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4AB09-0038-4374-BC0B-D429B3C4EDD8}"/>
              </a:ext>
            </a:extLst>
          </p:cNvPr>
          <p:cNvSpPr>
            <a:spLocks noGrp="1"/>
          </p:cNvSpPr>
          <p:nvPr>
            <p:ph type="title"/>
          </p:nvPr>
        </p:nvSpPr>
        <p:spPr/>
        <p:txBody>
          <a:bodyPr/>
          <a:lstStyle/>
          <a:p>
            <a:r>
              <a:rPr lang="en-GB" dirty="0"/>
              <a:t>Naming analysis: </a:t>
            </a:r>
            <a:r>
              <a:rPr lang="en-GB" b="1" dirty="0"/>
              <a:t>The attacker</a:t>
            </a:r>
            <a:endParaRPr lang="en-GB" dirty="0"/>
          </a:p>
        </p:txBody>
      </p:sp>
      <p:sp>
        <p:nvSpPr>
          <p:cNvPr id="3" name="Content Placeholder 2">
            <a:extLst>
              <a:ext uri="{FF2B5EF4-FFF2-40B4-BE49-F238E27FC236}">
                <a16:creationId xmlns:a16="http://schemas.microsoft.com/office/drawing/2014/main" id="{A8A19FE4-5514-42F2-9FE4-39075B30E360}"/>
              </a:ext>
            </a:extLst>
          </p:cNvPr>
          <p:cNvSpPr>
            <a:spLocks noGrp="1"/>
          </p:cNvSpPr>
          <p:nvPr>
            <p:ph idx="1"/>
          </p:nvPr>
        </p:nvSpPr>
        <p:spPr/>
        <p:txBody>
          <a:bodyPr/>
          <a:lstStyle/>
          <a:p>
            <a:r>
              <a:rPr lang="en-GB" dirty="0"/>
              <a:t>Example: </a:t>
            </a:r>
            <a:r>
              <a:rPr lang="en-GB" i="1" dirty="0"/>
              <a:t>How do you refer to a person who seeks political aims using aggression? </a:t>
            </a:r>
            <a:endParaRPr lang="en-GB" dirty="0"/>
          </a:p>
          <a:p>
            <a:pPr marL="0" indent="0">
              <a:buNone/>
            </a:pPr>
            <a:r>
              <a:rPr lang="en-GB" i="1" dirty="0"/>
              <a:t>Terrorist, guerrilla, freedom fighter, rebel, etc.</a:t>
            </a:r>
            <a:r>
              <a:rPr lang="en-GB" dirty="0"/>
              <a:t>(different connotations of legitimacy or approval)</a:t>
            </a:r>
          </a:p>
          <a:p>
            <a:r>
              <a:rPr lang="en-GB" b="1" dirty="0"/>
              <a:t>The attacker referred to as sub-human</a:t>
            </a:r>
            <a:r>
              <a:rPr lang="en-GB" dirty="0"/>
              <a:t>: In the reports, words such as ‘</a:t>
            </a:r>
            <a:r>
              <a:rPr lang="en-GB" i="1" dirty="0"/>
              <a:t>fiend</a:t>
            </a:r>
            <a:r>
              <a:rPr lang="en-GB" dirty="0"/>
              <a:t>’, ‘</a:t>
            </a:r>
            <a:r>
              <a:rPr lang="en-GB" i="1" dirty="0"/>
              <a:t>beast</a:t>
            </a:r>
            <a:r>
              <a:rPr lang="en-GB" dirty="0"/>
              <a:t>’, ‘</a:t>
            </a:r>
            <a:r>
              <a:rPr lang="en-GB" i="1" dirty="0"/>
              <a:t>monster</a:t>
            </a:r>
            <a:r>
              <a:rPr lang="en-GB" dirty="0"/>
              <a:t>’, ‘</a:t>
            </a:r>
            <a:r>
              <a:rPr lang="en-GB" i="1" dirty="0"/>
              <a:t>maniac</a:t>
            </a:r>
            <a:r>
              <a:rPr lang="en-GB" dirty="0"/>
              <a:t>’ or ‘</a:t>
            </a:r>
            <a:r>
              <a:rPr lang="en-GB" i="1" dirty="0"/>
              <a:t>ripper</a:t>
            </a:r>
            <a:r>
              <a:rPr lang="en-GB" dirty="0"/>
              <a:t>’ are used along with verbs such as ‘</a:t>
            </a:r>
            <a:r>
              <a:rPr lang="en-GB" i="1" dirty="0"/>
              <a:t>caged</a:t>
            </a:r>
            <a:r>
              <a:rPr lang="en-GB" dirty="0"/>
              <a:t>’ and ‘</a:t>
            </a:r>
            <a:r>
              <a:rPr lang="en-GB" i="1" dirty="0"/>
              <a:t>prowls</a:t>
            </a:r>
            <a:r>
              <a:rPr lang="en-GB" dirty="0"/>
              <a:t>’ so associations are being built up here</a:t>
            </a:r>
          </a:p>
          <a:p>
            <a:r>
              <a:rPr lang="en-GB" b="1" dirty="0"/>
              <a:t>The attacker referred to in terms of social normality: </a:t>
            </a:r>
            <a:r>
              <a:rPr lang="en-GB" dirty="0"/>
              <a:t>Information given about name, address, age, occupation, etc.</a:t>
            </a:r>
          </a:p>
          <a:p>
            <a:r>
              <a:rPr lang="en-GB" b="1" dirty="0"/>
              <a:t>The attacker referred to with sympathy: </a:t>
            </a:r>
            <a:r>
              <a:rPr lang="en-GB" dirty="0"/>
              <a:t>excuses provided for attack.</a:t>
            </a:r>
            <a:endParaRPr lang="en-GB" b="1" dirty="0"/>
          </a:p>
          <a:p>
            <a:endParaRPr lang="en-GB" dirty="0"/>
          </a:p>
        </p:txBody>
      </p:sp>
    </p:spTree>
    <p:extLst>
      <p:ext uri="{BB962C8B-B14F-4D97-AF65-F5344CB8AC3E}">
        <p14:creationId xmlns:p14="http://schemas.microsoft.com/office/powerpoint/2010/main" val="1641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2798C-35F2-43F9-9828-A1FBED6E4F39}"/>
              </a:ext>
            </a:extLst>
          </p:cNvPr>
          <p:cNvSpPr>
            <a:spLocks noGrp="1"/>
          </p:cNvSpPr>
          <p:nvPr>
            <p:ph type="title"/>
          </p:nvPr>
        </p:nvSpPr>
        <p:spPr/>
        <p:txBody>
          <a:bodyPr/>
          <a:lstStyle/>
          <a:p>
            <a:r>
              <a:rPr lang="en-GB" dirty="0"/>
              <a:t>Naming analysis: </a:t>
            </a:r>
            <a:r>
              <a:rPr lang="en-GB" b="1" dirty="0"/>
              <a:t>The victim</a:t>
            </a:r>
            <a:endParaRPr lang="en-GB" dirty="0"/>
          </a:p>
        </p:txBody>
      </p:sp>
      <p:sp>
        <p:nvSpPr>
          <p:cNvPr id="3" name="Content Placeholder 2">
            <a:extLst>
              <a:ext uri="{FF2B5EF4-FFF2-40B4-BE49-F238E27FC236}">
                <a16:creationId xmlns:a16="http://schemas.microsoft.com/office/drawing/2014/main" id="{5B83B7BC-68E3-4AFC-891F-B9C8B59824F7}"/>
              </a:ext>
            </a:extLst>
          </p:cNvPr>
          <p:cNvSpPr>
            <a:spLocks noGrp="1"/>
          </p:cNvSpPr>
          <p:nvPr>
            <p:ph idx="1"/>
          </p:nvPr>
        </p:nvSpPr>
        <p:spPr/>
        <p:txBody>
          <a:bodyPr/>
          <a:lstStyle/>
          <a:p>
            <a:r>
              <a:rPr lang="en-GB" b="1" dirty="0"/>
              <a:t>The victim referred to by personal details: </a:t>
            </a:r>
            <a:r>
              <a:rPr lang="en-GB" dirty="0"/>
              <a:t>Information given about name, address, age, appearance, occupation, marital status, whether a mother or not, etc.</a:t>
            </a:r>
          </a:p>
          <a:p>
            <a:r>
              <a:rPr lang="en-GB" dirty="0"/>
              <a:t>Details are given not to individualise the victim but to </a:t>
            </a:r>
            <a:r>
              <a:rPr lang="en-GB" b="1" dirty="0"/>
              <a:t>label </a:t>
            </a:r>
            <a:r>
              <a:rPr lang="en-GB" dirty="0"/>
              <a:t>her: </a:t>
            </a:r>
            <a:r>
              <a:rPr lang="en-GB" i="1" dirty="0"/>
              <a:t>wife, unmarried, mum, mother of two, vice-girl</a:t>
            </a:r>
          </a:p>
          <a:p>
            <a:r>
              <a:rPr lang="en-GB" dirty="0"/>
              <a:t>Arbitrary what labels you use for victims but there is a </a:t>
            </a:r>
            <a:r>
              <a:rPr lang="en-GB" b="1" dirty="0"/>
              <a:t>correlation </a:t>
            </a:r>
            <a:r>
              <a:rPr lang="en-GB" dirty="0"/>
              <a:t>between the naming of attackers and victims: only certain victim roles are linked to ‘fiend’ attackers</a:t>
            </a:r>
          </a:p>
          <a:p>
            <a:endParaRPr lang="en-GB" dirty="0"/>
          </a:p>
        </p:txBody>
      </p:sp>
    </p:spTree>
    <p:extLst>
      <p:ext uri="{BB962C8B-B14F-4D97-AF65-F5344CB8AC3E}">
        <p14:creationId xmlns:p14="http://schemas.microsoft.com/office/powerpoint/2010/main" val="1252645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09FEC-9934-4FFF-8F2B-0BAB82534CEE}"/>
              </a:ext>
            </a:extLst>
          </p:cNvPr>
          <p:cNvSpPr>
            <a:spLocks noGrp="1"/>
          </p:cNvSpPr>
          <p:nvPr>
            <p:ph type="title"/>
          </p:nvPr>
        </p:nvSpPr>
        <p:spPr/>
        <p:txBody>
          <a:bodyPr/>
          <a:lstStyle/>
          <a:p>
            <a:r>
              <a:rPr lang="en-GB" dirty="0"/>
              <a:t>Naming analysis: </a:t>
            </a:r>
            <a:r>
              <a:rPr lang="en-GB" b="1" dirty="0"/>
              <a:t>Relationships</a:t>
            </a:r>
            <a:endParaRPr lang="en-GB" dirty="0"/>
          </a:p>
        </p:txBody>
      </p:sp>
      <p:sp>
        <p:nvSpPr>
          <p:cNvPr id="3" name="Content Placeholder 2">
            <a:extLst>
              <a:ext uri="{FF2B5EF4-FFF2-40B4-BE49-F238E27FC236}">
                <a16:creationId xmlns:a16="http://schemas.microsoft.com/office/drawing/2014/main" id="{0A0B9855-F74E-4C0E-BC6E-8A50E974FFAE}"/>
              </a:ext>
            </a:extLst>
          </p:cNvPr>
          <p:cNvSpPr>
            <a:spLocks noGrp="1"/>
          </p:cNvSpPr>
          <p:nvPr>
            <p:ph idx="1"/>
          </p:nvPr>
        </p:nvSpPr>
        <p:spPr/>
        <p:txBody>
          <a:bodyPr/>
          <a:lstStyle/>
          <a:p>
            <a:r>
              <a:rPr lang="en-GB" dirty="0"/>
              <a:t>In 13 reports, when attackers are referred to as </a:t>
            </a:r>
            <a:r>
              <a:rPr lang="en-GB" b="1" dirty="0"/>
              <a:t>sub-human </a:t>
            </a:r>
            <a:r>
              <a:rPr lang="en-GB" dirty="0"/>
              <a:t>(</a:t>
            </a:r>
            <a:r>
              <a:rPr lang="en-GB" i="1" dirty="0"/>
              <a:t>fiend, monster, </a:t>
            </a:r>
            <a:r>
              <a:rPr lang="en-GB" dirty="0"/>
              <a:t>etc), victims were given fairly neutral names: </a:t>
            </a:r>
            <a:r>
              <a:rPr lang="en-GB" i="1" dirty="0"/>
              <a:t>wife, bride, housewife, mother, schoolgirl</a:t>
            </a:r>
          </a:p>
          <a:p>
            <a:r>
              <a:rPr lang="en-GB" dirty="0"/>
              <a:t>Where the attacker was named </a:t>
            </a:r>
            <a:r>
              <a:rPr lang="en-GB" b="1" dirty="0"/>
              <a:t>sympathetically or in terms of normality</a:t>
            </a:r>
            <a:r>
              <a:rPr lang="en-GB" dirty="0"/>
              <a:t>, victims were given these names: </a:t>
            </a:r>
            <a:r>
              <a:rPr lang="en-GB" i="1" dirty="0"/>
              <a:t>blonde, unmarried mum, Lolita </a:t>
            </a:r>
            <a:r>
              <a:rPr lang="en-GB" dirty="0"/>
              <a:t>(sexually active under-age girl), </a:t>
            </a:r>
            <a:r>
              <a:rPr lang="en-GB" i="1" dirty="0"/>
              <a:t>blonde divorcee </a:t>
            </a:r>
            <a:r>
              <a:rPr lang="en-GB" dirty="0"/>
              <a:t>(</a:t>
            </a:r>
            <a:r>
              <a:rPr lang="en-GB" i="1" dirty="0"/>
              <a:t>The Sun’</a:t>
            </a:r>
            <a:r>
              <a:rPr lang="en-GB" dirty="0"/>
              <a:t>s coding for ‘unrespectable woman’)</a:t>
            </a:r>
            <a:endParaRPr lang="en-GB" i="1" dirty="0"/>
          </a:p>
          <a:p>
            <a:r>
              <a:rPr lang="en-GB" b="1" dirty="0"/>
              <a:t>Patterns appeared</a:t>
            </a:r>
            <a:r>
              <a:rPr lang="en-GB" dirty="0"/>
              <a:t>: ‘fiends’ attack ‘unavailable’ females whereas ‘non-fiends’ attack ‘available’ females </a:t>
            </a:r>
          </a:p>
          <a:p>
            <a:endParaRPr lang="en-GB" dirty="0"/>
          </a:p>
        </p:txBody>
      </p:sp>
    </p:spTree>
    <p:extLst>
      <p:ext uri="{BB962C8B-B14F-4D97-AF65-F5344CB8AC3E}">
        <p14:creationId xmlns:p14="http://schemas.microsoft.com/office/powerpoint/2010/main" val="145448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8D710-E78E-46B2-A7FF-2F1FD7681538}"/>
              </a:ext>
            </a:extLst>
          </p:cNvPr>
          <p:cNvSpPr>
            <a:spLocks noGrp="1"/>
          </p:cNvSpPr>
          <p:nvPr>
            <p:ph type="title"/>
          </p:nvPr>
        </p:nvSpPr>
        <p:spPr/>
        <p:txBody>
          <a:bodyPr/>
          <a:lstStyle/>
          <a:p>
            <a:r>
              <a:rPr lang="en-GB" b="1" dirty="0"/>
              <a:t>Transitivity</a:t>
            </a:r>
          </a:p>
        </p:txBody>
      </p:sp>
      <p:sp>
        <p:nvSpPr>
          <p:cNvPr id="3" name="Content Placeholder 2">
            <a:extLst>
              <a:ext uri="{FF2B5EF4-FFF2-40B4-BE49-F238E27FC236}">
                <a16:creationId xmlns:a16="http://schemas.microsoft.com/office/drawing/2014/main" id="{ABBD7BBB-31FE-445C-B952-C00D3E710608}"/>
              </a:ext>
            </a:extLst>
          </p:cNvPr>
          <p:cNvSpPr>
            <a:spLocks noGrp="1"/>
          </p:cNvSpPr>
          <p:nvPr>
            <p:ph idx="1"/>
          </p:nvPr>
        </p:nvSpPr>
        <p:spPr/>
        <p:txBody>
          <a:bodyPr>
            <a:normAutofit lnSpcReduction="10000"/>
          </a:bodyPr>
          <a:lstStyle/>
          <a:p>
            <a:r>
              <a:rPr lang="en-GB" b="1" dirty="0"/>
              <a:t>Transitivity </a:t>
            </a:r>
            <a:r>
              <a:rPr lang="en-GB" dirty="0"/>
              <a:t>is concerned with: </a:t>
            </a:r>
          </a:p>
          <a:p>
            <a:pPr lvl="1"/>
            <a:r>
              <a:rPr lang="en-GB" b="1" dirty="0"/>
              <a:t>Process </a:t>
            </a:r>
            <a:r>
              <a:rPr lang="en-GB" dirty="0"/>
              <a:t>(type of verb) e.g. material, mental</a:t>
            </a:r>
          </a:p>
          <a:p>
            <a:pPr lvl="1"/>
            <a:r>
              <a:rPr lang="en-GB" b="1" dirty="0"/>
              <a:t>Participants </a:t>
            </a:r>
            <a:r>
              <a:rPr lang="en-GB" dirty="0"/>
              <a:t>of the process</a:t>
            </a:r>
            <a:endParaRPr lang="en-GB" b="1" dirty="0"/>
          </a:p>
          <a:p>
            <a:pPr lvl="1"/>
            <a:r>
              <a:rPr lang="en-GB" b="1" dirty="0"/>
              <a:t>Circumstances </a:t>
            </a:r>
            <a:r>
              <a:rPr lang="en-GB" dirty="0"/>
              <a:t>of the process</a:t>
            </a:r>
          </a:p>
          <a:p>
            <a:r>
              <a:rPr lang="en-GB" dirty="0"/>
              <a:t>Examples include:</a:t>
            </a:r>
          </a:p>
          <a:p>
            <a:pPr marL="0" indent="0">
              <a:buNone/>
            </a:pPr>
            <a:r>
              <a:rPr lang="en-GB" i="1" dirty="0"/>
              <a:t>Hubby </a:t>
            </a:r>
            <a:r>
              <a:rPr lang="en-GB" dirty="0"/>
              <a:t>(agent) </a:t>
            </a:r>
            <a:r>
              <a:rPr lang="en-GB" i="1" dirty="0"/>
              <a:t>kicked </a:t>
            </a:r>
            <a:r>
              <a:rPr lang="en-GB" dirty="0"/>
              <a:t>(process) </a:t>
            </a:r>
            <a:r>
              <a:rPr lang="en-GB" i="1" dirty="0"/>
              <a:t>no-sex wife </a:t>
            </a:r>
            <a:r>
              <a:rPr lang="en-GB" dirty="0"/>
              <a:t>(goal) </a:t>
            </a:r>
            <a:r>
              <a:rPr lang="en-GB" i="1" dirty="0"/>
              <a:t>out</a:t>
            </a:r>
          </a:p>
          <a:p>
            <a:pPr marL="0" indent="0">
              <a:buNone/>
            </a:pPr>
            <a:r>
              <a:rPr lang="en-GB" i="1" dirty="0"/>
              <a:t>Raped girl </a:t>
            </a:r>
            <a:r>
              <a:rPr lang="en-GB" dirty="0"/>
              <a:t>(agent) </a:t>
            </a:r>
            <a:r>
              <a:rPr lang="en-GB" i="1" dirty="0"/>
              <a:t>weeps </a:t>
            </a:r>
            <a:r>
              <a:rPr lang="en-GB" dirty="0"/>
              <a:t>(process) (no goal)</a:t>
            </a:r>
          </a:p>
          <a:p>
            <a:r>
              <a:rPr lang="en-GB" dirty="0"/>
              <a:t>Several linguistic strategies are used by </a:t>
            </a:r>
            <a:r>
              <a:rPr lang="en-GB" i="1" dirty="0"/>
              <a:t>The Sun </a:t>
            </a:r>
            <a:r>
              <a:rPr lang="en-GB" dirty="0"/>
              <a:t>to ensure that the attacker is not shown in his role as Agent affecting the victim as Goal.</a:t>
            </a:r>
          </a:p>
          <a:p>
            <a:endParaRPr lang="en-GB" dirty="0"/>
          </a:p>
        </p:txBody>
      </p:sp>
    </p:spTree>
    <p:extLst>
      <p:ext uri="{BB962C8B-B14F-4D97-AF65-F5344CB8AC3E}">
        <p14:creationId xmlns:p14="http://schemas.microsoft.com/office/powerpoint/2010/main" val="357391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ircle(in)">
                                      <p:cBhvr>
                                        <p:cTn id="21" dur="2000"/>
                                        <p:tgtEl>
                                          <p:spTgt spid="3">
                                            <p:txEl>
                                              <p:pRg st="4" end="4"/>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ircle(in)">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ircle(in)">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ircle(in)">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AC8A8-50E2-4CBB-B208-68BDBFC5D8A6}"/>
              </a:ext>
            </a:extLst>
          </p:cNvPr>
          <p:cNvSpPr>
            <a:spLocks noGrp="1"/>
          </p:cNvSpPr>
          <p:nvPr>
            <p:ph type="title"/>
          </p:nvPr>
        </p:nvSpPr>
        <p:spPr/>
        <p:txBody>
          <a:bodyPr/>
          <a:lstStyle/>
          <a:p>
            <a:r>
              <a:rPr lang="en-GB" b="1" dirty="0"/>
              <a:t>Examples in Headlines</a:t>
            </a:r>
          </a:p>
        </p:txBody>
      </p:sp>
      <p:sp>
        <p:nvSpPr>
          <p:cNvPr id="3" name="Content Placeholder 2">
            <a:extLst>
              <a:ext uri="{FF2B5EF4-FFF2-40B4-BE49-F238E27FC236}">
                <a16:creationId xmlns:a16="http://schemas.microsoft.com/office/drawing/2014/main" id="{42E9961B-323F-4735-9A1E-C6D23BF67626}"/>
              </a:ext>
            </a:extLst>
          </p:cNvPr>
          <p:cNvSpPr>
            <a:spLocks noGrp="1"/>
          </p:cNvSpPr>
          <p:nvPr>
            <p:ph idx="1"/>
          </p:nvPr>
        </p:nvSpPr>
        <p:spPr/>
        <p:txBody>
          <a:bodyPr>
            <a:normAutofit fontScale="92500" lnSpcReduction="20000"/>
          </a:bodyPr>
          <a:lstStyle/>
          <a:p>
            <a:r>
              <a:rPr lang="en-GB" b="1" dirty="0"/>
              <a:t>Strategies for blaming attacker</a:t>
            </a:r>
            <a:r>
              <a:rPr lang="en-GB" dirty="0"/>
              <a:t>:</a:t>
            </a:r>
          </a:p>
          <a:p>
            <a:pPr marL="0" indent="0">
              <a:buNone/>
            </a:pPr>
            <a:r>
              <a:rPr lang="en-GB" dirty="0"/>
              <a:t>E.g. ‘FIEND RAPES WOMAN IN A BIG MAC BAR’</a:t>
            </a:r>
          </a:p>
          <a:p>
            <a:r>
              <a:rPr lang="en-GB" b="1" dirty="0"/>
              <a:t>Strategies for not blaming an attacker include</a:t>
            </a:r>
            <a:r>
              <a:rPr lang="en-GB" dirty="0"/>
              <a:t>:</a:t>
            </a:r>
          </a:p>
          <a:p>
            <a:pPr lvl="1"/>
            <a:r>
              <a:rPr lang="en-GB" dirty="0"/>
              <a:t>Lessen the awareness of a man’s guilt by making him invisible</a:t>
            </a:r>
          </a:p>
          <a:p>
            <a:pPr lvl="1"/>
            <a:r>
              <a:rPr lang="en-GB" dirty="0"/>
              <a:t>Blaming someone else</a:t>
            </a:r>
          </a:p>
          <a:p>
            <a:pPr marL="0" indent="0">
              <a:buNone/>
            </a:pPr>
            <a:r>
              <a:rPr lang="en-GB" dirty="0"/>
              <a:t>E.g. ‘GIRL 7 MURDERED WHILE MUM DRANK AT THE PUB’</a:t>
            </a:r>
          </a:p>
          <a:p>
            <a:pPr marL="0" indent="0">
              <a:buNone/>
            </a:pPr>
            <a:r>
              <a:rPr lang="en-GB" dirty="0"/>
              <a:t>Murder clauses are made </a:t>
            </a:r>
            <a:r>
              <a:rPr lang="en-GB" b="1" dirty="0"/>
              <a:t>passive </a:t>
            </a:r>
            <a:r>
              <a:rPr lang="en-GB" dirty="0"/>
              <a:t>and the murderer is made invisible by deletion</a:t>
            </a:r>
          </a:p>
          <a:p>
            <a:pPr marL="0" indent="0">
              <a:buNone/>
            </a:pPr>
            <a:r>
              <a:rPr lang="en-GB" b="1" dirty="0"/>
              <a:t>Activity: </a:t>
            </a:r>
            <a:r>
              <a:rPr lang="en-GB" dirty="0"/>
              <a:t>How could we change the headline to place the blame on the attacker?</a:t>
            </a:r>
          </a:p>
          <a:p>
            <a:pPr marL="0" indent="0">
              <a:buNone/>
            </a:pPr>
            <a:r>
              <a:rPr lang="en-GB" dirty="0"/>
              <a:t>‘FIEND STRANGLES ONLY CHILD’ (headline)</a:t>
            </a:r>
          </a:p>
          <a:p>
            <a:pPr marL="0" indent="0">
              <a:buNone/>
            </a:pPr>
            <a:r>
              <a:rPr lang="en-GB" dirty="0"/>
              <a:t>‘Divorced Mum Grieves Alone’ (subheading)</a:t>
            </a:r>
          </a:p>
        </p:txBody>
      </p:sp>
    </p:spTree>
    <p:extLst>
      <p:ext uri="{BB962C8B-B14F-4D97-AF65-F5344CB8AC3E}">
        <p14:creationId xmlns:p14="http://schemas.microsoft.com/office/powerpoint/2010/main" val="124973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C9EBD-78B6-4A41-949D-B9F3144AE558}"/>
              </a:ext>
            </a:extLst>
          </p:cNvPr>
          <p:cNvSpPr>
            <a:spLocks noGrp="1"/>
          </p:cNvSpPr>
          <p:nvPr>
            <p:ph type="title"/>
          </p:nvPr>
        </p:nvSpPr>
        <p:spPr/>
        <p:txBody>
          <a:bodyPr/>
          <a:lstStyle/>
          <a:p>
            <a:r>
              <a:rPr lang="en-GB" b="1" dirty="0"/>
              <a:t>Examples in the Text (1)</a:t>
            </a:r>
          </a:p>
        </p:txBody>
      </p:sp>
      <p:sp>
        <p:nvSpPr>
          <p:cNvPr id="3" name="Content Placeholder 2">
            <a:extLst>
              <a:ext uri="{FF2B5EF4-FFF2-40B4-BE49-F238E27FC236}">
                <a16:creationId xmlns:a16="http://schemas.microsoft.com/office/drawing/2014/main" id="{1C42D419-D2D4-41A2-B1CF-E658C22DCF52}"/>
              </a:ext>
            </a:extLst>
          </p:cNvPr>
          <p:cNvSpPr>
            <a:spLocks noGrp="1"/>
          </p:cNvSpPr>
          <p:nvPr>
            <p:ph idx="1"/>
          </p:nvPr>
        </p:nvSpPr>
        <p:spPr/>
        <p:txBody>
          <a:bodyPr/>
          <a:lstStyle/>
          <a:p>
            <a:r>
              <a:rPr lang="en-GB" b="1" dirty="0"/>
              <a:t>How can we unpick blame here?</a:t>
            </a:r>
          </a:p>
          <a:p>
            <a:pPr marL="0" indent="0">
              <a:buNone/>
            </a:pPr>
            <a:r>
              <a:rPr lang="en-GB" dirty="0"/>
              <a:t>‘Two of Steed’s rape victims – aged 20 and 19 – had a screwdriver held at their throats as they were forced to submit. His third victim, a 39 year old mother of three was attacked at gunpoint after Steed forced her car off the M4. Two days later, he gunned down call-girl, Jacqueline Murray, 23, after picking her up in London’s Park Lane.’</a:t>
            </a:r>
          </a:p>
          <a:p>
            <a:endParaRPr lang="en-GB" dirty="0"/>
          </a:p>
        </p:txBody>
      </p:sp>
    </p:spTree>
    <p:extLst>
      <p:ext uri="{BB962C8B-B14F-4D97-AF65-F5344CB8AC3E}">
        <p14:creationId xmlns:p14="http://schemas.microsoft.com/office/powerpoint/2010/main" val="2936630125"/>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274</TotalTime>
  <Words>1428</Words>
  <Application>Microsoft Office PowerPoint</Application>
  <PresentationFormat>Widescreen</PresentationFormat>
  <Paragraphs>113</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 Light</vt:lpstr>
      <vt:lpstr>Metropolitan</vt:lpstr>
      <vt:lpstr>Language in the Media</vt:lpstr>
      <vt:lpstr>Case Study 1: ‘The Linguistics of Blame’ (Kate Clark, 1992)</vt:lpstr>
      <vt:lpstr>Key Points:</vt:lpstr>
      <vt:lpstr>Naming analysis: The attacker</vt:lpstr>
      <vt:lpstr>Naming analysis: The victim</vt:lpstr>
      <vt:lpstr>Naming analysis: Relationships</vt:lpstr>
      <vt:lpstr>Transitivity</vt:lpstr>
      <vt:lpstr>Examples in Headlines</vt:lpstr>
      <vt:lpstr>Examples in the Text (1)</vt:lpstr>
      <vt:lpstr>Examples in the Text (2)</vt:lpstr>
      <vt:lpstr>Case Study 2: ‘Dinosaurs vs. monsters’ (Marianne Cronin, 2017)</vt:lpstr>
      <vt:lpstr>Key Points:</vt:lpstr>
      <vt:lpstr>Boys’ Data:</vt:lpstr>
      <vt:lpstr>Conclusions from Boys’ Data</vt:lpstr>
      <vt:lpstr>Girls’ Data:</vt:lpstr>
      <vt:lpstr>Conclusions from Girls’ Data</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Representation</dc:title>
  <dc:creator>Adam Duce</dc:creator>
  <cp:lastModifiedBy>New</cp:lastModifiedBy>
  <cp:revision>57</cp:revision>
  <dcterms:created xsi:type="dcterms:W3CDTF">2017-09-07T11:32:56Z</dcterms:created>
  <dcterms:modified xsi:type="dcterms:W3CDTF">2020-04-02T10:39:57Z</dcterms:modified>
</cp:coreProperties>
</file>