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2" r:id="rId5"/>
    <p:sldId id="256" r:id="rId6"/>
    <p:sldId id="257" r:id="rId7"/>
    <p:sldId id="261" r:id="rId8"/>
    <p:sldId id="259" r:id="rId9"/>
    <p:sldId id="25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3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6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220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43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352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09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57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5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6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78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8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31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24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6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3C1D-93F5-42D5-B911-9B1227394A3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7DF79F-C309-4CDC-91EF-82791F3BB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7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under the Microscope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significance of syntax…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31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9557" y="720763"/>
            <a:ext cx="8530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Naturally, </a:t>
            </a:r>
            <a:r>
              <a:rPr lang="en-GB" dirty="0" smtClean="0">
                <a:solidFill>
                  <a:srgbClr val="FF0000"/>
                </a:solidFill>
              </a:rPr>
              <a:t>since she has to concentrate on making sure she doesn’t overcook the salmon or inadvertently hack her thumb off, </a:t>
            </a:r>
            <a:r>
              <a:rPr lang="en-GB" dirty="0" smtClean="0"/>
              <a:t>she can’t absorb anything they’re saying, and the conversation flows like granite.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839557" y="3713182"/>
            <a:ext cx="8530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Naturally, </a:t>
            </a:r>
            <a:r>
              <a:rPr lang="en-GB" dirty="0" smtClean="0">
                <a:solidFill>
                  <a:srgbClr val="FF0000"/>
                </a:solidFill>
              </a:rPr>
              <a:t>since she has to concentrate on making sure she doesn’t inadvertently hack her thumb off or overcook the salmon </a:t>
            </a:r>
            <a:r>
              <a:rPr lang="en-GB" dirty="0" smtClean="0"/>
              <a:t>, she can’t absorb anything they’re saying, and the conversation flows like granite.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029248" y="2025552"/>
            <a:ext cx="3335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she doesn’t overcook the salmon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104964" y="2962391"/>
            <a:ext cx="3283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inadvertently hack her thumb off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632956" y="2553604"/>
            <a:ext cx="1866454" cy="9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765638" y="3331723"/>
            <a:ext cx="1733772" cy="18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317794" y="2609159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>
                <a:solidFill>
                  <a:srgbClr val="FF0000"/>
                </a:solidFill>
              </a:rPr>
              <a:t>or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029248" y="266935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Restructuring syntax:</a:t>
            </a:r>
            <a:endParaRPr lang="en-GB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61768" y="5047580"/>
            <a:ext cx="713736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What’s the difference between the top extract and the bottom one? Which one is more effective?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605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32559" y="1316018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Come week three she’ll be reading </a:t>
            </a:r>
            <a:r>
              <a:rPr lang="en-GB" dirty="0" smtClean="0">
                <a:solidFill>
                  <a:srgbClr val="FF0000"/>
                </a:solidFill>
              </a:rPr>
              <a:t>the nutritional information panel </a:t>
            </a:r>
            <a:r>
              <a:rPr lang="en-GB" dirty="0" smtClean="0"/>
              <a:t>off the side of a soup carton and asking her guests </a:t>
            </a:r>
            <a:r>
              <a:rPr lang="en-GB" dirty="0" smtClean="0">
                <a:solidFill>
                  <a:srgbClr val="FF0000"/>
                </a:solidFill>
              </a:rPr>
              <a:t>the carbohydrate content</a:t>
            </a:r>
            <a:r>
              <a:rPr lang="en-GB" dirty="0" smtClean="0"/>
              <a:t>. While deboning a herring. On stilts.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32559" y="3609190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Come week three she’ll be reading </a:t>
            </a:r>
            <a:r>
              <a:rPr lang="en-GB" dirty="0" smtClean="0">
                <a:solidFill>
                  <a:srgbClr val="FF0000"/>
                </a:solidFill>
              </a:rPr>
              <a:t>the writing</a:t>
            </a:r>
            <a:r>
              <a:rPr lang="en-GB" dirty="0" smtClean="0"/>
              <a:t> on the side of a soup carton and asking her guests </a:t>
            </a:r>
            <a:r>
              <a:rPr lang="en-GB" dirty="0" smtClean="0">
                <a:solidFill>
                  <a:srgbClr val="FF0000"/>
                </a:solidFill>
              </a:rPr>
              <a:t>about it</a:t>
            </a:r>
            <a:r>
              <a:rPr lang="en-GB" dirty="0" smtClean="0"/>
              <a:t>. While deboning a herring. On stilts.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61768" y="5047580"/>
            <a:ext cx="713736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What’s the difference between the top extract and the bottom one? Which one is more effective?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53048" y="458323"/>
            <a:ext cx="3829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Simplifying modification: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600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32559" y="1316018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Come week three she’ll be reading the nutritional information panel off the side of a soup carton and asking her guests the carbohydrate content. </a:t>
            </a:r>
            <a:r>
              <a:rPr lang="en-GB" dirty="0" smtClean="0">
                <a:solidFill>
                  <a:srgbClr val="FF0000"/>
                </a:solidFill>
              </a:rPr>
              <a:t>While deboning a herring. On stilts.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4958" y="3223693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Come week three she’ll be reading the nutritional information panel off the side of a soup carton and asking her guests the carbohydrate content, </a:t>
            </a:r>
            <a:r>
              <a:rPr lang="en-GB" dirty="0" smtClean="0">
                <a:solidFill>
                  <a:srgbClr val="FF0000"/>
                </a:solidFill>
              </a:rPr>
              <a:t>while deboning a herring, on stilts.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4958" y="4837355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Come week three she’ll be reading the nutritional information panel off the side of a soup carton and asking her guests the carbohydrate content, </a:t>
            </a:r>
            <a:r>
              <a:rPr lang="en-GB" smtClean="0">
                <a:solidFill>
                  <a:srgbClr val="FF0000"/>
                </a:solidFill>
              </a:rPr>
              <a:t>while on stilts and deboning a herring.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609" y="152859"/>
            <a:ext cx="8530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Nigella’s clearly inexperienced, yet she’s literally expected to spin plates. What next? Make her do it on stilts?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50101" y="3965277"/>
            <a:ext cx="917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 stilts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434786" y="4353689"/>
            <a:ext cx="1968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deboning a herring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081902" y="5834980"/>
            <a:ext cx="713736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What’s the difference between the three extracts? How is one more effective than another?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8172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078" y="903643"/>
            <a:ext cx="651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Tell you what else it sounds like: </a:t>
            </a:r>
            <a:r>
              <a:rPr lang="en-GB" dirty="0" smtClean="0">
                <a:solidFill>
                  <a:srgbClr val="FF0000"/>
                </a:solidFill>
              </a:rPr>
              <a:t>a brand of antiseptic cream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646382" y="4435739"/>
            <a:ext cx="651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Here’s what it doesn’t sound like: an ITV daytime show.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6382" y="2926537"/>
            <a:ext cx="541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 brand of antiseptic cream </a:t>
            </a:r>
            <a:r>
              <a:rPr lang="en-GB" dirty="0" smtClean="0"/>
              <a:t>is also what it sounds like.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72465" y="1915090"/>
            <a:ext cx="2749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 brand of antiseptic cream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29248" y="266935"/>
            <a:ext cx="3302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Placement of syntax: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88437" y="5093243"/>
            <a:ext cx="713736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What’s the difference between the top extract and the bottom one? Which one is more effective?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2834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9557" y="720763"/>
            <a:ext cx="8530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Nigella’s clearly inexperienced, yet she’s literally expected to spin plates. </a:t>
            </a:r>
            <a:r>
              <a:rPr lang="en-GB" dirty="0" smtClean="0">
                <a:solidFill>
                  <a:srgbClr val="FF0000"/>
                </a:solidFill>
              </a:rPr>
              <a:t>What next? Make her do it on stilts?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9557" y="3325906"/>
            <a:ext cx="8530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Nigella’s clearly inexperienced, yet she’s literally expected to spin plates. </a:t>
            </a:r>
            <a:r>
              <a:rPr lang="en-GB" dirty="0" smtClean="0">
                <a:solidFill>
                  <a:srgbClr val="FF0000"/>
                </a:solidFill>
              </a:rPr>
              <a:t>Next they’ll make her do it on stilts.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4928" y="158869"/>
            <a:ext cx="3586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Change of verb mood: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88437" y="5093243"/>
            <a:ext cx="713736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What’s the difference between the top extract and the bottom one? Which one is more effective?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2134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9557" y="720763"/>
            <a:ext cx="8530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Nigella’s clearly inexperienced, yet she’s literally expected to spin plates. </a:t>
            </a:r>
            <a:r>
              <a:rPr lang="en-GB" dirty="0" smtClean="0">
                <a:solidFill>
                  <a:srgbClr val="FF0000"/>
                </a:solidFill>
              </a:rPr>
              <a:t>What next? Make her do it on stilts?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9557" y="3325906"/>
            <a:ext cx="8530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Nigella’s clearly inexperienced, yet she’s literally expected to spin plates. </a:t>
            </a:r>
            <a:r>
              <a:rPr lang="en-GB" dirty="0" smtClean="0">
                <a:solidFill>
                  <a:srgbClr val="FF0000"/>
                </a:solidFill>
              </a:rPr>
              <a:t>Next they’ll make her do it on stilts.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5288" y="5145741"/>
            <a:ext cx="9152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Come week three she’ll be reading the nutritional information panel off the side of a soup carton and asking her guests the carbohydrate content. While deboning a herring. On stilts.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2961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5F159A7-D742-4961-83BF-F25628438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5A0272-9739-416B-851C-3522B31F72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BC80CC-5E4F-4102-AE20-1337312F7790}">
  <ds:schemaRefs>
    <ds:schemaRef ds:uri="http://schemas.microsoft.com/sharepoint/v3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546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Language under the Microscope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Adam Duce</cp:lastModifiedBy>
  <cp:revision>7</cp:revision>
  <dcterms:created xsi:type="dcterms:W3CDTF">2019-03-22T13:41:08Z</dcterms:created>
  <dcterms:modified xsi:type="dcterms:W3CDTF">2020-02-07T13:37:07Z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