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6" r:id="rId3"/>
    <p:sldId id="274" r:id="rId4"/>
    <p:sldId id="302" r:id="rId5"/>
    <p:sldId id="304" r:id="rId6"/>
    <p:sldId id="305" r:id="rId7"/>
    <p:sldId id="306" r:id="rId8"/>
    <p:sldId id="307" r:id="rId9"/>
    <p:sldId id="294" r:id="rId10"/>
    <p:sldId id="295" r:id="rId11"/>
    <p:sldId id="296" r:id="rId12"/>
    <p:sldId id="298" r:id="rId13"/>
    <p:sldId id="265" r:id="rId14"/>
    <p:sldId id="299" r:id="rId15"/>
    <p:sldId id="272" r:id="rId16"/>
    <p:sldId id="26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7B67-22CC-42EB-9B7A-B78F6E9FE3FB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579C-CA5E-4332-9FEA-956033EDBB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8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is for students to fill without resources after completing the wheel and the vocab chain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74CB5-612D-4C45-8FB9-09291DE86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52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35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5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45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0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36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0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2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FD3B-9FC3-4622-B87F-6456301E82B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C86F-5DE3-4DEB-9EE9-33225474C4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75" y="2923175"/>
            <a:ext cx="2743200" cy="11980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Thème 1: Les Aspects de la Société Francophone: Les Tendances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1253" y="632110"/>
            <a:ext cx="2179150" cy="1112172"/>
          </a:xfrm>
          <a:prstGeom prst="rect">
            <a:avLst/>
          </a:prstGeom>
          <a:solidFill>
            <a:srgbClr val="E67EA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1. La famille en voie de changement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9742" y="2950338"/>
            <a:ext cx="2220661" cy="1123955"/>
          </a:xfrm>
          <a:prstGeom prst="rect">
            <a:avLst/>
          </a:prstGeom>
          <a:solidFill>
            <a:srgbClr val="8CDAC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2. La ‘cyber-société’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9741" y="4865205"/>
            <a:ext cx="2220662" cy="1161198"/>
          </a:xfrm>
          <a:prstGeom prst="rect">
            <a:avLst/>
          </a:prstGeom>
          <a:solidFill>
            <a:srgbClr val="899C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3: Le rôle du bénévolat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0568" y="211352"/>
            <a:ext cx="4327433" cy="538619"/>
          </a:xfrm>
          <a:prstGeom prst="rect">
            <a:avLst/>
          </a:prstGeom>
          <a:solidFill>
            <a:srgbClr val="E67EA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a. La vie de couple: nouvelles tendances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0567" y="901723"/>
            <a:ext cx="4327433" cy="556796"/>
          </a:xfrm>
          <a:prstGeom prst="rect">
            <a:avLst/>
          </a:prstGeom>
          <a:solidFill>
            <a:srgbClr val="E67EA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b. Monoparentalité, homoparentalité, familles recomposées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0567" y="1635339"/>
            <a:ext cx="4327433" cy="533620"/>
          </a:xfrm>
          <a:prstGeom prst="rect">
            <a:avLst/>
          </a:prstGeom>
          <a:solidFill>
            <a:srgbClr val="E67EA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c. Grands-parents, parents et enfants: soucis et problèmes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00245" y="2416718"/>
            <a:ext cx="4327433" cy="533620"/>
          </a:xfrm>
          <a:prstGeom prst="rect">
            <a:avLst/>
          </a:prstGeom>
          <a:solidFill>
            <a:srgbClr val="8CDAC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a. Comment la technologie facilite la vie quotidienne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00245" y="3077989"/>
            <a:ext cx="4327433" cy="533620"/>
          </a:xfrm>
          <a:prstGeom prst="rect">
            <a:avLst/>
          </a:prstGeom>
          <a:solidFill>
            <a:srgbClr val="8CDAC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b. Quels dangers la cyber-société pose-t-elle?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0244" y="3756741"/>
            <a:ext cx="4327433" cy="533620"/>
          </a:xfrm>
          <a:prstGeom prst="rect">
            <a:avLst/>
          </a:prstGeom>
          <a:solidFill>
            <a:srgbClr val="8CDAC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c. Qui sont les cybernautes?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0241" y="4588550"/>
            <a:ext cx="4327433" cy="533620"/>
          </a:xfrm>
          <a:prstGeom prst="rect">
            <a:avLst/>
          </a:prstGeom>
          <a:solidFill>
            <a:srgbClr val="899C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a. Qui sont et que font les bénévoles?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00241" y="5248915"/>
            <a:ext cx="4327433" cy="533620"/>
          </a:xfrm>
          <a:prstGeom prst="rect">
            <a:avLst/>
          </a:prstGeom>
          <a:solidFill>
            <a:srgbClr val="899C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600" b="1" dirty="0" smtClean="0">
              <a:solidFill>
                <a:schemeClr val="tx1"/>
              </a:solidFill>
            </a:endParaRPr>
          </a:p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b. Le bénévolat: Quelles valeurs pour ceux qui sont aidés?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0240" y="5937700"/>
            <a:ext cx="4327433" cy="533620"/>
          </a:xfrm>
          <a:prstGeom prst="rect">
            <a:avLst/>
          </a:prstGeom>
          <a:solidFill>
            <a:srgbClr val="899CD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600" b="1" dirty="0" smtClean="0">
              <a:solidFill>
                <a:schemeClr val="tx1"/>
              </a:solidFill>
            </a:endParaRPr>
          </a:p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c. Le bénévolat: Quelles valeurs pour ceux qui aident?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37" name="Elbow Connector 36"/>
          <p:cNvCxnSpPr>
            <a:stCxn id="4" idx="3"/>
            <a:endCxn id="5" idx="1"/>
          </p:cNvCxnSpPr>
          <p:nvPr/>
        </p:nvCxnSpPr>
        <p:spPr>
          <a:xfrm flipV="1">
            <a:off x="2964575" y="1188196"/>
            <a:ext cx="946678" cy="2333999"/>
          </a:xfrm>
          <a:prstGeom prst="bentConnector3">
            <a:avLst>
              <a:gd name="adj1" fmla="val 471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4" idx="3"/>
            <a:endCxn id="10" idx="1"/>
          </p:cNvCxnSpPr>
          <p:nvPr/>
        </p:nvCxnSpPr>
        <p:spPr>
          <a:xfrm>
            <a:off x="2964575" y="3522195"/>
            <a:ext cx="905166" cy="1923609"/>
          </a:xfrm>
          <a:prstGeom prst="bentConnector3">
            <a:avLst>
              <a:gd name="adj1" fmla="val 4945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74417" y="352219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0218" y="387927"/>
            <a:ext cx="1382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1ère année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2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99244"/>
              </p:ext>
            </p:extLst>
          </p:nvPr>
        </p:nvGraphicFramePr>
        <p:xfrm>
          <a:off x="425001" y="1157017"/>
          <a:ext cx="11024316" cy="552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231">
                <a:tc>
                  <a:txBody>
                    <a:bodyPr/>
                    <a:lstStyle/>
                    <a:p>
                      <a:r>
                        <a:rPr lang="fr-FR" sz="2400" b="1" noProof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2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1" noProof="0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2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noProof="0" dirty="0" smtClean="0">
                          <a:solidFill>
                            <a:srgbClr val="FF0000"/>
                          </a:solidFill>
                        </a:rPr>
                        <a:t>English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 famille</a:t>
                      </a:r>
                      <a:r>
                        <a:rPr lang="fr-FR" b="1" baseline="0" dirty="0" smtClean="0"/>
                        <a:t> traditionnelle/ nucléaire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Traditional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noProof="0" dirty="0" smtClean="0">
                          <a:solidFill>
                            <a:srgbClr val="000000"/>
                          </a:solidFill>
                        </a:rPr>
                        <a:t>Se confier à</a:t>
                      </a:r>
                      <a:endParaRPr lang="fr-FR" sz="1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confide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in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 famille</a:t>
                      </a:r>
                      <a:r>
                        <a:rPr lang="fr-FR" b="1" baseline="0" dirty="0" smtClean="0"/>
                        <a:t> monoparentale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Monoparental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Divorcer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divorced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 famille</a:t>
                      </a:r>
                      <a:r>
                        <a:rPr lang="fr-FR" b="1" baseline="0" dirty="0" smtClean="0"/>
                        <a:t> homoparentale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Homoparental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Un(e)</a:t>
                      </a:r>
                      <a:r>
                        <a:rPr lang="fr-FR" b="1" baseline="0" dirty="0" smtClean="0"/>
                        <a:t> conjoint(e)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spouse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</a:t>
                      </a:r>
                      <a:r>
                        <a:rPr lang="fr-FR" b="1" baseline="0" dirty="0" smtClean="0"/>
                        <a:t> famille recomposée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Recomposed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S’occuper de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look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after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</a:t>
                      </a:r>
                      <a:r>
                        <a:rPr lang="fr-FR" b="1" baseline="0" dirty="0" smtClean="0"/>
                        <a:t> concubinage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cohabitation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Élever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raise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L’union</a:t>
                      </a:r>
                      <a:r>
                        <a:rPr lang="fr-FR" b="1" baseline="0" dirty="0" smtClean="0"/>
                        <a:t> libre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Free union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Se</a:t>
                      </a:r>
                      <a:r>
                        <a:rPr lang="fr-FR" b="1" baseline="0" dirty="0" smtClean="0"/>
                        <a:t> fiancer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engaged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</a:t>
                      </a:r>
                      <a:r>
                        <a:rPr lang="fr-FR" b="1" baseline="0" dirty="0" smtClean="0"/>
                        <a:t> mariage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Wedding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marriage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Le</a:t>
                      </a:r>
                      <a:r>
                        <a:rPr lang="fr-FR" b="1" baseline="0" dirty="0" smtClean="0"/>
                        <a:t> fiancé/ la fiancée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Fiancé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Célibataire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Single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Les</a:t>
                      </a:r>
                      <a:r>
                        <a:rPr lang="fr-FR" b="1" baseline="0" dirty="0" smtClean="0"/>
                        <a:t> fiançailles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Engagement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Un</a:t>
                      </a:r>
                      <a:r>
                        <a:rPr lang="fr-FR" b="1" baseline="0" dirty="0" smtClean="0"/>
                        <a:t> époux/ une épouse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Husband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wife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Veuf/veuve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Widower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widow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Fils/fille unique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child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Être majeur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of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age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Se</a:t>
                      </a:r>
                      <a:r>
                        <a:rPr lang="fr-FR" b="1" baseline="0" dirty="0" smtClean="0"/>
                        <a:t> disputer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argue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Être mineur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a minor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23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S’entendre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 on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divorcé</a:t>
                      </a:r>
                      <a:endParaRPr lang="fr-FR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divorced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3596" y="526075"/>
            <a:ext cx="6616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Maintenant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complétez</a:t>
            </a:r>
            <a:r>
              <a:rPr lang="en-US" sz="2800" b="1" dirty="0" smtClean="0"/>
              <a:t> la grille de </a:t>
            </a:r>
            <a:r>
              <a:rPr lang="en-US" sz="2800" b="1" dirty="0" err="1" smtClean="0"/>
              <a:t>mémoire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591806">
            <a:off x="10058400" y="435065"/>
            <a:ext cx="182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Les réponses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smtClean="0"/>
              <a:t>Les différents types de familles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/>
              <a:t>R</a:t>
            </a:r>
            <a:r>
              <a:rPr lang="fr-FR" sz="4000" dirty="0" smtClean="0"/>
              <a:t>eliez les expressions à leur définition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445"/>
            <a:ext cx="4905374" cy="43360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1. La famille nucléaire/ traditionnelle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2. La famille recomposée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3. La famille monoparentale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4. La famille homoparentale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5. La famille élargie</a:t>
            </a:r>
            <a:endParaRPr lang="fr-F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2" y="157308"/>
            <a:ext cx="900545" cy="900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774876"/>
            <a:ext cx="5772151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amille </a:t>
            </a:r>
            <a:r>
              <a:rPr lang="fr-FR" sz="2000" b="1" dirty="0"/>
              <a:t>où les deux parents sont du même sexe. </a:t>
            </a:r>
            <a:endParaRPr lang="fr-FR" sz="2000" b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amille dans laquelle il y a une mère, un père et leur enfants.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oyer dans lequel cohabitent plusieurs générations.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oyer </a:t>
            </a:r>
            <a:r>
              <a:rPr lang="fr-FR" sz="2000" b="1" dirty="0"/>
              <a:t>où un seul parent élève un ou des enfants</a:t>
            </a:r>
            <a:r>
              <a:rPr lang="fr-F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 smtClean="0"/>
              <a:t>Famille où l’enfant vit avec l’un de ses parents et un </a:t>
            </a:r>
            <a:r>
              <a:rPr lang="fr-FR" sz="2000" b="1" dirty="0" err="1" smtClean="0"/>
              <a:t>beau-parent</a:t>
            </a:r>
            <a:r>
              <a:rPr lang="fr-FR" sz="2000" b="1" dirty="0" smtClean="0"/>
              <a:t> et des demi-frères et sœurs</a:t>
            </a:r>
            <a:endParaRPr lang="fr-FR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28028"/>
              </p:ext>
            </p:extLst>
          </p:nvPr>
        </p:nvGraphicFramePr>
        <p:xfrm>
          <a:off x="4643437" y="6009841"/>
          <a:ext cx="488791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7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smtClean="0"/>
              <a:t>Les différents types de familles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/>
              <a:t>R</a:t>
            </a:r>
            <a:r>
              <a:rPr lang="fr-FR" sz="4000" dirty="0" smtClean="0"/>
              <a:t>eliez les expressions à leur définition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445"/>
            <a:ext cx="4905374" cy="43360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1. La famille nucléaire/ traditionnelle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2. La famille recomposée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3. La famille monoparentale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4. La famille homoparentale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400" b="1" dirty="0" smtClean="0"/>
              <a:t>5. La famille élargie</a:t>
            </a:r>
            <a:endParaRPr lang="fr-F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2" y="157308"/>
            <a:ext cx="900545" cy="900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774876"/>
            <a:ext cx="5772151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amille </a:t>
            </a:r>
            <a:r>
              <a:rPr lang="fr-FR" sz="2000" b="1" dirty="0"/>
              <a:t>où les deux parents sont du même sexe. </a:t>
            </a:r>
            <a:endParaRPr lang="fr-FR" sz="2000" b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amille dans laquelle il y a une mère, un père et leur enfants.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oyer dans lequel cohabitent plusieurs générations.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/>
              <a:t>F</a:t>
            </a:r>
            <a:r>
              <a:rPr lang="fr-FR" sz="2000" b="1" dirty="0" smtClean="0"/>
              <a:t>oyer </a:t>
            </a:r>
            <a:r>
              <a:rPr lang="fr-FR" sz="2000" b="1" dirty="0"/>
              <a:t>où un seul parent élève un ou des enfants</a:t>
            </a:r>
            <a:r>
              <a:rPr lang="fr-FR" sz="20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000" b="1" dirty="0" smtClean="0"/>
              <a:t>Famille où l’enfant vit avec l’un de ses parents et un </a:t>
            </a:r>
            <a:r>
              <a:rPr lang="fr-FR" sz="2000" b="1" dirty="0" err="1" smtClean="0"/>
              <a:t>beau-parent</a:t>
            </a:r>
            <a:r>
              <a:rPr lang="fr-FR" sz="2000" b="1" dirty="0" smtClean="0"/>
              <a:t> et des demi-frères et sœurs</a:t>
            </a:r>
            <a:endParaRPr lang="fr-FR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1867"/>
              </p:ext>
            </p:extLst>
          </p:nvPr>
        </p:nvGraphicFramePr>
        <p:xfrm>
          <a:off x="4657724" y="5908797"/>
          <a:ext cx="488791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7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7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643195">
            <a:off x="9987720" y="1197808"/>
            <a:ext cx="209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Les réponses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-166254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L</a:t>
            </a:r>
            <a:r>
              <a:rPr lang="fr-FR" b="1" dirty="0" smtClean="0"/>
              <a:t>a famille traditionnelle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b="1" dirty="0" smtClean="0"/>
              <a:t>Ecoutez le passage et répondez aux questions en anglais</a:t>
            </a:r>
            <a:endParaRPr lang="fr-FR" sz="3200" b="1" dirty="0"/>
          </a:p>
        </p:txBody>
      </p:sp>
      <p:pic>
        <p:nvPicPr>
          <p:cNvPr id="4" name="La famille traditionnell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157307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1769664" y="1062327"/>
            <a:ext cx="870809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said</a:t>
            </a:r>
            <a:r>
              <a:rPr lang="fr-FR" sz="2400" b="1" dirty="0" smtClean="0"/>
              <a:t> about </a:t>
            </a:r>
            <a:r>
              <a:rPr lang="fr-FR" sz="2400" b="1" dirty="0" err="1" smtClean="0"/>
              <a:t>traditional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family</a:t>
            </a:r>
            <a:r>
              <a:rPr lang="fr-FR" sz="2400" b="1" dirty="0" smtClean="0"/>
              <a:t>? (1 mark)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fr-FR" sz="2400" b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400" b="1" dirty="0" smtClean="0"/>
              <a:t>Four </a:t>
            </a:r>
            <a:r>
              <a:rPr lang="fr-FR" sz="2400" b="1" dirty="0" err="1" smtClean="0"/>
              <a:t>reasons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(4 marks)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fr-FR" sz="2400" b="1" dirty="0"/>
          </a:p>
          <a:p>
            <a:pPr marL="342900" indent="-342900">
              <a:lnSpc>
                <a:spcPct val="150000"/>
              </a:lnSpc>
              <a:buAutoNum type="alphaLcPeriod"/>
            </a:pPr>
            <a:endParaRPr lang="fr-FR" sz="2400" b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400" b="1" dirty="0" err="1" smtClean="0"/>
              <a:t>Three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ways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role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father</a:t>
            </a:r>
            <a:r>
              <a:rPr lang="fr-FR" sz="2400" b="1" dirty="0" smtClean="0"/>
              <a:t> has </a:t>
            </a:r>
            <a:r>
              <a:rPr lang="fr-FR" sz="2400" b="1" dirty="0" err="1" smtClean="0"/>
              <a:t>changed</a:t>
            </a:r>
            <a:r>
              <a:rPr lang="fr-FR" sz="2400" b="1" dirty="0" smtClean="0"/>
              <a:t> (3 marks)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fr-FR" sz="2400" b="1" dirty="0"/>
          </a:p>
          <a:p>
            <a:pPr marL="342900" indent="-342900">
              <a:lnSpc>
                <a:spcPct val="150000"/>
              </a:lnSpc>
              <a:buAutoNum type="alphaLcPeriod"/>
            </a:pPr>
            <a:endParaRPr lang="fr-FR" sz="2400" b="1" dirty="0" smtClean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fr-FR" sz="2400" b="1" dirty="0" err="1" smtClean="0"/>
              <a:t>Two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details</a:t>
            </a:r>
            <a:r>
              <a:rPr lang="fr-FR" sz="2400" b="1" dirty="0" smtClean="0"/>
              <a:t> about the Pacs (civil </a:t>
            </a:r>
            <a:r>
              <a:rPr lang="fr-FR" sz="2400" b="1" dirty="0" err="1" smtClean="0"/>
              <a:t>partnership</a:t>
            </a:r>
            <a:r>
              <a:rPr lang="fr-FR" sz="2400" b="1" dirty="0" smtClean="0"/>
              <a:t>) (2 marks)</a:t>
            </a:r>
          </a:p>
          <a:p>
            <a:pPr>
              <a:lnSpc>
                <a:spcPct val="150000"/>
              </a:lnSpc>
            </a:pP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249891" y="5805055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/10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015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-166254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L</a:t>
            </a:r>
            <a:r>
              <a:rPr lang="fr-FR" b="1" dirty="0" smtClean="0"/>
              <a:t>a famille traditionnelle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b="1" dirty="0" smtClean="0"/>
              <a:t>Ecoutez le passage et répondez aux questions en anglais</a:t>
            </a:r>
            <a:endParaRPr lang="fr-FR" sz="3200" b="1" dirty="0"/>
          </a:p>
        </p:txBody>
      </p:sp>
      <p:pic>
        <p:nvPicPr>
          <p:cNvPr id="4" name="La famille traditionnell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157307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1714246" y="1270146"/>
            <a:ext cx="870969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said</a:t>
            </a:r>
            <a:r>
              <a:rPr lang="fr-FR" sz="2400" b="1" dirty="0" smtClean="0"/>
              <a:t> about </a:t>
            </a:r>
            <a:r>
              <a:rPr lang="fr-FR" sz="2400" b="1" dirty="0" err="1" smtClean="0"/>
              <a:t>traditional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family</a:t>
            </a:r>
            <a:r>
              <a:rPr lang="fr-FR" sz="2400" b="1" dirty="0" smtClean="0"/>
              <a:t>? (1 mark)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It no longer </a:t>
            </a:r>
            <a:r>
              <a:rPr lang="fr-FR" sz="2400" b="1" dirty="0" err="1" smtClean="0">
                <a:solidFill>
                  <a:srgbClr val="FF0000"/>
                </a:solidFill>
              </a:rPr>
              <a:t>exists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/>
              <a:t>b. Four </a:t>
            </a:r>
            <a:r>
              <a:rPr lang="fr-FR" sz="2400" b="1" dirty="0" err="1" smtClean="0"/>
              <a:t>reasons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(4 marks)</a:t>
            </a: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Many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children</a:t>
            </a:r>
            <a:r>
              <a:rPr lang="fr-FR" sz="2400" b="1" dirty="0" smtClean="0">
                <a:solidFill>
                  <a:srgbClr val="FF0000"/>
                </a:solidFill>
              </a:rPr>
              <a:t> are </a:t>
            </a:r>
            <a:r>
              <a:rPr lang="fr-FR" sz="2400" b="1" dirty="0" err="1" smtClean="0">
                <a:solidFill>
                  <a:srgbClr val="FF0000"/>
                </a:solidFill>
              </a:rPr>
              <a:t>born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outside</a:t>
            </a:r>
            <a:r>
              <a:rPr lang="fr-FR" sz="2400" b="1" dirty="0" smtClean="0">
                <a:solidFill>
                  <a:srgbClr val="FF0000"/>
                </a:solidFill>
              </a:rPr>
              <a:t> of </a:t>
            </a:r>
            <a:r>
              <a:rPr lang="fr-FR" sz="2400" b="1" dirty="0" err="1" smtClean="0">
                <a:solidFill>
                  <a:srgbClr val="FF0000"/>
                </a:solidFill>
              </a:rPr>
              <a:t>marriage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20% of </a:t>
            </a:r>
            <a:r>
              <a:rPr lang="fr-FR" sz="2400" b="1" dirty="0" err="1" smtClean="0">
                <a:solidFill>
                  <a:srgbClr val="FF0000"/>
                </a:solidFill>
              </a:rPr>
              <a:t>children</a:t>
            </a:r>
            <a:r>
              <a:rPr lang="fr-FR" sz="2400" b="1" dirty="0" smtClean="0">
                <a:solidFill>
                  <a:srgbClr val="FF0000"/>
                </a:solidFill>
              </a:rPr>
              <a:t> live </a:t>
            </a:r>
            <a:r>
              <a:rPr lang="fr-FR" sz="2400" b="1" dirty="0" err="1" smtClean="0">
                <a:solidFill>
                  <a:srgbClr val="FF0000"/>
                </a:solidFill>
              </a:rPr>
              <a:t>with</a:t>
            </a:r>
            <a:r>
              <a:rPr lang="fr-FR" sz="2400" b="1" dirty="0" smtClean="0">
                <a:solidFill>
                  <a:srgbClr val="FF0000"/>
                </a:solidFill>
              </a:rPr>
              <a:t> a single parent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People </a:t>
            </a:r>
            <a:r>
              <a:rPr lang="fr-FR" sz="2400" b="1" dirty="0" err="1" smtClean="0">
                <a:solidFill>
                  <a:srgbClr val="FF0000"/>
                </a:solidFill>
              </a:rPr>
              <a:t>marry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later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Divorce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common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/>
              <a:t>c. </a:t>
            </a:r>
            <a:r>
              <a:rPr lang="fr-FR" sz="2400" b="1" dirty="0" err="1" smtClean="0"/>
              <a:t>Three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ways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which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role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father</a:t>
            </a:r>
            <a:r>
              <a:rPr lang="fr-FR" sz="2400" b="1" dirty="0" smtClean="0"/>
              <a:t> has </a:t>
            </a:r>
            <a:r>
              <a:rPr lang="fr-FR" sz="2400" b="1" dirty="0" err="1" smtClean="0"/>
              <a:t>changed</a:t>
            </a:r>
            <a:r>
              <a:rPr lang="fr-FR" sz="2400" b="1" dirty="0" smtClean="0"/>
              <a:t> (3 marks)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No longer the </a:t>
            </a:r>
            <a:r>
              <a:rPr lang="fr-FR" sz="2400" b="1" dirty="0" err="1" smtClean="0">
                <a:solidFill>
                  <a:srgbClr val="FF0000"/>
                </a:solidFill>
              </a:rPr>
              <a:t>authority</a:t>
            </a:r>
            <a:r>
              <a:rPr lang="fr-FR" sz="2400" b="1" dirty="0" smtClean="0">
                <a:solidFill>
                  <a:srgbClr val="FF0000"/>
                </a:solidFill>
              </a:rPr>
              <a:t> figure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Most </a:t>
            </a:r>
            <a:r>
              <a:rPr lang="fr-FR" sz="2400" b="1" dirty="0" err="1" smtClean="0">
                <a:solidFill>
                  <a:srgbClr val="FF0000"/>
                </a:solidFill>
              </a:rPr>
              <a:t>fathers</a:t>
            </a:r>
            <a:r>
              <a:rPr lang="fr-FR" sz="2400" b="1" dirty="0" smtClean="0">
                <a:solidFill>
                  <a:srgbClr val="FF0000"/>
                </a:solidFill>
              </a:rPr>
              <a:t> attend the </a:t>
            </a:r>
            <a:r>
              <a:rPr lang="fr-FR" sz="2400" b="1" dirty="0" err="1" smtClean="0">
                <a:solidFill>
                  <a:srgbClr val="FF0000"/>
                </a:solidFill>
              </a:rPr>
              <a:t>birth</a:t>
            </a:r>
            <a:r>
              <a:rPr lang="fr-FR" sz="2400" b="1" dirty="0" smtClean="0">
                <a:solidFill>
                  <a:srgbClr val="FF0000"/>
                </a:solidFill>
              </a:rPr>
              <a:t> of </a:t>
            </a:r>
            <a:r>
              <a:rPr lang="fr-FR" sz="2400" b="1" dirty="0" err="1" smtClean="0">
                <a:solidFill>
                  <a:srgbClr val="FF0000"/>
                </a:solidFill>
              </a:rPr>
              <a:t>their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child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Paternity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leave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/>
              <a:t>d. </a:t>
            </a:r>
            <a:r>
              <a:rPr lang="fr-FR" sz="2400" b="1" dirty="0" err="1" smtClean="0"/>
              <a:t>Two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details</a:t>
            </a:r>
            <a:r>
              <a:rPr lang="fr-FR" sz="2400" b="1" dirty="0" smtClean="0"/>
              <a:t> about the Pacs (civil </a:t>
            </a:r>
            <a:r>
              <a:rPr lang="fr-FR" sz="2400" b="1" dirty="0" err="1" smtClean="0"/>
              <a:t>partnership</a:t>
            </a:r>
            <a:r>
              <a:rPr lang="fr-FR" sz="2400" b="1" dirty="0" smtClean="0"/>
              <a:t>) (2 marks)</a:t>
            </a: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it’s</a:t>
            </a:r>
            <a:r>
              <a:rPr lang="fr-FR" sz="2400" b="1" dirty="0" smtClean="0">
                <a:solidFill>
                  <a:srgbClr val="FF0000"/>
                </a:solidFill>
              </a:rPr>
              <a:t> a </a:t>
            </a:r>
            <a:r>
              <a:rPr lang="fr-FR" sz="2400" b="1" dirty="0" err="1" smtClean="0">
                <a:solidFill>
                  <a:srgbClr val="FF0000"/>
                </a:solidFill>
              </a:rPr>
              <a:t>success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err="1" smtClean="0">
                <a:solidFill>
                  <a:srgbClr val="FF0000"/>
                </a:solidFill>
              </a:rPr>
              <a:t>Opposed</a:t>
            </a:r>
            <a:r>
              <a:rPr lang="fr-FR" sz="2400" b="1" dirty="0" smtClean="0">
                <a:solidFill>
                  <a:srgbClr val="FF0000"/>
                </a:solidFill>
              </a:rPr>
              <a:t> by the </a:t>
            </a:r>
            <a:r>
              <a:rPr lang="fr-FR" sz="2400" b="1" dirty="0" err="1">
                <a:solidFill>
                  <a:srgbClr val="FF0000"/>
                </a:solidFill>
              </a:rPr>
              <a:t>C</a:t>
            </a:r>
            <a:r>
              <a:rPr lang="fr-FR" sz="2400" b="1" dirty="0" err="1" smtClean="0">
                <a:solidFill>
                  <a:srgbClr val="FF0000"/>
                </a:solidFill>
              </a:rPr>
              <a:t>atholic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</a:rPr>
              <a:t>hurch</a:t>
            </a:r>
          </a:p>
        </p:txBody>
      </p:sp>
      <p:sp>
        <p:nvSpPr>
          <p:cNvPr id="6" name="TextBox 5"/>
          <p:cNvSpPr txBox="1"/>
          <p:nvPr/>
        </p:nvSpPr>
        <p:spPr>
          <a:xfrm rot="643195">
            <a:off x="8958445" y="1287697"/>
            <a:ext cx="263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Les réponses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9891" y="5805055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/10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480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4" y="477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Quelles évolutions pour la vie de couple depuis 1950?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(feuille d’exercice)</a:t>
            </a:r>
            <a:endParaRPr lang="fr-FR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45516"/>
            <a:ext cx="5610225" cy="4829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1127" y="1683905"/>
            <a:ext cx="4973782" cy="412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Avant de faire les exercices:</a:t>
            </a:r>
          </a:p>
          <a:p>
            <a:endParaRPr lang="fr-FR" dirty="0"/>
          </a:p>
          <a:p>
            <a:r>
              <a:rPr lang="fr-FR" sz="2000" b="1" dirty="0" smtClean="0"/>
              <a:t>Comment dit-on?</a:t>
            </a:r>
          </a:p>
          <a:p>
            <a:r>
              <a:rPr lang="fr-FR" sz="2000" b="1" dirty="0" smtClean="0"/>
              <a:t>11% ,  16% ,  38% ,  67%,  74%, 79% et 1950</a:t>
            </a:r>
          </a:p>
          <a:p>
            <a:endParaRPr lang="fr-FR" sz="2000" b="1" dirty="0" smtClean="0"/>
          </a:p>
          <a:p>
            <a:endParaRPr lang="fr-FR" sz="2000" b="1" dirty="0"/>
          </a:p>
          <a:p>
            <a:pPr marL="342900" indent="-342900">
              <a:buAutoNum type="arabicPeriod"/>
            </a:pPr>
            <a:r>
              <a:rPr lang="fr-FR" sz="2000" b="1" dirty="0" smtClean="0"/>
              <a:t>Surlignez tous les verbes que vous voyez et écrivez leur infinitif</a:t>
            </a:r>
          </a:p>
          <a:p>
            <a:pPr marL="342900" indent="-342900">
              <a:buAutoNum type="arabicPeriod"/>
            </a:pPr>
            <a:endParaRPr lang="fr-FR" sz="2000" b="1" dirty="0" smtClean="0"/>
          </a:p>
          <a:p>
            <a:pPr marL="342900" indent="-342900">
              <a:buAutoNum type="arabicPeriod"/>
            </a:pPr>
            <a:r>
              <a:rPr lang="fr-FR" sz="2000" b="1" dirty="0" smtClean="0"/>
              <a:t>Quel est le temps principalement utilisé et pourquoi?</a:t>
            </a:r>
          </a:p>
          <a:p>
            <a:pPr marL="342900" indent="-342900">
              <a:buAutoNum type="arabicPeriod"/>
            </a:pPr>
            <a:endParaRPr lang="fr-FR" sz="2000" b="1" dirty="0" smtClean="0"/>
          </a:p>
          <a:p>
            <a:pPr marL="342900" indent="-342900">
              <a:buAutoNum type="arabicPeriod"/>
            </a:pPr>
            <a:r>
              <a:rPr lang="fr-FR" sz="2000" b="1" dirty="0" smtClean="0"/>
              <a:t>Comment forme-t-on ce temps?</a:t>
            </a:r>
            <a:endParaRPr lang="fr-FR" sz="2000" b="1" dirty="0"/>
          </a:p>
        </p:txBody>
      </p:sp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6" y="3272847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5" y="4245422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4245422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5158380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88" y="5158380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5158380"/>
            <a:ext cx="277091" cy="2965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2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364"/>
          <a:stretch/>
        </p:blipFill>
        <p:spPr>
          <a:xfrm>
            <a:off x="1288864" y="1234250"/>
            <a:ext cx="6743266" cy="435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85454" y="92241"/>
            <a:ext cx="7938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Nombre de mariages et de divorces en France</a:t>
            </a:r>
          </a:p>
          <a:p>
            <a:r>
              <a:rPr lang="fr-FR" sz="2400" b="1" dirty="0" smtClean="0"/>
              <a:t>Utilisez le graphe pour répondre aux questions</a:t>
            </a:r>
            <a:endParaRPr lang="fr-FR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12" y="92241"/>
            <a:ext cx="799234" cy="799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3" y="70288"/>
            <a:ext cx="977525" cy="821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49108" y="1234250"/>
            <a:ext cx="2606581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Comment le nombre de mariages et le nombre de divorces ont-ils évolué ces dernières décennies?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Que pouvez-remarquez en 2005? Pourquoi?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Selon vous, pourquoi les nombres évoluent-ils de cette façon? </a:t>
            </a:r>
            <a:endParaRPr lang="fr-FR" sz="2000" b="1" dirty="0"/>
          </a:p>
        </p:txBody>
      </p:sp>
      <p:pic>
        <p:nvPicPr>
          <p:cNvPr id="14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07" y="1234250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60" y="309866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07" y="309866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06" y="4299070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28" y="4299070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06" y="4299070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957039" y="5918655"/>
            <a:ext cx="249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augmenter = to </a:t>
            </a:r>
            <a:r>
              <a:rPr lang="fr-FR" b="1" dirty="0" err="1" smtClean="0"/>
              <a:t>increase</a:t>
            </a:r>
            <a:endParaRPr lang="fr-FR" b="1" dirty="0" smtClean="0"/>
          </a:p>
          <a:p>
            <a:r>
              <a:rPr lang="fr-FR" b="1" dirty="0"/>
              <a:t>d</a:t>
            </a:r>
            <a:r>
              <a:rPr lang="fr-FR" b="1" dirty="0" smtClean="0"/>
              <a:t>iminuer = to </a:t>
            </a:r>
            <a:r>
              <a:rPr lang="fr-FR" b="1" dirty="0" err="1" smtClean="0"/>
              <a:t>decrease</a:t>
            </a:r>
            <a:endParaRPr lang="fr-F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28585" y="5918656"/>
            <a:ext cx="338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e plus en plus = more and more</a:t>
            </a:r>
          </a:p>
          <a:p>
            <a:r>
              <a:rPr lang="fr-FR" b="1" dirty="0"/>
              <a:t>d</a:t>
            </a:r>
            <a:r>
              <a:rPr lang="fr-FR" b="1" dirty="0" smtClean="0"/>
              <a:t>e moins en moins = </a:t>
            </a:r>
            <a:r>
              <a:rPr lang="fr-FR" b="1" dirty="0" err="1" smtClean="0"/>
              <a:t>less</a:t>
            </a:r>
            <a:r>
              <a:rPr lang="fr-FR" b="1" dirty="0" smtClean="0"/>
              <a:t> and </a:t>
            </a:r>
            <a:r>
              <a:rPr lang="fr-FR" b="1" dirty="0" err="1" smtClean="0"/>
              <a:t>less</a:t>
            </a:r>
            <a:endParaRPr lang="fr-F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88864" y="5918655"/>
            <a:ext cx="259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Il y a = </a:t>
            </a:r>
            <a:r>
              <a:rPr lang="fr-FR" b="1" dirty="0" err="1" smtClean="0"/>
              <a:t>there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/ </a:t>
            </a:r>
            <a:r>
              <a:rPr lang="fr-FR" b="1" dirty="0" err="1" smtClean="0"/>
              <a:t>there</a:t>
            </a:r>
            <a:r>
              <a:rPr lang="fr-FR" b="1" dirty="0" smtClean="0"/>
              <a:t> are</a:t>
            </a:r>
          </a:p>
          <a:p>
            <a:r>
              <a:rPr lang="fr-FR" b="1" dirty="0"/>
              <a:t>d</a:t>
            </a:r>
            <a:r>
              <a:rPr lang="fr-FR" b="1" dirty="0" smtClean="0"/>
              <a:t>e… à… = </a:t>
            </a:r>
            <a:r>
              <a:rPr lang="fr-FR" b="1" dirty="0" err="1" smtClean="0"/>
              <a:t>from</a:t>
            </a:r>
            <a:r>
              <a:rPr lang="fr-FR" b="1" dirty="0" smtClean="0"/>
              <a:t>…to..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6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94" y="-330173"/>
            <a:ext cx="2930546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objectifs:</a:t>
            </a:r>
            <a:endParaRPr lang="fr-FR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Difficile: 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connaissances: identifier les termes et expressions clefs à l’évolution de la vie de couple</a:t>
            </a: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1087463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9919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plus difficile: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L’analyse: utilisez les données pour développer et renforcer ses arguments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Plus difficile: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L’application: examiner les données liées a l’évolution </a:t>
            </a:r>
          </a:p>
        </p:txBody>
      </p:sp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2867990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6" y="2867990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96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2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24105"/>
              </p:ext>
            </p:extLst>
          </p:nvPr>
        </p:nvGraphicFramePr>
        <p:xfrm>
          <a:off x="8448789" y="660443"/>
          <a:ext cx="2787557" cy="401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6954">
                <a:tc>
                  <a:txBody>
                    <a:bodyPr/>
                    <a:lstStyle/>
                    <a:p>
                      <a:r>
                        <a:rPr lang="fr-FR" sz="2400" noProof="0" dirty="0" smtClean="0"/>
                        <a:t>La vie de couple: nouvelles tendances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Révision et transition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L’évolution de la vie de couple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Les différences</a:t>
                      </a:r>
                      <a:r>
                        <a:rPr lang="fr-FR" sz="2000" b="1" baseline="0" noProof="0" dirty="0" smtClean="0">
                          <a:solidFill>
                            <a:schemeClr val="tx1"/>
                          </a:solidFill>
                        </a:rPr>
                        <a:t> entre le mariage, le PACS et l’union libre</a:t>
                      </a:r>
                      <a:endParaRPr lang="fr-FR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Le mariage pour tous</a:t>
                      </a:r>
                    </a:p>
                    <a:p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599509" y="3514698"/>
            <a:ext cx="486114" cy="2787557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903" y="2340735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2" y="1499512"/>
            <a:ext cx="5472546" cy="507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5602" y="0"/>
            <a:ext cx="1075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Pour commencer: </a:t>
            </a:r>
            <a:r>
              <a:rPr lang="fr-FR" sz="3200" b="1" dirty="0" smtClean="0"/>
              <a:t>Regardez les statistiques ci-dessous et faites des phrases pour résumer les informations données</a:t>
            </a:r>
            <a:endParaRPr lang="fr-F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766" y="151070"/>
            <a:ext cx="799234" cy="799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64" y="1101374"/>
            <a:ext cx="910936" cy="9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78"/>
            <a:ext cx="10515600" cy="757093"/>
          </a:xfrm>
        </p:spPr>
        <p:txBody>
          <a:bodyPr/>
          <a:lstStyle/>
          <a:p>
            <a:r>
              <a:rPr lang="fr-FR" b="1" dirty="0" smtClean="0"/>
              <a:t>Le futur proche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27" y="934892"/>
            <a:ext cx="10515600" cy="1166957"/>
          </a:xfrm>
        </p:spPr>
        <p:txBody>
          <a:bodyPr/>
          <a:lstStyle/>
          <a:p>
            <a:r>
              <a:rPr lang="fr-FR" dirty="0" smtClean="0"/>
              <a:t>On utilise le future proche pour parler de ce qui va arriver bientôt </a:t>
            </a:r>
          </a:p>
          <a:p>
            <a:pPr marL="0" indent="0">
              <a:buNone/>
            </a:pPr>
            <a:r>
              <a:rPr lang="fr-FR" dirty="0" smtClean="0"/>
              <a:t>Structure: 	Verbe </a:t>
            </a:r>
            <a:r>
              <a:rPr lang="fr-FR" i="1" u="sng" dirty="0" smtClean="0"/>
              <a:t>aller</a:t>
            </a:r>
            <a:r>
              <a:rPr lang="fr-FR" dirty="0" smtClean="0"/>
              <a:t> au présent   +   verbe à l’infinitif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22599"/>
              </p:ext>
            </p:extLst>
          </p:nvPr>
        </p:nvGraphicFramePr>
        <p:xfrm>
          <a:off x="2923310" y="2186274"/>
          <a:ext cx="317269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ysClr val="windowText" lastClr="000000"/>
                          </a:solidFill>
                        </a:rPr>
                        <a:t>Aller</a:t>
                      </a:r>
                      <a:endParaRPr lang="fr-F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Je</a:t>
                      </a:r>
                    </a:p>
                    <a:p>
                      <a:r>
                        <a:rPr lang="fr-FR" sz="2400" b="1" dirty="0" smtClean="0"/>
                        <a:t>Tu</a:t>
                      </a:r>
                    </a:p>
                    <a:p>
                      <a:r>
                        <a:rPr lang="fr-FR" sz="2400" b="1" dirty="0" smtClean="0"/>
                        <a:t>Il/elle/on</a:t>
                      </a:r>
                    </a:p>
                    <a:p>
                      <a:r>
                        <a:rPr lang="fr-FR" sz="2400" b="1" dirty="0" smtClean="0"/>
                        <a:t>Nous</a:t>
                      </a:r>
                    </a:p>
                    <a:p>
                      <a:r>
                        <a:rPr lang="fr-FR" sz="2400" b="1" dirty="0" smtClean="0"/>
                        <a:t>Vous</a:t>
                      </a:r>
                    </a:p>
                    <a:p>
                      <a:r>
                        <a:rPr lang="fr-FR" sz="2400" b="1" dirty="0" smtClean="0"/>
                        <a:t>Ils/elles</a:t>
                      </a:r>
                      <a:endParaRPr lang="fr-F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vais</a:t>
                      </a:r>
                    </a:p>
                    <a:p>
                      <a:r>
                        <a:rPr lang="fr-FR" sz="2400" b="1" dirty="0" smtClean="0"/>
                        <a:t>vas</a:t>
                      </a:r>
                    </a:p>
                    <a:p>
                      <a:r>
                        <a:rPr lang="fr-FR" sz="2400" b="1" dirty="0" smtClean="0"/>
                        <a:t>va</a:t>
                      </a:r>
                    </a:p>
                    <a:p>
                      <a:r>
                        <a:rPr lang="fr-FR" sz="2400" b="1" dirty="0" smtClean="0"/>
                        <a:t>allons</a:t>
                      </a:r>
                    </a:p>
                    <a:p>
                      <a:r>
                        <a:rPr lang="fr-FR" sz="2400" b="1" dirty="0" smtClean="0"/>
                        <a:t>allez</a:t>
                      </a:r>
                    </a:p>
                    <a:p>
                      <a:r>
                        <a:rPr lang="fr-FR" sz="2400" b="1" dirty="0" smtClean="0"/>
                        <a:t>vont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1527" y="30126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+</a:t>
            </a:r>
            <a:endParaRPr lang="fr-F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21236" y="2204170"/>
            <a:ext cx="15502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divorcer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choisir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</a:t>
            </a:r>
            <a:r>
              <a:rPr lang="fr-FR" sz="2400" dirty="0" smtClean="0"/>
              <a:t>ttendre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</a:t>
            </a:r>
            <a:r>
              <a:rPr lang="fr-FR" sz="2400" dirty="0" smtClean="0"/>
              <a:t>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</a:t>
            </a:r>
            <a:r>
              <a:rPr lang="fr-FR" sz="2400" dirty="0" smtClean="0"/>
              <a:t>ouloir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Devoir</a:t>
            </a:r>
          </a:p>
          <a:p>
            <a:r>
              <a:rPr lang="fr-FR" sz="24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9738" y="5515644"/>
            <a:ext cx="8512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Attention! Pour les verbes pronominaux, n’oubliez pas de changer la particule!</a:t>
            </a:r>
          </a:p>
          <a:p>
            <a:pPr algn="ctr"/>
            <a:r>
              <a:rPr lang="fr-FR" sz="2000" b="1" i="1" dirty="0" smtClean="0"/>
              <a:t>Je vais me marier (I </a:t>
            </a:r>
            <a:r>
              <a:rPr lang="fr-FR" sz="2000" b="1" i="1" dirty="0" err="1" smtClean="0"/>
              <a:t>am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going</a:t>
            </a:r>
            <a:r>
              <a:rPr lang="fr-FR" sz="2000" b="1" i="1" dirty="0" smtClean="0"/>
              <a:t> to </a:t>
            </a:r>
            <a:r>
              <a:rPr lang="fr-FR" sz="2000" b="1" i="1" dirty="0" err="1" smtClean="0"/>
              <a:t>get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married</a:t>
            </a:r>
            <a:r>
              <a:rPr lang="fr-FR" sz="2000" b="1" i="1" dirty="0" smtClean="0"/>
              <a:t>)</a:t>
            </a:r>
          </a:p>
          <a:p>
            <a:pPr algn="ctr"/>
            <a:r>
              <a:rPr lang="fr-FR" sz="2000" b="1" i="1" dirty="0" smtClean="0"/>
              <a:t>Je ne vais pas me marier (I </a:t>
            </a:r>
            <a:r>
              <a:rPr lang="fr-FR" sz="2000" b="1" i="1" dirty="0" err="1" smtClean="0"/>
              <a:t>am</a:t>
            </a:r>
            <a:r>
              <a:rPr lang="fr-FR" sz="2000" b="1" i="1" dirty="0" smtClean="0"/>
              <a:t> not </a:t>
            </a:r>
            <a:r>
              <a:rPr lang="fr-FR" sz="2000" b="1" i="1" dirty="0" err="1" smtClean="0"/>
              <a:t>going</a:t>
            </a:r>
            <a:r>
              <a:rPr lang="fr-FR" sz="2000" b="1" i="1" dirty="0" smtClean="0"/>
              <a:t> to </a:t>
            </a:r>
            <a:r>
              <a:rPr lang="fr-FR" sz="2000" b="1" i="1" dirty="0" err="1" smtClean="0"/>
              <a:t>get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married</a:t>
            </a:r>
            <a:r>
              <a:rPr lang="fr-FR" sz="2000" b="1" i="1" dirty="0" smtClean="0"/>
              <a:t>)</a:t>
            </a:r>
            <a:endParaRPr lang="fr-FR" sz="20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80" y="75478"/>
            <a:ext cx="1489040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691" y="0"/>
            <a:ext cx="10515600" cy="1177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futur proche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Remplissez les blancs avec la forme correcte du verbe </a:t>
            </a:r>
            <a:r>
              <a:rPr lang="fr-FR" sz="3600" b="1" i="1" u="sng" dirty="0" smtClean="0"/>
              <a:t>aller</a:t>
            </a:r>
            <a:endParaRPr lang="fr-F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55" y="1603952"/>
            <a:ext cx="10515600" cy="45336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1. Le nombre de mariage ………….continuer à diminuer. </a:t>
            </a:r>
          </a:p>
          <a:p>
            <a:pPr marL="0" indent="0">
              <a:buNone/>
            </a:pPr>
            <a:r>
              <a:rPr lang="fr-FR" sz="2400" b="1" dirty="0" smtClean="0"/>
              <a:t>2. Mon fiancé et moi …………….célébrer le mariage à l’église.</a:t>
            </a:r>
          </a:p>
          <a:p>
            <a:pPr marL="0" indent="0">
              <a:buNone/>
            </a:pPr>
            <a:r>
              <a:rPr lang="fr-FR" sz="2400" b="1" dirty="0" smtClean="0"/>
              <a:t>3. Elle ne ………………pas vouloir se marier. </a:t>
            </a:r>
          </a:p>
          <a:p>
            <a:pPr marL="0" indent="0">
              <a:buNone/>
            </a:pPr>
            <a:r>
              <a:rPr lang="fr-FR" sz="2400" b="1" dirty="0" smtClean="0"/>
              <a:t>4. Il ……………….déménager avec sa nouvelle petite-amie. </a:t>
            </a:r>
          </a:p>
          <a:p>
            <a:pPr marL="0" indent="0">
              <a:buNone/>
            </a:pPr>
            <a:r>
              <a:rPr lang="fr-FR" sz="2400" b="1" dirty="0" smtClean="0"/>
              <a:t>5. Ils se disputent souvent mais ils ne ……………….pas divorcer. </a:t>
            </a:r>
          </a:p>
          <a:p>
            <a:pPr marL="0" indent="0">
              <a:buNone/>
            </a:pPr>
            <a:r>
              <a:rPr lang="fr-FR" sz="2400" b="1" dirty="0" smtClean="0"/>
              <a:t>6. Je ne ………………….pas avoir d’enfant à l’avenir. </a:t>
            </a:r>
          </a:p>
          <a:p>
            <a:pPr marL="0" indent="0">
              <a:buNone/>
            </a:pPr>
            <a:r>
              <a:rPr lang="fr-FR" sz="2400" b="1" dirty="0" smtClean="0"/>
              <a:t>7. Tu …………………...dire ‘oui’ à la personne qui compte le plus dans ta vie.</a:t>
            </a:r>
          </a:p>
          <a:p>
            <a:pPr marL="0" indent="0">
              <a:buNone/>
            </a:pPr>
            <a:r>
              <a:rPr lang="fr-FR" sz="2400" b="1" dirty="0" smtClean="0"/>
              <a:t>8. Sophie ……………….quitter son partenaire car elle ne l’aime plus.</a:t>
            </a:r>
          </a:p>
          <a:p>
            <a:pPr marL="0" indent="0">
              <a:buNone/>
            </a:pPr>
            <a:r>
              <a:rPr lang="fr-FR" sz="2400" b="1" dirty="0" smtClean="0"/>
              <a:t>9. Vous ………………….surmonter cette crise et voir un conseiller matrimonial.</a:t>
            </a:r>
          </a:p>
          <a:p>
            <a:pPr marL="0" indent="0">
              <a:buNone/>
            </a:pPr>
            <a:r>
              <a:rPr lang="fr-FR" sz="2400" b="1" dirty="0" smtClean="0"/>
              <a:t>10. Mathieu et Romain ………………..se pacser l’année prochaine. </a:t>
            </a:r>
          </a:p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80" y="75478"/>
            <a:ext cx="1489040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691" y="0"/>
            <a:ext cx="10515600" cy="1177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futur proche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Remplissez les blancs avec la forme correcte du verbe </a:t>
            </a:r>
            <a:r>
              <a:rPr lang="fr-FR" sz="3600" b="1" i="1" u="sng" dirty="0" smtClean="0"/>
              <a:t>aller</a:t>
            </a:r>
            <a:endParaRPr lang="fr-F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31661"/>
            <a:ext cx="10515600" cy="45336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1. Le nombre de mariage </a:t>
            </a:r>
            <a:r>
              <a:rPr lang="fr-FR" sz="2400" b="1" dirty="0" smtClean="0">
                <a:solidFill>
                  <a:srgbClr val="FF0000"/>
                </a:solidFill>
              </a:rPr>
              <a:t>va </a:t>
            </a:r>
            <a:r>
              <a:rPr lang="fr-FR" sz="2400" b="1" dirty="0" smtClean="0"/>
              <a:t>continuer à diminuer. </a:t>
            </a:r>
          </a:p>
          <a:p>
            <a:pPr marL="0" indent="0">
              <a:buNone/>
            </a:pPr>
            <a:r>
              <a:rPr lang="fr-FR" sz="2400" b="1" dirty="0" smtClean="0"/>
              <a:t>2. Mon fiancé et moi </a:t>
            </a:r>
            <a:r>
              <a:rPr lang="fr-FR" sz="2400" b="1" dirty="0" smtClean="0">
                <a:solidFill>
                  <a:srgbClr val="FF0000"/>
                </a:solidFill>
              </a:rPr>
              <a:t>allons </a:t>
            </a:r>
            <a:r>
              <a:rPr lang="fr-FR" sz="2400" b="1" dirty="0" smtClean="0"/>
              <a:t>célébrer le mariage à l’église.</a:t>
            </a:r>
          </a:p>
          <a:p>
            <a:pPr marL="0" indent="0">
              <a:buNone/>
            </a:pPr>
            <a:r>
              <a:rPr lang="fr-FR" sz="2400" b="1" dirty="0" smtClean="0"/>
              <a:t>3. Elle ne </a:t>
            </a:r>
            <a:r>
              <a:rPr lang="fr-FR" sz="2400" b="1" dirty="0" smtClean="0">
                <a:solidFill>
                  <a:srgbClr val="FF0000"/>
                </a:solidFill>
              </a:rPr>
              <a:t>va </a:t>
            </a:r>
            <a:r>
              <a:rPr lang="fr-FR" sz="2400" b="1" dirty="0" smtClean="0"/>
              <a:t>pas vouloir se marier. </a:t>
            </a:r>
          </a:p>
          <a:p>
            <a:pPr marL="0" indent="0">
              <a:buNone/>
            </a:pPr>
            <a:r>
              <a:rPr lang="fr-FR" sz="2400" b="1" dirty="0" smtClean="0"/>
              <a:t>4. Il </a:t>
            </a:r>
            <a:r>
              <a:rPr lang="fr-FR" sz="2400" b="1" dirty="0" smtClean="0">
                <a:solidFill>
                  <a:srgbClr val="FF0000"/>
                </a:solidFill>
              </a:rPr>
              <a:t>va </a:t>
            </a:r>
            <a:r>
              <a:rPr lang="fr-FR" sz="2400" b="1" dirty="0" smtClean="0"/>
              <a:t>déménager avec sa nouvelle petite-amie. </a:t>
            </a:r>
          </a:p>
          <a:p>
            <a:pPr marL="0" indent="0">
              <a:buNone/>
            </a:pPr>
            <a:r>
              <a:rPr lang="fr-FR" sz="2400" b="1" dirty="0" smtClean="0"/>
              <a:t>5. Ils se disputent souvent mais ils ne </a:t>
            </a:r>
            <a:r>
              <a:rPr lang="fr-FR" sz="2400" b="1" dirty="0" smtClean="0">
                <a:solidFill>
                  <a:srgbClr val="FF0000"/>
                </a:solidFill>
              </a:rPr>
              <a:t>vont </a:t>
            </a:r>
            <a:r>
              <a:rPr lang="fr-FR" sz="2400" b="1" dirty="0" smtClean="0"/>
              <a:t>pas divorcer. </a:t>
            </a:r>
          </a:p>
          <a:p>
            <a:pPr marL="0" indent="0">
              <a:buNone/>
            </a:pPr>
            <a:r>
              <a:rPr lang="fr-FR" sz="2400" b="1" dirty="0" smtClean="0"/>
              <a:t>6. Je ne </a:t>
            </a:r>
            <a:r>
              <a:rPr lang="fr-FR" sz="2400" b="1" dirty="0" smtClean="0">
                <a:solidFill>
                  <a:srgbClr val="FF0000"/>
                </a:solidFill>
              </a:rPr>
              <a:t>vais </a:t>
            </a:r>
            <a:r>
              <a:rPr lang="fr-FR" sz="2400" b="1" dirty="0" smtClean="0"/>
              <a:t>pas avoir d’enfant à l’avenir. </a:t>
            </a:r>
          </a:p>
          <a:p>
            <a:pPr marL="0" indent="0">
              <a:buNone/>
            </a:pPr>
            <a:r>
              <a:rPr lang="fr-FR" sz="2400" b="1" dirty="0" smtClean="0"/>
              <a:t>7. Tu </a:t>
            </a:r>
            <a:r>
              <a:rPr lang="fr-FR" sz="2400" b="1" dirty="0" smtClean="0">
                <a:solidFill>
                  <a:srgbClr val="FF0000"/>
                </a:solidFill>
              </a:rPr>
              <a:t>vas </a:t>
            </a:r>
            <a:r>
              <a:rPr lang="fr-FR" sz="2400" b="1" dirty="0" smtClean="0"/>
              <a:t>dire ‘oui’ à la personne qui compte le plus dans ta vie.</a:t>
            </a:r>
          </a:p>
          <a:p>
            <a:pPr marL="0" indent="0">
              <a:buNone/>
            </a:pPr>
            <a:r>
              <a:rPr lang="fr-FR" sz="2400" b="1" dirty="0" smtClean="0"/>
              <a:t>8. Sophie </a:t>
            </a:r>
            <a:r>
              <a:rPr lang="fr-FR" sz="2400" b="1" dirty="0" smtClean="0">
                <a:solidFill>
                  <a:srgbClr val="FF0000"/>
                </a:solidFill>
              </a:rPr>
              <a:t>va </a:t>
            </a:r>
            <a:r>
              <a:rPr lang="fr-FR" sz="2400" b="1" dirty="0" smtClean="0"/>
              <a:t>quitter son partenaire car elle ne l’aime plus.</a:t>
            </a:r>
          </a:p>
          <a:p>
            <a:pPr marL="0" indent="0">
              <a:buNone/>
            </a:pPr>
            <a:r>
              <a:rPr lang="fr-FR" sz="2400" b="1" dirty="0" smtClean="0"/>
              <a:t>9. Vous </a:t>
            </a:r>
            <a:r>
              <a:rPr lang="fr-FR" sz="2400" b="1" dirty="0" smtClean="0">
                <a:solidFill>
                  <a:srgbClr val="FF0000"/>
                </a:solidFill>
              </a:rPr>
              <a:t>allez </a:t>
            </a:r>
            <a:r>
              <a:rPr lang="fr-FR" sz="2400" b="1" dirty="0" smtClean="0"/>
              <a:t>surmonter cette crise et voir un conseiller matrimonial.</a:t>
            </a:r>
          </a:p>
          <a:p>
            <a:pPr marL="0" indent="0">
              <a:buNone/>
            </a:pPr>
            <a:r>
              <a:rPr lang="fr-FR" sz="2400" b="1" dirty="0" smtClean="0"/>
              <a:t>10. Mathieu et Romain </a:t>
            </a:r>
            <a:r>
              <a:rPr lang="fr-FR" sz="2400" b="1" dirty="0" smtClean="0">
                <a:solidFill>
                  <a:srgbClr val="FF0000"/>
                </a:solidFill>
              </a:rPr>
              <a:t>vont </a:t>
            </a:r>
            <a:r>
              <a:rPr lang="fr-FR" sz="2400" b="1" dirty="0" smtClean="0"/>
              <a:t>se pacser l’année prochaine. </a:t>
            </a:r>
          </a:p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80" y="75478"/>
            <a:ext cx="1489040" cy="1052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30883">
            <a:off x="9717791" y="1534830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réponses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4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691" y="0"/>
            <a:ext cx="10515600" cy="1177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futur proche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Maintenant, traduisez les phrases en anglais</a:t>
            </a:r>
            <a:endParaRPr lang="fr-F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55" y="1631661"/>
            <a:ext cx="10515600" cy="45336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1. Le nombre de mariage va continuer à diminuer. </a:t>
            </a:r>
          </a:p>
          <a:p>
            <a:pPr marL="0" indent="0">
              <a:buNone/>
            </a:pPr>
            <a:r>
              <a:rPr lang="fr-FR" sz="2400" b="1" dirty="0" smtClean="0"/>
              <a:t>2. Mon fiancé et moi allons célébrer le mariage à l’église.</a:t>
            </a:r>
          </a:p>
          <a:p>
            <a:pPr marL="0" indent="0">
              <a:buNone/>
            </a:pPr>
            <a:r>
              <a:rPr lang="fr-FR" sz="2400" b="1" dirty="0" smtClean="0"/>
              <a:t>3. Elle ne va pas vouloir se marier. </a:t>
            </a:r>
          </a:p>
          <a:p>
            <a:pPr marL="0" indent="0">
              <a:buNone/>
            </a:pPr>
            <a:r>
              <a:rPr lang="fr-FR" sz="2400" b="1" dirty="0" smtClean="0"/>
              <a:t>4. Il va déménager avec sa nouvelle petite-amie. </a:t>
            </a:r>
          </a:p>
          <a:p>
            <a:pPr marL="0" indent="0">
              <a:buNone/>
            </a:pPr>
            <a:r>
              <a:rPr lang="fr-FR" sz="2400" b="1" dirty="0" smtClean="0"/>
              <a:t>5. Ils se disputent souvent mais ils ne vont pas divorcer. </a:t>
            </a:r>
          </a:p>
          <a:p>
            <a:pPr marL="0" indent="0">
              <a:buNone/>
            </a:pPr>
            <a:r>
              <a:rPr lang="fr-FR" sz="2400" b="1" dirty="0" smtClean="0"/>
              <a:t>6. Je ne vais pas avoir d’enfant à l’avenir. </a:t>
            </a:r>
          </a:p>
          <a:p>
            <a:pPr marL="0" indent="0">
              <a:buNone/>
            </a:pPr>
            <a:r>
              <a:rPr lang="fr-FR" sz="2400" b="1" dirty="0" smtClean="0"/>
              <a:t>7. Tu vas dire ‘oui’ à la personne qui compte le plus dans ta vie.</a:t>
            </a:r>
          </a:p>
          <a:p>
            <a:pPr marL="0" indent="0">
              <a:buNone/>
            </a:pPr>
            <a:r>
              <a:rPr lang="fr-FR" sz="2400" b="1" dirty="0" smtClean="0"/>
              <a:t>8. Sophie va quitter son partenaire car elle ne l’aime plus.</a:t>
            </a:r>
          </a:p>
          <a:p>
            <a:pPr marL="0" indent="0">
              <a:buNone/>
            </a:pPr>
            <a:r>
              <a:rPr lang="fr-FR" sz="2400" b="1" dirty="0" smtClean="0"/>
              <a:t>9. Vous allez surmonter cette crise et voir un conseiller matrimonial.</a:t>
            </a:r>
          </a:p>
          <a:p>
            <a:pPr marL="0" indent="0">
              <a:buNone/>
            </a:pPr>
            <a:r>
              <a:rPr lang="fr-FR" sz="2400" b="1" dirty="0" smtClean="0"/>
              <a:t>10. Mathieu et Romain vont se pacser l’année prochaine. </a:t>
            </a:r>
          </a:p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61" y="69507"/>
            <a:ext cx="1401907" cy="7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691" y="0"/>
            <a:ext cx="10515600" cy="1177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futur proche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Maintenant, traduisez les phrases en anglais</a:t>
            </a:r>
            <a:endParaRPr lang="fr-F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55" y="1631661"/>
            <a:ext cx="10515600" cy="45336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1. The number of weddings is going to continue decreasing.</a:t>
            </a:r>
          </a:p>
          <a:p>
            <a:pPr marL="0" indent="0">
              <a:buNone/>
            </a:pPr>
            <a:r>
              <a:rPr lang="en-GB" sz="2400" b="1" dirty="0" smtClean="0"/>
              <a:t>2. My fiancé and I are going to celebrate the wedding in church. </a:t>
            </a:r>
          </a:p>
          <a:p>
            <a:pPr marL="0" indent="0">
              <a:buNone/>
            </a:pPr>
            <a:r>
              <a:rPr lang="en-GB" sz="2400" b="1" dirty="0" smtClean="0"/>
              <a:t>3. She is not going to want to get married. </a:t>
            </a:r>
          </a:p>
          <a:p>
            <a:pPr marL="0" indent="0">
              <a:buNone/>
            </a:pPr>
            <a:r>
              <a:rPr lang="en-GB" sz="2400" b="1" dirty="0" smtClean="0"/>
              <a:t>4. He is going to move in with his new girlfriend. </a:t>
            </a:r>
          </a:p>
          <a:p>
            <a:pPr marL="0" indent="0">
              <a:buNone/>
            </a:pPr>
            <a:r>
              <a:rPr lang="en-GB" sz="2400" b="1" dirty="0" smtClean="0"/>
              <a:t>5. They often argue but they are not going to get divorced. </a:t>
            </a:r>
          </a:p>
          <a:p>
            <a:pPr marL="0" indent="0">
              <a:buNone/>
            </a:pPr>
            <a:r>
              <a:rPr lang="en-GB" sz="2400" b="1" dirty="0" smtClean="0"/>
              <a:t>6. I am not going to have children in the future.</a:t>
            </a:r>
          </a:p>
          <a:p>
            <a:pPr marL="0" indent="0">
              <a:buNone/>
            </a:pPr>
            <a:r>
              <a:rPr lang="en-GB" sz="2400" b="1" dirty="0" smtClean="0"/>
              <a:t>7. You are going to say ‘yes’ to the person who matters the most in your life. </a:t>
            </a:r>
          </a:p>
          <a:p>
            <a:pPr marL="0" indent="0">
              <a:buNone/>
            </a:pPr>
            <a:r>
              <a:rPr lang="en-GB" sz="2400" b="1" dirty="0" smtClean="0"/>
              <a:t>8. Sophie is going to leave her partner because she doesn’t love him anymore. </a:t>
            </a:r>
          </a:p>
          <a:p>
            <a:pPr marL="0" indent="0">
              <a:buNone/>
            </a:pPr>
            <a:r>
              <a:rPr lang="en-GB" sz="2400" b="1" dirty="0" smtClean="0"/>
              <a:t>9. You are going to get over this crisis and see a marriage </a:t>
            </a:r>
            <a:r>
              <a:rPr lang="en-GB" sz="2400" b="1" dirty="0" err="1" smtClean="0"/>
              <a:t>counselor</a:t>
            </a:r>
            <a:r>
              <a:rPr lang="en-GB" sz="2400" b="1" dirty="0" smtClean="0"/>
              <a:t>. </a:t>
            </a:r>
          </a:p>
          <a:p>
            <a:pPr marL="0" indent="0">
              <a:buNone/>
            </a:pPr>
            <a:r>
              <a:rPr lang="en-GB" sz="2400" b="1" dirty="0" smtClean="0"/>
              <a:t>10. Mathieu et </a:t>
            </a:r>
            <a:r>
              <a:rPr lang="en-GB" sz="2400" b="1" dirty="0" err="1" smtClean="0"/>
              <a:t>Romain</a:t>
            </a:r>
            <a:r>
              <a:rPr lang="en-GB" sz="2400" b="1" dirty="0" smtClean="0"/>
              <a:t> are going to get civil partnership next year. </a:t>
            </a:r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61" y="69507"/>
            <a:ext cx="1401907" cy="700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30883">
            <a:off x="9717791" y="1534830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réponses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vocabulaire essentiel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7407"/>
            <a:ext cx="10515600" cy="2081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/>
              <a:t>1. Reliez le français </a:t>
            </a:r>
            <a:r>
              <a:rPr lang="fr-FR" b="1" dirty="0"/>
              <a:t>à</a:t>
            </a:r>
            <a:r>
              <a:rPr lang="fr-FR" b="1" dirty="0" smtClean="0"/>
              <a:t> l’anglais pour compléter la roue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2. Partagez les étiquettes </a:t>
            </a:r>
            <a:r>
              <a:rPr lang="fr-FR" b="1" smtClean="0"/>
              <a:t>et faites </a:t>
            </a:r>
            <a:r>
              <a:rPr lang="fr-FR" b="1" dirty="0" smtClean="0"/>
              <a:t>une chaîne de vocabulaire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3. Complétez la grille de mémoire (feuille d’exercice):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    </a:t>
            </a:r>
            <a:r>
              <a:rPr lang="fr-FR" b="1" dirty="0"/>
              <a:t>d</a:t>
            </a:r>
            <a:r>
              <a:rPr lang="fr-FR" b="1" dirty="0" smtClean="0"/>
              <a:t>u français </a:t>
            </a:r>
            <a:r>
              <a:rPr lang="fr-FR" b="1" dirty="0"/>
              <a:t>à</a:t>
            </a:r>
            <a:r>
              <a:rPr lang="fr-FR" b="1" dirty="0" smtClean="0"/>
              <a:t> l’anglais			de l’anglais au français</a:t>
            </a:r>
            <a:endParaRPr lang="fr-FR" b="1" dirty="0"/>
          </a:p>
        </p:txBody>
      </p:sp>
      <p:pic>
        <p:nvPicPr>
          <p:cNvPr id="4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64" y="474473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28" y="474473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54" y="474473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27" y="171941"/>
            <a:ext cx="1059873" cy="10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1524</Words>
  <Application>Microsoft Office PowerPoint</Application>
  <PresentationFormat>Widescreen</PresentationFormat>
  <Paragraphs>256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Les objectifs:</vt:lpstr>
      <vt:lpstr>PowerPoint Presentation</vt:lpstr>
      <vt:lpstr>Le futur proche</vt:lpstr>
      <vt:lpstr>Le futur proche Remplissez les blancs avec la forme correcte du verbe aller</vt:lpstr>
      <vt:lpstr>Le futur proche Remplissez les blancs avec la forme correcte du verbe aller</vt:lpstr>
      <vt:lpstr>Le futur proche Maintenant, traduisez les phrases en anglais</vt:lpstr>
      <vt:lpstr>Le futur proche Maintenant, traduisez les phrases en anglais</vt:lpstr>
      <vt:lpstr>Le vocabulaire essentiel</vt:lpstr>
      <vt:lpstr>PowerPoint Presentation</vt:lpstr>
      <vt:lpstr>Les différents types de familles Reliez les expressions à leur définition</vt:lpstr>
      <vt:lpstr>Les différents types de familles Reliez les expressions à leur définition</vt:lpstr>
      <vt:lpstr>La famille traditionnelle Ecoutez le passage et répondez aux questions en anglais</vt:lpstr>
      <vt:lpstr>La famille traditionnelle Ecoutez le passage et répondez aux questions en anglais</vt:lpstr>
      <vt:lpstr>Quelles évolutions pour la vie de couple depuis 1950?  (feuille d’exercice)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GUILLE</dc:creator>
  <cp:lastModifiedBy>Françoise Marteel</cp:lastModifiedBy>
  <cp:revision>234</cp:revision>
  <dcterms:created xsi:type="dcterms:W3CDTF">2017-08-13T22:07:18Z</dcterms:created>
  <dcterms:modified xsi:type="dcterms:W3CDTF">2019-03-14T14:42:45Z</dcterms:modified>
</cp:coreProperties>
</file>