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68" r:id="rId3"/>
    <p:sldId id="302" r:id="rId4"/>
    <p:sldId id="287" r:id="rId5"/>
    <p:sldId id="288" r:id="rId6"/>
    <p:sldId id="275" r:id="rId7"/>
    <p:sldId id="303" r:id="rId8"/>
    <p:sldId id="274" r:id="rId9"/>
    <p:sldId id="290" r:id="rId10"/>
    <p:sldId id="289" r:id="rId11"/>
    <p:sldId id="286" r:id="rId12"/>
    <p:sldId id="301" r:id="rId13"/>
    <p:sldId id="273" r:id="rId14"/>
    <p:sldId id="269" r:id="rId15"/>
    <p:sldId id="272" r:id="rId16"/>
    <p:sldId id="259" r:id="rId17"/>
    <p:sldId id="260" r:id="rId18"/>
    <p:sldId id="292" r:id="rId19"/>
    <p:sldId id="284" r:id="rId20"/>
    <p:sldId id="277" r:id="rId21"/>
    <p:sldId id="291" r:id="rId22"/>
    <p:sldId id="293" r:id="rId23"/>
    <p:sldId id="280" r:id="rId24"/>
    <p:sldId id="298" r:id="rId25"/>
    <p:sldId id="304" r:id="rId26"/>
    <p:sldId id="278" r:id="rId27"/>
    <p:sldId id="262" r:id="rId28"/>
    <p:sldId id="263" r:id="rId29"/>
    <p:sldId id="299" r:id="rId30"/>
    <p:sldId id="285" r:id="rId31"/>
    <p:sldId id="306" r:id="rId32"/>
    <p:sldId id="281" r:id="rId33"/>
    <p:sldId id="297" r:id="rId34"/>
    <p:sldId id="296" r:id="rId35"/>
    <p:sldId id="307" r:id="rId36"/>
    <p:sldId id="295" r:id="rId37"/>
    <p:sldId id="279" r:id="rId38"/>
    <p:sldId id="305" r:id="rId39"/>
    <p:sldId id="308" r:id="rId4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9CEC"/>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660"/>
  </p:normalViewPr>
  <p:slideViewPr>
    <p:cSldViewPr snapToGrid="0">
      <p:cViewPr varScale="1">
        <p:scale>
          <a:sx n="65" d="100"/>
          <a:sy n="65" d="100"/>
        </p:scale>
        <p:origin x="94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88462-54AB-45A7-A49F-26764CF83BA0}" type="datetimeFigureOut">
              <a:rPr lang="fr-FR" smtClean="0"/>
              <a:t>23/09/2017</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6C580-F291-4166-A1F8-A3895D8322F6}" type="slidenum">
              <a:rPr lang="fr-FR" smtClean="0"/>
              <a:t>‹#›</a:t>
            </a:fld>
            <a:endParaRPr lang="fr-FR"/>
          </a:p>
        </p:txBody>
      </p:sp>
    </p:spTree>
    <p:extLst>
      <p:ext uri="{BB962C8B-B14F-4D97-AF65-F5344CB8AC3E}">
        <p14:creationId xmlns:p14="http://schemas.microsoft.com/office/powerpoint/2010/main" val="905178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1F46C580-F291-4166-A1F8-A3895D8322F6}" type="slidenum">
              <a:rPr lang="fr-FR" smtClean="0"/>
              <a:t>33</a:t>
            </a:fld>
            <a:endParaRPr lang="fr-FR"/>
          </a:p>
        </p:txBody>
      </p:sp>
    </p:spTree>
    <p:extLst>
      <p:ext uri="{BB962C8B-B14F-4D97-AF65-F5344CB8AC3E}">
        <p14:creationId xmlns:p14="http://schemas.microsoft.com/office/powerpoint/2010/main" val="2447259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You </a:t>
            </a:r>
            <a:r>
              <a:rPr lang="fr-FR" dirty="0" err="1" smtClean="0"/>
              <a:t>can</a:t>
            </a:r>
            <a:r>
              <a:rPr lang="fr-FR" dirty="0" smtClean="0"/>
              <a:t> </a:t>
            </a:r>
            <a:r>
              <a:rPr lang="fr-FR" dirty="0" err="1" smtClean="0"/>
              <a:t>share</a:t>
            </a:r>
            <a:r>
              <a:rPr lang="fr-FR" dirty="0" smtClean="0"/>
              <a:t> </a:t>
            </a:r>
            <a:r>
              <a:rPr lang="fr-FR" dirty="0" err="1" smtClean="0"/>
              <a:t>this</a:t>
            </a:r>
            <a:r>
              <a:rPr lang="fr-FR" dirty="0" smtClean="0"/>
              <a:t> </a:t>
            </a:r>
            <a:r>
              <a:rPr lang="fr-FR" dirty="0" err="1" smtClean="0"/>
              <a:t>link</a:t>
            </a:r>
            <a:r>
              <a:rPr lang="fr-FR" dirty="0" smtClean="0"/>
              <a:t> </a:t>
            </a:r>
            <a:r>
              <a:rPr lang="fr-FR" dirty="0" err="1" smtClean="0"/>
              <a:t>with</a:t>
            </a:r>
            <a:r>
              <a:rPr lang="fr-FR" dirty="0" smtClean="0"/>
              <a:t> </a:t>
            </a:r>
            <a:r>
              <a:rPr lang="fr-FR" dirty="0" err="1" smtClean="0"/>
              <a:t>students</a:t>
            </a:r>
            <a:r>
              <a:rPr lang="fr-FR" dirty="0" smtClean="0"/>
              <a:t> for </a:t>
            </a:r>
            <a:r>
              <a:rPr lang="fr-FR" dirty="0" err="1" smtClean="0"/>
              <a:t>vocab</a:t>
            </a:r>
            <a:r>
              <a:rPr lang="fr-FR" dirty="0" smtClean="0"/>
              <a:t> practice online. </a:t>
            </a:r>
            <a:r>
              <a:rPr lang="fr-FR" dirty="0" err="1" smtClean="0"/>
              <a:t>They</a:t>
            </a:r>
            <a:r>
              <a:rPr lang="fr-FR" dirty="0" smtClean="0"/>
              <a:t> </a:t>
            </a:r>
            <a:r>
              <a:rPr lang="fr-FR" dirty="0" err="1" smtClean="0"/>
              <a:t>will</a:t>
            </a:r>
            <a:r>
              <a:rPr lang="fr-FR" dirty="0" smtClean="0"/>
              <a:t> have to </a:t>
            </a:r>
            <a:r>
              <a:rPr lang="fr-FR" dirty="0" err="1" smtClean="0"/>
              <a:t>be</a:t>
            </a:r>
            <a:r>
              <a:rPr lang="fr-FR" dirty="0" smtClean="0"/>
              <a:t> </a:t>
            </a:r>
            <a:r>
              <a:rPr lang="fr-FR" dirty="0" err="1" smtClean="0"/>
              <a:t>registered</a:t>
            </a:r>
            <a:r>
              <a:rPr lang="fr-FR" dirty="0" smtClean="0"/>
              <a:t> on </a:t>
            </a:r>
            <a:r>
              <a:rPr lang="fr-FR" dirty="0" err="1" smtClean="0"/>
              <a:t>Memrise</a:t>
            </a:r>
            <a:r>
              <a:rPr lang="fr-FR" dirty="0" smtClean="0"/>
              <a:t> (free). You </a:t>
            </a:r>
            <a:r>
              <a:rPr lang="fr-FR" dirty="0" err="1" smtClean="0"/>
              <a:t>can</a:t>
            </a:r>
            <a:r>
              <a:rPr lang="fr-FR" dirty="0" smtClean="0"/>
              <a:t> </a:t>
            </a:r>
            <a:r>
              <a:rPr lang="fr-FR" dirty="0" err="1" smtClean="0"/>
              <a:t>even</a:t>
            </a:r>
            <a:r>
              <a:rPr lang="fr-FR" dirty="0" smtClean="0"/>
              <a:t> </a:t>
            </a:r>
            <a:r>
              <a:rPr lang="fr-FR" dirty="0" err="1" smtClean="0"/>
              <a:t>create</a:t>
            </a:r>
            <a:r>
              <a:rPr lang="fr-FR" dirty="0" smtClean="0"/>
              <a:t> a group and </a:t>
            </a:r>
            <a:r>
              <a:rPr lang="fr-FR" dirty="0" err="1" smtClean="0"/>
              <a:t>add</a:t>
            </a:r>
            <a:r>
              <a:rPr lang="fr-FR" dirty="0" smtClean="0"/>
              <a:t> </a:t>
            </a:r>
            <a:r>
              <a:rPr lang="fr-FR" dirty="0" err="1" smtClean="0"/>
              <a:t>this</a:t>
            </a:r>
            <a:r>
              <a:rPr lang="fr-FR" dirty="0" smtClean="0"/>
              <a:t> course to </a:t>
            </a:r>
            <a:r>
              <a:rPr lang="fr-FR" dirty="0" err="1" smtClean="0"/>
              <a:t>your</a:t>
            </a:r>
            <a:r>
              <a:rPr lang="fr-FR" dirty="0" smtClean="0"/>
              <a:t> group to </a:t>
            </a:r>
            <a:r>
              <a:rPr lang="fr-FR" dirty="0" err="1" smtClean="0"/>
              <a:t>follow</a:t>
            </a:r>
            <a:r>
              <a:rPr lang="fr-FR" dirty="0" smtClean="0"/>
              <a:t> </a:t>
            </a:r>
            <a:r>
              <a:rPr lang="fr-FR" dirty="0" err="1" smtClean="0"/>
              <a:t>students</a:t>
            </a:r>
            <a:r>
              <a:rPr lang="fr-FR" dirty="0" smtClean="0"/>
              <a:t>’ </a:t>
            </a:r>
            <a:r>
              <a:rPr lang="fr-FR" dirty="0" err="1" smtClean="0"/>
              <a:t>progress</a:t>
            </a:r>
            <a:endParaRPr lang="fr-FR" dirty="0"/>
          </a:p>
        </p:txBody>
      </p:sp>
      <p:sp>
        <p:nvSpPr>
          <p:cNvPr id="4" name="Slide Number Placeholder 3"/>
          <p:cNvSpPr>
            <a:spLocks noGrp="1"/>
          </p:cNvSpPr>
          <p:nvPr>
            <p:ph type="sldNum" sz="quarter" idx="10"/>
          </p:nvPr>
        </p:nvSpPr>
        <p:spPr/>
        <p:txBody>
          <a:bodyPr/>
          <a:lstStyle/>
          <a:p>
            <a:fld id="{1F46C580-F291-4166-A1F8-A3895D8322F6}" type="slidenum">
              <a:rPr lang="fr-FR" smtClean="0"/>
              <a:t>39</a:t>
            </a:fld>
            <a:endParaRPr lang="fr-FR"/>
          </a:p>
        </p:txBody>
      </p:sp>
    </p:spTree>
    <p:extLst>
      <p:ext uri="{BB962C8B-B14F-4D97-AF65-F5344CB8AC3E}">
        <p14:creationId xmlns:p14="http://schemas.microsoft.com/office/powerpoint/2010/main" val="122192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3D29456C-8BD0-47DB-BB2E-82A5ADF5ABDD}" type="datetimeFigureOut">
              <a:rPr lang="fr-FR" smtClean="0"/>
              <a:t>23/09/2017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49AAA9-8E14-4BD9-91CD-E6BDBAEEAA33}" type="slidenum">
              <a:rPr lang="fr-FR" smtClean="0"/>
              <a:t>‹#›</a:t>
            </a:fld>
            <a:endParaRPr lang="fr-FR"/>
          </a:p>
        </p:txBody>
      </p:sp>
    </p:spTree>
    <p:extLst>
      <p:ext uri="{BB962C8B-B14F-4D97-AF65-F5344CB8AC3E}">
        <p14:creationId xmlns:p14="http://schemas.microsoft.com/office/powerpoint/2010/main" val="313036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D29456C-8BD0-47DB-BB2E-82A5ADF5ABDD}" type="datetimeFigureOut">
              <a:rPr lang="fr-FR" smtClean="0"/>
              <a:t>23/09/2017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49AAA9-8E14-4BD9-91CD-E6BDBAEEAA33}" type="slidenum">
              <a:rPr lang="fr-FR" smtClean="0"/>
              <a:t>‹#›</a:t>
            </a:fld>
            <a:endParaRPr lang="fr-FR"/>
          </a:p>
        </p:txBody>
      </p:sp>
    </p:spTree>
    <p:extLst>
      <p:ext uri="{BB962C8B-B14F-4D97-AF65-F5344CB8AC3E}">
        <p14:creationId xmlns:p14="http://schemas.microsoft.com/office/powerpoint/2010/main" val="710629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D29456C-8BD0-47DB-BB2E-82A5ADF5ABDD}" type="datetimeFigureOut">
              <a:rPr lang="fr-FR" smtClean="0"/>
              <a:t>23/09/2017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49AAA9-8E14-4BD9-91CD-E6BDBAEEAA33}" type="slidenum">
              <a:rPr lang="fr-FR" smtClean="0"/>
              <a:t>‹#›</a:t>
            </a:fld>
            <a:endParaRPr lang="fr-FR"/>
          </a:p>
        </p:txBody>
      </p:sp>
    </p:spTree>
    <p:extLst>
      <p:ext uri="{BB962C8B-B14F-4D97-AF65-F5344CB8AC3E}">
        <p14:creationId xmlns:p14="http://schemas.microsoft.com/office/powerpoint/2010/main" val="428850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3D29456C-8BD0-47DB-BB2E-82A5ADF5ABDD}" type="datetimeFigureOut">
              <a:rPr lang="fr-FR" smtClean="0"/>
              <a:t>23/09/2017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49AAA9-8E14-4BD9-91CD-E6BDBAEEAA33}" type="slidenum">
              <a:rPr lang="fr-FR" smtClean="0"/>
              <a:t>‹#›</a:t>
            </a:fld>
            <a:endParaRPr lang="fr-FR"/>
          </a:p>
        </p:txBody>
      </p:sp>
    </p:spTree>
    <p:extLst>
      <p:ext uri="{BB962C8B-B14F-4D97-AF65-F5344CB8AC3E}">
        <p14:creationId xmlns:p14="http://schemas.microsoft.com/office/powerpoint/2010/main" val="1456580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29456C-8BD0-47DB-BB2E-82A5ADF5ABDD}" type="datetimeFigureOut">
              <a:rPr lang="fr-FR" smtClean="0"/>
              <a:t>23/09/2017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A549AAA9-8E14-4BD9-91CD-E6BDBAEEAA33}" type="slidenum">
              <a:rPr lang="fr-FR" smtClean="0"/>
              <a:t>‹#›</a:t>
            </a:fld>
            <a:endParaRPr lang="fr-FR"/>
          </a:p>
        </p:txBody>
      </p:sp>
    </p:spTree>
    <p:extLst>
      <p:ext uri="{BB962C8B-B14F-4D97-AF65-F5344CB8AC3E}">
        <p14:creationId xmlns:p14="http://schemas.microsoft.com/office/powerpoint/2010/main" val="2033527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3D29456C-8BD0-47DB-BB2E-82A5ADF5ABDD}" type="datetimeFigureOut">
              <a:rPr lang="fr-FR" smtClean="0"/>
              <a:t>23/09/2017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49AAA9-8E14-4BD9-91CD-E6BDBAEEAA33}" type="slidenum">
              <a:rPr lang="fr-FR" smtClean="0"/>
              <a:t>‹#›</a:t>
            </a:fld>
            <a:endParaRPr lang="fr-FR"/>
          </a:p>
        </p:txBody>
      </p:sp>
    </p:spTree>
    <p:extLst>
      <p:ext uri="{BB962C8B-B14F-4D97-AF65-F5344CB8AC3E}">
        <p14:creationId xmlns:p14="http://schemas.microsoft.com/office/powerpoint/2010/main" val="305060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3D29456C-8BD0-47DB-BB2E-82A5ADF5ABDD}" type="datetimeFigureOut">
              <a:rPr lang="fr-FR" smtClean="0"/>
              <a:t>23/09/2017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A549AAA9-8E14-4BD9-91CD-E6BDBAEEAA33}" type="slidenum">
              <a:rPr lang="fr-FR" smtClean="0"/>
              <a:t>‹#›</a:t>
            </a:fld>
            <a:endParaRPr lang="fr-FR"/>
          </a:p>
        </p:txBody>
      </p:sp>
    </p:spTree>
    <p:extLst>
      <p:ext uri="{BB962C8B-B14F-4D97-AF65-F5344CB8AC3E}">
        <p14:creationId xmlns:p14="http://schemas.microsoft.com/office/powerpoint/2010/main" val="1581563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3D29456C-8BD0-47DB-BB2E-82A5ADF5ABDD}" type="datetimeFigureOut">
              <a:rPr lang="fr-FR" smtClean="0"/>
              <a:t>23/09/2017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A549AAA9-8E14-4BD9-91CD-E6BDBAEEAA33}" type="slidenum">
              <a:rPr lang="fr-FR" smtClean="0"/>
              <a:t>‹#›</a:t>
            </a:fld>
            <a:endParaRPr lang="fr-FR"/>
          </a:p>
        </p:txBody>
      </p:sp>
    </p:spTree>
    <p:extLst>
      <p:ext uri="{BB962C8B-B14F-4D97-AF65-F5344CB8AC3E}">
        <p14:creationId xmlns:p14="http://schemas.microsoft.com/office/powerpoint/2010/main" val="225542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9456C-8BD0-47DB-BB2E-82A5ADF5ABDD}" type="datetimeFigureOut">
              <a:rPr lang="fr-FR" smtClean="0"/>
              <a:t>23/09/2017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A549AAA9-8E14-4BD9-91CD-E6BDBAEEAA33}" type="slidenum">
              <a:rPr lang="fr-FR" smtClean="0"/>
              <a:t>‹#›</a:t>
            </a:fld>
            <a:endParaRPr lang="fr-FR"/>
          </a:p>
        </p:txBody>
      </p:sp>
    </p:spTree>
    <p:extLst>
      <p:ext uri="{BB962C8B-B14F-4D97-AF65-F5344CB8AC3E}">
        <p14:creationId xmlns:p14="http://schemas.microsoft.com/office/powerpoint/2010/main" val="1609284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9456C-8BD0-47DB-BB2E-82A5ADF5ABDD}" type="datetimeFigureOut">
              <a:rPr lang="fr-FR" smtClean="0"/>
              <a:t>23/09/2017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49AAA9-8E14-4BD9-91CD-E6BDBAEEAA33}" type="slidenum">
              <a:rPr lang="fr-FR" smtClean="0"/>
              <a:t>‹#›</a:t>
            </a:fld>
            <a:endParaRPr lang="fr-FR"/>
          </a:p>
        </p:txBody>
      </p:sp>
    </p:spTree>
    <p:extLst>
      <p:ext uri="{BB962C8B-B14F-4D97-AF65-F5344CB8AC3E}">
        <p14:creationId xmlns:p14="http://schemas.microsoft.com/office/powerpoint/2010/main" val="3870404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29456C-8BD0-47DB-BB2E-82A5ADF5ABDD}" type="datetimeFigureOut">
              <a:rPr lang="fr-FR" smtClean="0"/>
              <a:t>23/09/2017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A549AAA9-8E14-4BD9-91CD-E6BDBAEEAA33}" type="slidenum">
              <a:rPr lang="fr-FR" smtClean="0"/>
              <a:t>‹#›</a:t>
            </a:fld>
            <a:endParaRPr lang="fr-FR"/>
          </a:p>
        </p:txBody>
      </p:sp>
    </p:spTree>
    <p:extLst>
      <p:ext uri="{BB962C8B-B14F-4D97-AF65-F5344CB8AC3E}">
        <p14:creationId xmlns:p14="http://schemas.microsoft.com/office/powerpoint/2010/main" val="109978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29456C-8BD0-47DB-BB2E-82A5ADF5ABDD}" type="datetimeFigureOut">
              <a:rPr lang="fr-FR" smtClean="0"/>
              <a:t>23/09/2017</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49AAA9-8E14-4BD9-91CD-E6BDBAEEAA33}" type="slidenum">
              <a:rPr lang="fr-FR" smtClean="0"/>
              <a:t>‹#›</a:t>
            </a:fld>
            <a:endParaRPr lang="fr-FR"/>
          </a:p>
        </p:txBody>
      </p:sp>
    </p:spTree>
    <p:extLst>
      <p:ext uri="{BB962C8B-B14F-4D97-AF65-F5344CB8AC3E}">
        <p14:creationId xmlns:p14="http://schemas.microsoft.com/office/powerpoint/2010/main" val="681566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memrise.com/course/1164669/french-vocabulary-aqa-as/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375" y="2923175"/>
            <a:ext cx="2743200" cy="1198039"/>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Thème 1: Les Aspects de la Société Francophone: Les Tendances</a:t>
            </a:r>
            <a:endParaRPr lang="fr-FR" sz="2000" b="1" dirty="0">
              <a:solidFill>
                <a:schemeClr val="tx1"/>
              </a:solidFill>
            </a:endParaRPr>
          </a:p>
        </p:txBody>
      </p:sp>
      <p:sp>
        <p:nvSpPr>
          <p:cNvPr id="5" name="Rectangle 4"/>
          <p:cNvSpPr/>
          <p:nvPr/>
        </p:nvSpPr>
        <p:spPr>
          <a:xfrm>
            <a:off x="3911253" y="632110"/>
            <a:ext cx="2179150" cy="1112172"/>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1. La famille en voie de changement</a:t>
            </a:r>
            <a:endParaRPr lang="fr-FR" sz="1600" b="1" dirty="0">
              <a:solidFill>
                <a:schemeClr val="tx1"/>
              </a:solidFill>
            </a:endParaRPr>
          </a:p>
        </p:txBody>
      </p:sp>
      <p:sp>
        <p:nvSpPr>
          <p:cNvPr id="9" name="Rectangle 8"/>
          <p:cNvSpPr/>
          <p:nvPr/>
        </p:nvSpPr>
        <p:spPr>
          <a:xfrm>
            <a:off x="3869742" y="2950338"/>
            <a:ext cx="2220661" cy="1123955"/>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2. La ‘cyber-société’</a:t>
            </a:r>
            <a:endParaRPr lang="fr-FR" sz="1600" b="1" dirty="0">
              <a:solidFill>
                <a:schemeClr val="tx1"/>
              </a:solidFill>
            </a:endParaRPr>
          </a:p>
        </p:txBody>
      </p:sp>
      <p:sp>
        <p:nvSpPr>
          <p:cNvPr id="10" name="Rectangle 9"/>
          <p:cNvSpPr/>
          <p:nvPr/>
        </p:nvSpPr>
        <p:spPr>
          <a:xfrm>
            <a:off x="3869741" y="4865205"/>
            <a:ext cx="2220662" cy="1161198"/>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3: Le rôle du bénévolat</a:t>
            </a:r>
            <a:endParaRPr lang="fr-FR" sz="1600" b="1" dirty="0">
              <a:solidFill>
                <a:schemeClr val="tx1"/>
              </a:solidFill>
            </a:endParaRPr>
          </a:p>
        </p:txBody>
      </p:sp>
      <p:sp>
        <p:nvSpPr>
          <p:cNvPr id="11" name="Rectangle 10"/>
          <p:cNvSpPr/>
          <p:nvPr/>
        </p:nvSpPr>
        <p:spPr>
          <a:xfrm>
            <a:off x="6340568" y="211352"/>
            <a:ext cx="4327433" cy="538619"/>
          </a:xfrm>
          <a:prstGeom prst="rect">
            <a:avLst/>
          </a:prstGeom>
          <a:solidFill>
            <a:srgbClr val="E67EAD"/>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La vie de couple: nouvelles tendances</a:t>
            </a:r>
            <a:endParaRPr lang="fr-FR" sz="1600" b="1" dirty="0">
              <a:solidFill>
                <a:schemeClr val="tx1"/>
              </a:solidFill>
            </a:endParaRPr>
          </a:p>
        </p:txBody>
      </p:sp>
      <p:sp>
        <p:nvSpPr>
          <p:cNvPr id="12" name="Rectangle 11"/>
          <p:cNvSpPr/>
          <p:nvPr/>
        </p:nvSpPr>
        <p:spPr>
          <a:xfrm>
            <a:off x="6340567" y="901723"/>
            <a:ext cx="4327433" cy="556796"/>
          </a:xfrm>
          <a:prstGeom prst="rect">
            <a:avLst/>
          </a:prstGeom>
          <a:solidFill>
            <a:srgbClr val="E67EAD"/>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b. Monoparentalité, homoparentalité, familles recomposées</a:t>
            </a:r>
            <a:endParaRPr lang="fr-FR" sz="1600" b="1" dirty="0">
              <a:solidFill>
                <a:schemeClr val="tx1"/>
              </a:solidFill>
            </a:endParaRPr>
          </a:p>
        </p:txBody>
      </p:sp>
      <p:sp>
        <p:nvSpPr>
          <p:cNvPr id="13" name="Rectangle 12"/>
          <p:cNvSpPr/>
          <p:nvPr/>
        </p:nvSpPr>
        <p:spPr>
          <a:xfrm>
            <a:off x="6340567" y="1635339"/>
            <a:ext cx="4327433" cy="533620"/>
          </a:xfrm>
          <a:prstGeom prst="rect">
            <a:avLst/>
          </a:prstGeom>
          <a:solidFill>
            <a:srgbClr val="E67E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c. Grands-parents, parents et enfants: soucis et problèmes</a:t>
            </a:r>
            <a:endParaRPr lang="fr-FR" sz="1600" b="1" dirty="0">
              <a:solidFill>
                <a:schemeClr val="tx1"/>
              </a:solidFill>
            </a:endParaRPr>
          </a:p>
        </p:txBody>
      </p:sp>
      <p:sp>
        <p:nvSpPr>
          <p:cNvPr id="30" name="Rectangle 29"/>
          <p:cNvSpPr/>
          <p:nvPr/>
        </p:nvSpPr>
        <p:spPr>
          <a:xfrm>
            <a:off x="6300245" y="2416718"/>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chemeClr val="tx1"/>
                </a:solidFill>
              </a:rPr>
              <a:t>a. Comment la technologie facilite la vie quotidienne</a:t>
            </a:r>
            <a:endParaRPr lang="fr-FR" sz="1600" b="1" dirty="0">
              <a:solidFill>
                <a:schemeClr val="tx1"/>
              </a:solidFill>
            </a:endParaRPr>
          </a:p>
        </p:txBody>
      </p:sp>
      <p:sp>
        <p:nvSpPr>
          <p:cNvPr id="31" name="Rectangle 30"/>
          <p:cNvSpPr/>
          <p:nvPr/>
        </p:nvSpPr>
        <p:spPr>
          <a:xfrm>
            <a:off x="6300245" y="3077989"/>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b. Quels dangers la cyber-société pose-t-elle?</a:t>
            </a:r>
          </a:p>
          <a:p>
            <a:endParaRPr lang="fr-FR" sz="1600" b="1" dirty="0">
              <a:solidFill>
                <a:schemeClr val="tx1"/>
              </a:solidFill>
            </a:endParaRPr>
          </a:p>
        </p:txBody>
      </p:sp>
      <p:sp>
        <p:nvSpPr>
          <p:cNvPr id="32" name="Rectangle 31"/>
          <p:cNvSpPr/>
          <p:nvPr/>
        </p:nvSpPr>
        <p:spPr>
          <a:xfrm>
            <a:off x="6300244" y="3756741"/>
            <a:ext cx="4327433" cy="533620"/>
          </a:xfrm>
          <a:prstGeom prst="rect">
            <a:avLst/>
          </a:prstGeom>
          <a:solidFill>
            <a:srgbClr val="8CDAC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c. Qui sont les cybernautes?</a:t>
            </a:r>
          </a:p>
          <a:p>
            <a:endParaRPr lang="fr-FR" sz="1600" b="1" dirty="0">
              <a:solidFill>
                <a:schemeClr val="tx1"/>
              </a:solidFill>
            </a:endParaRPr>
          </a:p>
        </p:txBody>
      </p:sp>
      <p:sp>
        <p:nvSpPr>
          <p:cNvPr id="33" name="Rectangle 32"/>
          <p:cNvSpPr/>
          <p:nvPr/>
        </p:nvSpPr>
        <p:spPr>
          <a:xfrm>
            <a:off x="6300241" y="458855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fr-FR" sz="1600" b="1" dirty="0" smtClean="0">
                <a:solidFill>
                  <a:schemeClr val="tx1"/>
                </a:solidFill>
              </a:rPr>
              <a:t>a. Qui sont et que font les bénévoles?</a:t>
            </a:r>
          </a:p>
          <a:p>
            <a:endParaRPr lang="fr-FR" sz="1600" b="1" dirty="0">
              <a:solidFill>
                <a:schemeClr val="tx1"/>
              </a:solidFill>
            </a:endParaRPr>
          </a:p>
        </p:txBody>
      </p:sp>
      <p:sp>
        <p:nvSpPr>
          <p:cNvPr id="34" name="Rectangle 33"/>
          <p:cNvSpPr/>
          <p:nvPr/>
        </p:nvSpPr>
        <p:spPr>
          <a:xfrm>
            <a:off x="6300241" y="5248915"/>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b. Le bénévolat: Quelles valeurs pour ceux qui sont aidés?</a:t>
            </a:r>
          </a:p>
          <a:p>
            <a:endParaRPr lang="fr-FR" sz="1600" b="1" dirty="0">
              <a:solidFill>
                <a:schemeClr val="tx1"/>
              </a:solidFill>
            </a:endParaRPr>
          </a:p>
        </p:txBody>
      </p:sp>
      <p:sp>
        <p:nvSpPr>
          <p:cNvPr id="35" name="Rectangle 34"/>
          <p:cNvSpPr/>
          <p:nvPr/>
        </p:nvSpPr>
        <p:spPr>
          <a:xfrm>
            <a:off x="6300240" y="5937700"/>
            <a:ext cx="4327433" cy="533620"/>
          </a:xfrm>
          <a:prstGeom prst="rect">
            <a:avLst/>
          </a:prstGeom>
          <a:solidFill>
            <a:srgbClr val="899CD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fr-FR" sz="1600" b="1" dirty="0" smtClean="0">
              <a:solidFill>
                <a:schemeClr val="tx1"/>
              </a:solidFill>
            </a:endParaRPr>
          </a:p>
          <a:p>
            <a:pPr marL="0" lvl="1"/>
            <a:r>
              <a:rPr lang="fr-FR" sz="1600" b="1" dirty="0" smtClean="0">
                <a:solidFill>
                  <a:schemeClr val="tx1"/>
                </a:solidFill>
              </a:rPr>
              <a:t>c. Le bénévolat: Quelles valeurs pour ceux qui aident?</a:t>
            </a:r>
          </a:p>
          <a:p>
            <a:endParaRPr lang="fr-FR" sz="1600" b="1" dirty="0">
              <a:solidFill>
                <a:schemeClr val="tx1"/>
              </a:solidFill>
            </a:endParaRPr>
          </a:p>
        </p:txBody>
      </p:sp>
      <p:cxnSp>
        <p:nvCxnSpPr>
          <p:cNvPr id="37" name="Elbow Connector 36"/>
          <p:cNvCxnSpPr>
            <a:stCxn id="4" idx="3"/>
            <a:endCxn id="5" idx="1"/>
          </p:cNvCxnSpPr>
          <p:nvPr/>
        </p:nvCxnSpPr>
        <p:spPr>
          <a:xfrm flipV="1">
            <a:off x="2964575" y="1188196"/>
            <a:ext cx="946678" cy="2333999"/>
          </a:xfrm>
          <a:prstGeom prst="bentConnector3">
            <a:avLst>
              <a:gd name="adj1" fmla="val 47117"/>
            </a:avLst>
          </a:prstGeom>
          <a:ln>
            <a:tailEnd type="triangle"/>
          </a:ln>
        </p:spPr>
        <p:style>
          <a:lnRef idx="3">
            <a:schemeClr val="dk1"/>
          </a:lnRef>
          <a:fillRef idx="0">
            <a:schemeClr val="dk1"/>
          </a:fillRef>
          <a:effectRef idx="2">
            <a:schemeClr val="dk1"/>
          </a:effectRef>
          <a:fontRef idx="minor">
            <a:schemeClr val="tx1"/>
          </a:fontRef>
        </p:style>
      </p:cxnSp>
      <p:cxnSp>
        <p:nvCxnSpPr>
          <p:cNvPr id="39" name="Elbow Connector 38"/>
          <p:cNvCxnSpPr>
            <a:stCxn id="4" idx="3"/>
            <a:endCxn id="10" idx="1"/>
          </p:cNvCxnSpPr>
          <p:nvPr/>
        </p:nvCxnSpPr>
        <p:spPr>
          <a:xfrm>
            <a:off x="2964575" y="3522195"/>
            <a:ext cx="905166" cy="1923609"/>
          </a:xfrm>
          <a:prstGeom prst="bentConnector3">
            <a:avLst>
              <a:gd name="adj1" fmla="val 49454"/>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3174417" y="3522195"/>
            <a:ext cx="69532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360218" y="387927"/>
            <a:ext cx="1382430" cy="400110"/>
          </a:xfrm>
          <a:prstGeom prst="rect">
            <a:avLst/>
          </a:prstGeom>
          <a:noFill/>
        </p:spPr>
        <p:txBody>
          <a:bodyPr wrap="none" rtlCol="0">
            <a:spAutoFit/>
          </a:bodyPr>
          <a:lstStyle/>
          <a:p>
            <a:r>
              <a:rPr lang="fr-FR" sz="2000" b="1" dirty="0" smtClean="0"/>
              <a:t>1ère année</a:t>
            </a:r>
            <a:endParaRPr lang="fr-FR" sz="2000" b="1" dirty="0"/>
          </a:p>
        </p:txBody>
      </p:sp>
    </p:spTree>
    <p:extLst>
      <p:ext uri="{BB962C8B-B14F-4D97-AF65-F5344CB8AC3E}">
        <p14:creationId xmlns:p14="http://schemas.microsoft.com/office/powerpoint/2010/main" val="14243217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122"/>
            <a:ext cx="10515600" cy="662781"/>
          </a:xfrm>
        </p:spPr>
        <p:txBody>
          <a:bodyPr>
            <a:normAutofit fontScale="90000"/>
          </a:bodyPr>
          <a:lstStyle/>
          <a:p>
            <a:r>
              <a:rPr lang="fr-FR" b="1" dirty="0" smtClean="0"/>
              <a:t>Mes parents se sont séparés</a:t>
            </a:r>
            <a:endParaRPr lang="fr-FR" b="1" dirty="0"/>
          </a:p>
        </p:txBody>
      </p:sp>
      <p:pic>
        <p:nvPicPr>
          <p:cNvPr id="4" name="parents separ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48109" y="418306"/>
            <a:ext cx="609600" cy="609600"/>
          </a:xfrm>
          <a:prstGeom prst="rect">
            <a:avLst/>
          </a:prstGeom>
        </p:spPr>
      </p:pic>
      <p:pic>
        <p:nvPicPr>
          <p:cNvPr id="6" name="Picture 5"/>
          <p:cNvPicPr>
            <a:picLocks noChangeAspect="1"/>
          </p:cNvPicPr>
          <p:nvPr/>
        </p:nvPicPr>
        <p:blipFill>
          <a:blip r:embed="rId5"/>
          <a:stretch>
            <a:fillRect/>
          </a:stretch>
        </p:blipFill>
        <p:spPr>
          <a:xfrm>
            <a:off x="172748" y="1157302"/>
            <a:ext cx="5881688" cy="1765173"/>
          </a:xfrm>
          <a:prstGeom prst="rect">
            <a:avLst/>
          </a:prstGeom>
        </p:spPr>
      </p:pic>
      <p:pic>
        <p:nvPicPr>
          <p:cNvPr id="7" name="Picture 6"/>
          <p:cNvPicPr>
            <a:picLocks noChangeAspect="1"/>
          </p:cNvPicPr>
          <p:nvPr/>
        </p:nvPicPr>
        <p:blipFill>
          <a:blip r:embed="rId6"/>
          <a:stretch>
            <a:fillRect/>
          </a:stretch>
        </p:blipFill>
        <p:spPr>
          <a:xfrm>
            <a:off x="172748" y="3162436"/>
            <a:ext cx="5715000" cy="1736455"/>
          </a:xfrm>
          <a:prstGeom prst="rect">
            <a:avLst/>
          </a:prstGeom>
        </p:spPr>
      </p:pic>
      <p:pic>
        <p:nvPicPr>
          <p:cNvPr id="8" name="Picture 7"/>
          <p:cNvPicPr>
            <a:picLocks noChangeAspect="1"/>
          </p:cNvPicPr>
          <p:nvPr/>
        </p:nvPicPr>
        <p:blipFill>
          <a:blip r:embed="rId7"/>
          <a:stretch>
            <a:fillRect/>
          </a:stretch>
        </p:blipFill>
        <p:spPr>
          <a:xfrm>
            <a:off x="172748" y="5110551"/>
            <a:ext cx="5715000" cy="1719147"/>
          </a:xfrm>
          <a:prstGeom prst="rect">
            <a:avLst/>
          </a:prstGeom>
        </p:spPr>
      </p:pic>
      <p:pic>
        <p:nvPicPr>
          <p:cNvPr id="9" name="Picture 8"/>
          <p:cNvPicPr>
            <a:picLocks noChangeAspect="1"/>
          </p:cNvPicPr>
          <p:nvPr/>
        </p:nvPicPr>
        <p:blipFill>
          <a:blip r:embed="rId8"/>
          <a:stretch>
            <a:fillRect/>
          </a:stretch>
        </p:blipFill>
        <p:spPr>
          <a:xfrm>
            <a:off x="6433110" y="1202092"/>
            <a:ext cx="5758890" cy="1937261"/>
          </a:xfrm>
          <a:prstGeom prst="rect">
            <a:avLst/>
          </a:prstGeom>
        </p:spPr>
      </p:pic>
      <p:pic>
        <p:nvPicPr>
          <p:cNvPr id="10" name="Picture 9"/>
          <p:cNvPicPr>
            <a:picLocks noChangeAspect="1"/>
          </p:cNvPicPr>
          <p:nvPr/>
        </p:nvPicPr>
        <p:blipFill>
          <a:blip r:embed="rId9"/>
          <a:stretch>
            <a:fillRect/>
          </a:stretch>
        </p:blipFill>
        <p:spPr>
          <a:xfrm>
            <a:off x="6433110" y="3532542"/>
            <a:ext cx="5638608" cy="1655311"/>
          </a:xfrm>
          <a:prstGeom prst="rect">
            <a:avLst/>
          </a:prstGeom>
        </p:spPr>
      </p:pic>
      <p:sp>
        <p:nvSpPr>
          <p:cNvPr id="11" name="TextBox 10"/>
          <p:cNvSpPr txBox="1"/>
          <p:nvPr/>
        </p:nvSpPr>
        <p:spPr>
          <a:xfrm>
            <a:off x="10326812" y="5708514"/>
            <a:ext cx="521297" cy="523220"/>
          </a:xfrm>
          <a:prstGeom prst="rect">
            <a:avLst/>
          </a:prstGeom>
          <a:noFill/>
        </p:spPr>
        <p:txBody>
          <a:bodyPr wrap="none" rtlCol="0">
            <a:spAutoFit/>
          </a:bodyPr>
          <a:lstStyle/>
          <a:p>
            <a:r>
              <a:rPr lang="fr-FR" sz="2800" b="1" dirty="0" smtClean="0"/>
              <a:t>/5</a:t>
            </a:r>
            <a:endParaRPr lang="fr-FR" sz="2800" b="1" dirty="0"/>
          </a:p>
        </p:txBody>
      </p:sp>
      <p:pic>
        <p:nvPicPr>
          <p:cNvPr id="12" name="Picture 4" descr="https://pixabay.com/static/uploads/photo/2014/04/02/11/01/tick-305245_960_72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3274" y="2468585"/>
            <a:ext cx="302016" cy="3731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pixabay.com/static/uploads/photo/2014/04/02/11/01/tick-305245_960_72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21483" y="4445001"/>
            <a:ext cx="302016" cy="3731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pixabay.com/static/uploads/photo/2014/04/02/11/01/tick-305245_960_72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8315" y="5521940"/>
            <a:ext cx="302016" cy="373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pixabay.com/static/uploads/photo/2014/04/02/11/01/tick-305245_960_72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7093" y="1788811"/>
            <a:ext cx="302016" cy="3731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pixabay.com/static/uploads/photo/2014/04/02/11/01/tick-305245_960_72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07093" y="4360197"/>
            <a:ext cx="302016" cy="3731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818401">
            <a:off x="8178730" y="312142"/>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8971931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1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437" y="0"/>
            <a:ext cx="10515600" cy="1325563"/>
          </a:xfrm>
        </p:spPr>
        <p:txBody>
          <a:bodyPr>
            <a:normAutofit/>
          </a:bodyPr>
          <a:lstStyle/>
          <a:p>
            <a:r>
              <a:rPr lang="fr-FR" dirty="0" smtClean="0"/>
              <a:t>Le passé composé</a:t>
            </a:r>
            <a:br>
              <a:rPr lang="fr-FR" dirty="0" smtClean="0"/>
            </a:br>
            <a:r>
              <a:rPr lang="fr-FR" sz="3100" dirty="0" smtClean="0"/>
              <a:t>Complétez les phrases suivantes en utilisant le passé composé</a:t>
            </a:r>
            <a:endParaRPr lang="fr-FR" sz="3100" dirty="0"/>
          </a:p>
        </p:txBody>
      </p:sp>
      <p:sp>
        <p:nvSpPr>
          <p:cNvPr id="3" name="Content Placeholder 2"/>
          <p:cNvSpPr>
            <a:spLocks noGrp="1"/>
          </p:cNvSpPr>
          <p:nvPr>
            <p:ph idx="1"/>
          </p:nvPr>
        </p:nvSpPr>
        <p:spPr>
          <a:xfrm>
            <a:off x="1233055" y="1567910"/>
            <a:ext cx="6858000" cy="4777472"/>
          </a:xfrm>
          <a:ln w="28575">
            <a:solidFill>
              <a:schemeClr val="tx1"/>
            </a:solidFill>
          </a:ln>
        </p:spPr>
        <p:txBody>
          <a:bodyPr>
            <a:noAutofit/>
          </a:bodyPr>
          <a:lstStyle/>
          <a:p>
            <a:pPr marL="0" indent="0">
              <a:buNone/>
            </a:pPr>
            <a:r>
              <a:rPr lang="fr-FR" sz="1600" b="1" dirty="0" smtClean="0"/>
              <a:t>1. 	Quand mon </a:t>
            </a:r>
            <a:r>
              <a:rPr lang="fr-FR" sz="1600" b="1" dirty="0"/>
              <a:t>père </a:t>
            </a:r>
            <a:r>
              <a:rPr lang="fr-FR" sz="1600" b="1" dirty="0" smtClean="0"/>
              <a:t>…………………..(quitter) ma mère,</a:t>
            </a:r>
          </a:p>
          <a:p>
            <a:pPr marL="0" indent="0">
              <a:buNone/>
            </a:pPr>
            <a:r>
              <a:rPr lang="fr-FR" sz="1600" b="1" dirty="0" smtClean="0"/>
              <a:t>2. 	j’……………….(trouver) la situation difficile </a:t>
            </a:r>
          </a:p>
          <a:p>
            <a:pPr marL="0" indent="0">
              <a:buNone/>
            </a:pPr>
            <a:r>
              <a:rPr lang="fr-FR" sz="1600" b="1" dirty="0" smtClean="0"/>
              <a:t>3. 	car ma mère ………… beaucoup ……………..(pleurer).</a:t>
            </a:r>
          </a:p>
          <a:p>
            <a:pPr marL="0" indent="0">
              <a:buNone/>
            </a:pPr>
            <a:r>
              <a:rPr lang="fr-FR" sz="1600" b="1" dirty="0" smtClean="0"/>
              <a:t>4. 	Ils ………………………….(vendre) notre maison.</a:t>
            </a:r>
          </a:p>
          <a:p>
            <a:pPr marL="0" indent="0">
              <a:buNone/>
            </a:pPr>
            <a:r>
              <a:rPr lang="fr-FR" sz="1600" b="1" dirty="0" smtClean="0"/>
              <a:t>5. 	J’…………………..(aider) ma </a:t>
            </a:r>
            <a:r>
              <a:rPr lang="fr-FR" sz="1600" b="1" dirty="0"/>
              <a:t>mère avec les </a:t>
            </a:r>
            <a:r>
              <a:rPr lang="fr-FR" sz="1600" b="1" dirty="0" smtClean="0"/>
              <a:t>tâches administratives</a:t>
            </a:r>
          </a:p>
          <a:p>
            <a:pPr marL="0" indent="0">
              <a:buNone/>
            </a:pPr>
            <a:r>
              <a:rPr lang="fr-FR" sz="1600" b="1" dirty="0" smtClean="0"/>
              <a:t>6. 	et </a:t>
            </a:r>
            <a:r>
              <a:rPr lang="fr-FR" sz="1600" b="1" dirty="0"/>
              <a:t>nous </a:t>
            </a:r>
            <a:r>
              <a:rPr lang="fr-FR" sz="1600" b="1" dirty="0" smtClean="0"/>
              <a:t>………………………..(emménager) dans </a:t>
            </a:r>
            <a:r>
              <a:rPr lang="fr-FR" sz="1600" b="1" dirty="0"/>
              <a:t>un petit </a:t>
            </a:r>
            <a:r>
              <a:rPr lang="fr-FR" sz="1600" b="1" dirty="0" smtClean="0"/>
              <a:t>appartement. </a:t>
            </a:r>
          </a:p>
          <a:p>
            <a:pPr marL="0" indent="0">
              <a:buNone/>
            </a:pPr>
            <a:r>
              <a:rPr lang="fr-FR" sz="1600" b="1" dirty="0" smtClean="0"/>
              <a:t>7. 	Au début, mon père ……………………..(essayer) de demander </a:t>
            </a:r>
            <a:r>
              <a:rPr lang="fr-FR" sz="1600" b="1" dirty="0"/>
              <a:t>la garde </a:t>
            </a:r>
            <a:r>
              <a:rPr lang="fr-FR" sz="1600" b="1" dirty="0" smtClean="0"/>
              <a:t>	alternée.</a:t>
            </a:r>
          </a:p>
          <a:p>
            <a:pPr marL="0" indent="0">
              <a:buNone/>
            </a:pPr>
            <a:r>
              <a:rPr lang="fr-FR" sz="1600" b="1" dirty="0" smtClean="0"/>
              <a:t>8. 	Puis, il …………… vite ………………………(retrouver) </a:t>
            </a:r>
            <a:r>
              <a:rPr lang="fr-FR" sz="1600" b="1" dirty="0"/>
              <a:t>une </a:t>
            </a:r>
            <a:r>
              <a:rPr lang="fr-FR" sz="1600" b="1" dirty="0" smtClean="0"/>
              <a:t>conjointe.</a:t>
            </a:r>
          </a:p>
          <a:p>
            <a:pPr marL="0" indent="0">
              <a:buNone/>
            </a:pPr>
            <a:r>
              <a:rPr lang="fr-FR" sz="1600" b="1" dirty="0" smtClean="0"/>
              <a:t>9. 	Ma </a:t>
            </a:r>
            <a:r>
              <a:rPr lang="fr-FR" sz="1600" b="1" dirty="0"/>
              <a:t>sœur </a:t>
            </a:r>
            <a:r>
              <a:rPr lang="fr-FR" sz="1600" b="1" dirty="0" smtClean="0"/>
              <a:t>……………………………(refuser) de lui parler</a:t>
            </a:r>
          </a:p>
          <a:p>
            <a:pPr marL="0" indent="0">
              <a:buNone/>
            </a:pPr>
            <a:r>
              <a:rPr lang="fr-FR" sz="1600" b="1" dirty="0" smtClean="0"/>
              <a:t>10. 	et ils </a:t>
            </a:r>
            <a:r>
              <a:rPr lang="fr-FR" sz="1600" b="1" dirty="0"/>
              <a:t>n</a:t>
            </a:r>
            <a:r>
              <a:rPr lang="fr-FR" sz="1600" b="1" dirty="0" smtClean="0"/>
              <a:t>’………………… </a:t>
            </a:r>
            <a:r>
              <a:rPr lang="fr-FR" sz="1600" b="1" dirty="0"/>
              <a:t>pas </a:t>
            </a:r>
            <a:r>
              <a:rPr lang="fr-FR" sz="1600" b="1" dirty="0" smtClean="0"/>
              <a:t>………………………….(apprécier) sa </a:t>
            </a:r>
            <a:r>
              <a:rPr lang="fr-FR" sz="1600" b="1" dirty="0"/>
              <a:t>réaction. </a:t>
            </a:r>
          </a:p>
          <a:p>
            <a:pPr marL="0" indent="0">
              <a:buNone/>
            </a:pPr>
            <a:r>
              <a:rPr lang="fr-FR" sz="1600" b="1" dirty="0" smtClean="0"/>
              <a:t>11.	 Mon père ……………….. donc ……………………..(finir) </a:t>
            </a:r>
            <a:r>
              <a:rPr lang="fr-FR" sz="1600" b="1" dirty="0"/>
              <a:t>par </a:t>
            </a:r>
            <a:r>
              <a:rPr lang="fr-FR" sz="1600" b="1" dirty="0" smtClean="0"/>
              <a:t>laisser </a:t>
            </a:r>
            <a:r>
              <a:rPr lang="fr-FR" sz="1600" b="1" dirty="0"/>
              <a:t>la </a:t>
            </a:r>
            <a:r>
              <a:rPr lang="fr-FR" sz="1600" b="1" dirty="0" smtClean="0"/>
              <a:t>	garde à </a:t>
            </a:r>
            <a:r>
              <a:rPr lang="fr-FR" sz="1600" b="1" dirty="0"/>
              <a:t>ma mère. </a:t>
            </a:r>
          </a:p>
          <a:p>
            <a:pPr marL="0" indent="0">
              <a:buNone/>
            </a:pPr>
            <a:r>
              <a:rPr lang="fr-FR" sz="1600" b="1" dirty="0" smtClean="0"/>
              <a:t>12. 	Cela fait deux ans que </a:t>
            </a:r>
            <a:r>
              <a:rPr lang="fr-FR" sz="1600" b="1" dirty="0" smtClean="0"/>
              <a:t>nous ……………………………(arrêter) d’aller chez 	lui.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08" y="0"/>
            <a:ext cx="1441692" cy="1019464"/>
          </a:xfrm>
          <a:prstGeom prst="rect">
            <a:avLst/>
          </a:prstGeom>
        </p:spPr>
      </p:pic>
      <p:sp>
        <p:nvSpPr>
          <p:cNvPr id="5" name="TextBox 4"/>
          <p:cNvSpPr txBox="1"/>
          <p:nvPr/>
        </p:nvSpPr>
        <p:spPr>
          <a:xfrm>
            <a:off x="8478981" y="1567910"/>
            <a:ext cx="3394363" cy="4832092"/>
          </a:xfrm>
          <a:prstGeom prst="rect">
            <a:avLst/>
          </a:prstGeom>
          <a:solidFill>
            <a:schemeClr val="accent6">
              <a:lumMod val="40000"/>
              <a:lumOff val="60000"/>
            </a:schemeClr>
          </a:solidFill>
          <a:ln w="28575">
            <a:solidFill>
              <a:schemeClr val="tx1"/>
            </a:solidFill>
          </a:ln>
        </p:spPr>
        <p:txBody>
          <a:bodyPr wrap="square" rtlCol="0">
            <a:spAutoFit/>
          </a:bodyPr>
          <a:lstStyle/>
          <a:p>
            <a:r>
              <a:rPr lang="fr-FR" sz="2000" b="1" dirty="0" err="1" smtClean="0"/>
              <a:t>Perfect</a:t>
            </a:r>
            <a:r>
              <a:rPr lang="fr-FR" sz="2000" b="1" dirty="0" smtClean="0"/>
              <a:t> </a:t>
            </a:r>
            <a:r>
              <a:rPr lang="fr-FR" sz="2000" b="1" dirty="0" err="1" smtClean="0"/>
              <a:t>tense</a:t>
            </a:r>
            <a:endParaRPr lang="fr-FR" sz="2000" b="1" dirty="0" smtClean="0"/>
          </a:p>
          <a:p>
            <a:endParaRPr lang="fr-FR" sz="1600" dirty="0"/>
          </a:p>
          <a:p>
            <a:pPr marL="285750" indent="-285750">
              <a:buFont typeface="Arial" panose="020B0604020202020204" pitchFamily="34" charset="0"/>
              <a:buChar char="•"/>
            </a:pPr>
            <a:r>
              <a:rPr lang="fr-FR" sz="1600" dirty="0" smtClean="0"/>
              <a:t>The </a:t>
            </a:r>
            <a:r>
              <a:rPr lang="fr-FR" sz="1600" dirty="0" err="1" smtClean="0"/>
              <a:t>perfect</a:t>
            </a:r>
            <a:r>
              <a:rPr lang="fr-FR" sz="1600" dirty="0" smtClean="0"/>
              <a:t> </a:t>
            </a:r>
            <a:r>
              <a:rPr lang="fr-FR" sz="1600" dirty="0" err="1" smtClean="0"/>
              <a:t>tense</a:t>
            </a:r>
            <a:r>
              <a:rPr lang="fr-FR" sz="1600" dirty="0" smtClean="0"/>
              <a:t> </a:t>
            </a:r>
            <a:r>
              <a:rPr lang="fr-FR" sz="1600" dirty="0" err="1" smtClean="0"/>
              <a:t>is</a:t>
            </a:r>
            <a:r>
              <a:rPr lang="fr-FR" sz="1600" dirty="0" smtClean="0"/>
              <a:t> </a:t>
            </a:r>
            <a:r>
              <a:rPr lang="fr-FR" sz="1600" dirty="0" err="1" smtClean="0"/>
              <a:t>used</a:t>
            </a:r>
            <a:r>
              <a:rPr lang="fr-FR" sz="1600" dirty="0" smtClean="0"/>
              <a:t> to express a </a:t>
            </a:r>
            <a:r>
              <a:rPr lang="fr-FR" sz="1600" dirty="0" err="1" smtClean="0"/>
              <a:t>completed</a:t>
            </a:r>
            <a:r>
              <a:rPr lang="fr-FR" sz="1600" dirty="0" smtClean="0"/>
              <a:t> action or </a:t>
            </a:r>
            <a:r>
              <a:rPr lang="fr-FR" sz="1600" dirty="0" err="1" smtClean="0"/>
              <a:t>event</a:t>
            </a:r>
            <a:r>
              <a:rPr lang="fr-FR" sz="1600" dirty="0" smtClean="0"/>
              <a:t> in the </a:t>
            </a:r>
            <a:r>
              <a:rPr lang="fr-FR" sz="1600" dirty="0" err="1" smtClean="0"/>
              <a:t>past</a:t>
            </a:r>
            <a:r>
              <a:rPr lang="fr-FR" sz="1600" dirty="0" smtClean="0"/>
              <a:t>.</a:t>
            </a:r>
          </a:p>
          <a:p>
            <a:endParaRPr lang="fr-FR" sz="1600" dirty="0"/>
          </a:p>
          <a:p>
            <a:pPr marL="285750" indent="-285750">
              <a:buFont typeface="Arial" panose="020B0604020202020204" pitchFamily="34" charset="0"/>
              <a:buChar char="•"/>
            </a:pPr>
            <a:r>
              <a:rPr lang="fr-FR" sz="1600" dirty="0" smtClean="0"/>
              <a:t>It </a:t>
            </a:r>
            <a:r>
              <a:rPr lang="fr-FR" sz="1600" dirty="0" err="1" smtClean="0"/>
              <a:t>is</a:t>
            </a:r>
            <a:r>
              <a:rPr lang="fr-FR" sz="1600" dirty="0" smtClean="0"/>
              <a:t> </a:t>
            </a:r>
            <a:r>
              <a:rPr lang="fr-FR" sz="1600" dirty="0" err="1" smtClean="0"/>
              <a:t>formed</a:t>
            </a:r>
            <a:r>
              <a:rPr lang="fr-FR" sz="1600" dirty="0" smtClean="0"/>
              <a:t> </a:t>
            </a:r>
            <a:r>
              <a:rPr lang="fr-FR" sz="1600" dirty="0" err="1" smtClean="0"/>
              <a:t>with</a:t>
            </a:r>
            <a:r>
              <a:rPr lang="fr-FR" sz="1600" dirty="0" smtClean="0"/>
              <a:t> an </a:t>
            </a:r>
            <a:r>
              <a:rPr lang="fr-FR" sz="1600" dirty="0" err="1" smtClean="0"/>
              <a:t>auxiliary</a:t>
            </a:r>
            <a:r>
              <a:rPr lang="fr-FR" sz="1600" dirty="0" smtClean="0"/>
              <a:t> </a:t>
            </a:r>
            <a:r>
              <a:rPr lang="fr-FR" sz="1600" dirty="0" err="1" smtClean="0"/>
              <a:t>verb</a:t>
            </a:r>
            <a:r>
              <a:rPr lang="fr-FR" sz="1600" dirty="0" smtClean="0"/>
              <a:t> (avoir or être) and the </a:t>
            </a:r>
            <a:r>
              <a:rPr lang="fr-FR" sz="1600" dirty="0" err="1" smtClean="0"/>
              <a:t>past</a:t>
            </a:r>
            <a:r>
              <a:rPr lang="fr-FR" sz="1600" dirty="0" smtClean="0"/>
              <a:t> </a:t>
            </a:r>
            <a:r>
              <a:rPr lang="fr-FR" sz="1600" dirty="0" err="1" smtClean="0"/>
              <a:t>participle</a:t>
            </a:r>
            <a:r>
              <a:rPr lang="fr-FR" sz="1600" dirty="0" smtClean="0"/>
              <a:t>. </a:t>
            </a:r>
          </a:p>
          <a:p>
            <a:endParaRPr lang="fr-FR" sz="1600" dirty="0"/>
          </a:p>
          <a:p>
            <a:r>
              <a:rPr lang="fr-FR" sz="1600" dirty="0" err="1" smtClean="0"/>
              <a:t>Here</a:t>
            </a:r>
            <a:r>
              <a:rPr lang="fr-FR" sz="1600" dirty="0" smtClean="0"/>
              <a:t>, all the </a:t>
            </a:r>
            <a:r>
              <a:rPr lang="fr-FR" sz="1600" dirty="0" err="1" smtClean="0"/>
              <a:t>verbs</a:t>
            </a:r>
            <a:r>
              <a:rPr lang="fr-FR" sz="1600" dirty="0" smtClean="0"/>
              <a:t> are </a:t>
            </a:r>
            <a:r>
              <a:rPr lang="fr-FR" sz="1600" dirty="0" err="1" smtClean="0"/>
              <a:t>regular</a:t>
            </a:r>
            <a:r>
              <a:rPr lang="fr-FR" sz="1600" dirty="0" smtClean="0"/>
              <a:t> </a:t>
            </a:r>
            <a:r>
              <a:rPr lang="fr-FR" sz="1600" dirty="0" err="1" smtClean="0"/>
              <a:t>verbs</a:t>
            </a:r>
            <a:r>
              <a:rPr lang="fr-FR" sz="1600" dirty="0" smtClean="0"/>
              <a:t>. </a:t>
            </a:r>
            <a:r>
              <a:rPr lang="fr-FR" sz="1600" dirty="0" err="1"/>
              <a:t>T</a:t>
            </a:r>
            <a:r>
              <a:rPr lang="fr-FR" sz="1600" dirty="0" err="1" smtClean="0"/>
              <a:t>hey</a:t>
            </a:r>
            <a:r>
              <a:rPr lang="fr-FR" sz="1600" dirty="0" smtClean="0"/>
              <a:t> use </a:t>
            </a:r>
            <a:r>
              <a:rPr lang="fr-FR" sz="1600" b="1" dirty="0" smtClean="0"/>
              <a:t>AVOIR</a:t>
            </a:r>
            <a:r>
              <a:rPr lang="fr-FR" sz="1600" dirty="0" smtClean="0"/>
              <a:t> and </a:t>
            </a:r>
            <a:r>
              <a:rPr lang="fr-FR" sz="1600" dirty="0" err="1" smtClean="0"/>
              <a:t>follow</a:t>
            </a:r>
            <a:r>
              <a:rPr lang="fr-FR" sz="1600" dirty="0" smtClean="0"/>
              <a:t> the </a:t>
            </a:r>
            <a:r>
              <a:rPr lang="fr-FR" sz="1600" dirty="0" err="1" smtClean="0"/>
              <a:t>following</a:t>
            </a:r>
            <a:r>
              <a:rPr lang="fr-FR" sz="1600" dirty="0" smtClean="0"/>
              <a:t> </a:t>
            </a:r>
            <a:r>
              <a:rPr lang="fr-FR" sz="1600" dirty="0" err="1" smtClean="0"/>
              <a:t>rule</a:t>
            </a:r>
            <a:r>
              <a:rPr lang="fr-FR" sz="1600" dirty="0" smtClean="0"/>
              <a:t> for the </a:t>
            </a:r>
            <a:r>
              <a:rPr lang="fr-FR" sz="1600" dirty="0" err="1" smtClean="0"/>
              <a:t>past</a:t>
            </a:r>
            <a:r>
              <a:rPr lang="fr-FR" sz="1600" dirty="0" smtClean="0"/>
              <a:t> </a:t>
            </a:r>
            <a:r>
              <a:rPr lang="fr-FR" sz="1600" dirty="0" err="1" smtClean="0"/>
              <a:t>participle</a:t>
            </a:r>
            <a:r>
              <a:rPr lang="fr-FR" sz="1600" dirty="0" smtClean="0"/>
              <a:t>:</a:t>
            </a:r>
            <a:endParaRPr lang="fr-FR" sz="1600" dirty="0"/>
          </a:p>
          <a:p>
            <a:endParaRPr lang="fr-FR" sz="1600" dirty="0" smtClean="0"/>
          </a:p>
          <a:p>
            <a:pPr algn="ctr"/>
            <a:r>
              <a:rPr lang="fr-FR" sz="2000" dirty="0" smtClean="0"/>
              <a:t>-er </a:t>
            </a:r>
            <a:r>
              <a:rPr lang="fr-FR" sz="2000" dirty="0" smtClean="0">
                <a:sym typeface="Wingdings" panose="05000000000000000000" pitchFamily="2" charset="2"/>
              </a:rPr>
              <a:t> -é</a:t>
            </a:r>
          </a:p>
          <a:p>
            <a:pPr algn="ctr"/>
            <a:r>
              <a:rPr lang="fr-FR" sz="2000" dirty="0" smtClean="0">
                <a:sym typeface="Wingdings" panose="05000000000000000000" pitchFamily="2" charset="2"/>
              </a:rPr>
              <a:t>-</a:t>
            </a:r>
            <a:r>
              <a:rPr lang="fr-FR" sz="2000" dirty="0" err="1" smtClean="0">
                <a:sym typeface="Wingdings" panose="05000000000000000000" pitchFamily="2" charset="2"/>
              </a:rPr>
              <a:t>ir</a:t>
            </a:r>
            <a:r>
              <a:rPr lang="fr-FR" sz="2000" dirty="0" smtClean="0">
                <a:sym typeface="Wingdings" panose="05000000000000000000" pitchFamily="2" charset="2"/>
              </a:rPr>
              <a:t>  -i</a:t>
            </a:r>
          </a:p>
          <a:p>
            <a:pPr algn="ctr"/>
            <a:r>
              <a:rPr lang="fr-FR" sz="2000" dirty="0" smtClean="0">
                <a:sym typeface="Wingdings" panose="05000000000000000000" pitchFamily="2" charset="2"/>
              </a:rPr>
              <a:t>-</a:t>
            </a:r>
            <a:r>
              <a:rPr lang="fr-FR" sz="2000" dirty="0" err="1" smtClean="0">
                <a:sym typeface="Wingdings" panose="05000000000000000000" pitchFamily="2" charset="2"/>
              </a:rPr>
              <a:t>re</a:t>
            </a:r>
            <a:r>
              <a:rPr lang="fr-FR" sz="2000" dirty="0" smtClean="0">
                <a:sym typeface="Wingdings" panose="05000000000000000000" pitchFamily="2" charset="2"/>
              </a:rPr>
              <a:t> -u</a:t>
            </a:r>
          </a:p>
          <a:p>
            <a:pPr algn="ctr"/>
            <a:endParaRPr lang="fr-FR" sz="2000" dirty="0" smtClean="0"/>
          </a:p>
        </p:txBody>
      </p:sp>
    </p:spTree>
    <p:extLst>
      <p:ext uri="{BB962C8B-B14F-4D97-AF65-F5344CB8AC3E}">
        <p14:creationId xmlns:p14="http://schemas.microsoft.com/office/powerpoint/2010/main" val="263391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437" y="0"/>
            <a:ext cx="10515600" cy="1325563"/>
          </a:xfrm>
        </p:spPr>
        <p:txBody>
          <a:bodyPr>
            <a:normAutofit/>
          </a:bodyPr>
          <a:lstStyle/>
          <a:p>
            <a:r>
              <a:rPr lang="fr-FR" dirty="0" smtClean="0"/>
              <a:t>Le passé composé</a:t>
            </a:r>
            <a:br>
              <a:rPr lang="fr-FR" dirty="0" smtClean="0"/>
            </a:br>
            <a:r>
              <a:rPr lang="fr-FR" sz="3100" dirty="0" smtClean="0"/>
              <a:t>Complétez les phrases suivantes en utilisant le passé composé</a:t>
            </a:r>
            <a:endParaRPr lang="fr-FR" sz="3100" dirty="0"/>
          </a:p>
        </p:txBody>
      </p:sp>
      <p:sp>
        <p:nvSpPr>
          <p:cNvPr id="3" name="Content Placeholder 2"/>
          <p:cNvSpPr>
            <a:spLocks noGrp="1"/>
          </p:cNvSpPr>
          <p:nvPr>
            <p:ph idx="1"/>
          </p:nvPr>
        </p:nvSpPr>
        <p:spPr>
          <a:xfrm>
            <a:off x="1233055" y="1567910"/>
            <a:ext cx="6858000" cy="4777472"/>
          </a:xfrm>
          <a:ln w="28575">
            <a:solidFill>
              <a:schemeClr val="tx1"/>
            </a:solidFill>
          </a:ln>
        </p:spPr>
        <p:txBody>
          <a:bodyPr>
            <a:noAutofit/>
          </a:bodyPr>
          <a:lstStyle/>
          <a:p>
            <a:pPr marL="0" indent="0">
              <a:buNone/>
            </a:pPr>
            <a:r>
              <a:rPr lang="fr-FR" sz="1600" b="1" dirty="0" smtClean="0"/>
              <a:t>1. 	Quand mon </a:t>
            </a:r>
            <a:r>
              <a:rPr lang="fr-FR" sz="1600" b="1" dirty="0"/>
              <a:t>père </a:t>
            </a:r>
            <a:r>
              <a:rPr lang="fr-FR" sz="1600" b="1" dirty="0" smtClean="0">
                <a:solidFill>
                  <a:srgbClr val="FF0000"/>
                </a:solidFill>
              </a:rPr>
              <a:t>a quitté </a:t>
            </a:r>
            <a:r>
              <a:rPr lang="fr-FR" sz="1600" b="1" dirty="0" smtClean="0"/>
              <a:t>ma mère,</a:t>
            </a:r>
          </a:p>
          <a:p>
            <a:pPr marL="0" indent="0">
              <a:buNone/>
            </a:pPr>
            <a:r>
              <a:rPr lang="fr-FR" sz="1600" b="1" dirty="0" smtClean="0"/>
              <a:t>2. 	j</a:t>
            </a:r>
            <a:r>
              <a:rPr lang="fr-FR" sz="1600" b="1" dirty="0" smtClean="0">
                <a:solidFill>
                  <a:srgbClr val="FF0000"/>
                </a:solidFill>
              </a:rPr>
              <a:t>’ai trouvé </a:t>
            </a:r>
            <a:r>
              <a:rPr lang="fr-FR" sz="1600" b="1" dirty="0" smtClean="0"/>
              <a:t>la situation difficile </a:t>
            </a:r>
          </a:p>
          <a:p>
            <a:pPr marL="0" indent="0">
              <a:buNone/>
            </a:pPr>
            <a:r>
              <a:rPr lang="fr-FR" sz="1600" b="1" dirty="0" smtClean="0"/>
              <a:t>3. 	car ma mère </a:t>
            </a:r>
            <a:r>
              <a:rPr lang="fr-FR" sz="1600" b="1" dirty="0" smtClean="0">
                <a:solidFill>
                  <a:srgbClr val="FF0000"/>
                </a:solidFill>
              </a:rPr>
              <a:t>a </a:t>
            </a:r>
            <a:r>
              <a:rPr lang="fr-FR" sz="1600" b="1" dirty="0" smtClean="0"/>
              <a:t>beaucoup </a:t>
            </a:r>
            <a:r>
              <a:rPr lang="fr-FR" sz="1600" b="1" dirty="0" smtClean="0">
                <a:solidFill>
                  <a:srgbClr val="FF0000"/>
                </a:solidFill>
              </a:rPr>
              <a:t>pleuré</a:t>
            </a:r>
            <a:r>
              <a:rPr lang="fr-FR" sz="1600" b="1" dirty="0" smtClean="0"/>
              <a:t>.</a:t>
            </a:r>
          </a:p>
          <a:p>
            <a:pPr marL="0" indent="0">
              <a:buNone/>
            </a:pPr>
            <a:r>
              <a:rPr lang="fr-FR" sz="1600" b="1" dirty="0" smtClean="0"/>
              <a:t>4. 	Ils </a:t>
            </a:r>
            <a:r>
              <a:rPr lang="fr-FR" sz="1600" b="1" dirty="0" smtClean="0">
                <a:solidFill>
                  <a:srgbClr val="FF0000"/>
                </a:solidFill>
              </a:rPr>
              <a:t>ont vendu </a:t>
            </a:r>
            <a:r>
              <a:rPr lang="fr-FR" sz="1600" b="1" dirty="0" smtClean="0"/>
              <a:t>notre maison.</a:t>
            </a:r>
          </a:p>
          <a:p>
            <a:pPr marL="0" indent="0">
              <a:buNone/>
            </a:pPr>
            <a:r>
              <a:rPr lang="fr-FR" sz="1600" b="1" dirty="0" smtClean="0"/>
              <a:t>5. 	J</a:t>
            </a:r>
            <a:r>
              <a:rPr lang="fr-FR" sz="1600" b="1" dirty="0" smtClean="0">
                <a:solidFill>
                  <a:srgbClr val="FF0000"/>
                </a:solidFill>
              </a:rPr>
              <a:t>’ai aidé </a:t>
            </a:r>
            <a:r>
              <a:rPr lang="fr-FR" sz="1600" b="1" dirty="0" smtClean="0"/>
              <a:t>ma </a:t>
            </a:r>
            <a:r>
              <a:rPr lang="fr-FR" sz="1600" b="1" dirty="0"/>
              <a:t>mère avec les </a:t>
            </a:r>
            <a:r>
              <a:rPr lang="fr-FR" sz="1600" b="1" dirty="0" smtClean="0"/>
              <a:t>tâches administratives</a:t>
            </a:r>
          </a:p>
          <a:p>
            <a:pPr marL="0" indent="0">
              <a:buNone/>
            </a:pPr>
            <a:r>
              <a:rPr lang="fr-FR" sz="1600" b="1" dirty="0" smtClean="0"/>
              <a:t>6. 	et </a:t>
            </a:r>
            <a:r>
              <a:rPr lang="fr-FR" sz="1600" b="1" dirty="0"/>
              <a:t>nous </a:t>
            </a:r>
            <a:r>
              <a:rPr lang="fr-FR" sz="1600" b="1" dirty="0" smtClean="0">
                <a:solidFill>
                  <a:srgbClr val="FF0000"/>
                </a:solidFill>
              </a:rPr>
              <a:t>avons emménagé </a:t>
            </a:r>
            <a:r>
              <a:rPr lang="fr-FR" sz="1600" b="1" dirty="0" smtClean="0"/>
              <a:t>dans </a:t>
            </a:r>
            <a:r>
              <a:rPr lang="fr-FR" sz="1600" b="1" dirty="0"/>
              <a:t>un petit </a:t>
            </a:r>
            <a:r>
              <a:rPr lang="fr-FR" sz="1600" b="1" dirty="0" smtClean="0"/>
              <a:t>appartement. </a:t>
            </a:r>
          </a:p>
          <a:p>
            <a:pPr marL="0" indent="0">
              <a:buNone/>
            </a:pPr>
            <a:r>
              <a:rPr lang="fr-FR" sz="1600" b="1" dirty="0" smtClean="0"/>
              <a:t>7. 	Au début, mon père </a:t>
            </a:r>
            <a:r>
              <a:rPr lang="fr-FR" sz="1600" b="1" dirty="0" smtClean="0">
                <a:solidFill>
                  <a:srgbClr val="FF0000"/>
                </a:solidFill>
              </a:rPr>
              <a:t>a essayé </a:t>
            </a:r>
            <a:r>
              <a:rPr lang="fr-FR" sz="1600" b="1" dirty="0" smtClean="0"/>
              <a:t>de demander </a:t>
            </a:r>
            <a:r>
              <a:rPr lang="fr-FR" sz="1600" b="1" dirty="0"/>
              <a:t>la garde </a:t>
            </a:r>
            <a:r>
              <a:rPr lang="fr-FR" sz="1600" b="1" dirty="0" smtClean="0"/>
              <a:t>alternée.</a:t>
            </a:r>
          </a:p>
          <a:p>
            <a:pPr marL="0" indent="0">
              <a:buNone/>
            </a:pPr>
            <a:r>
              <a:rPr lang="fr-FR" sz="1600" b="1" dirty="0" smtClean="0"/>
              <a:t>8. 	Puis il </a:t>
            </a:r>
            <a:r>
              <a:rPr lang="fr-FR" sz="1600" b="1" dirty="0" smtClean="0">
                <a:solidFill>
                  <a:srgbClr val="FF0000"/>
                </a:solidFill>
              </a:rPr>
              <a:t>a</a:t>
            </a:r>
            <a:r>
              <a:rPr lang="fr-FR" sz="1600" b="1" dirty="0" smtClean="0"/>
              <a:t> vite </a:t>
            </a:r>
            <a:r>
              <a:rPr lang="fr-FR" sz="1600" b="1" dirty="0" smtClean="0">
                <a:solidFill>
                  <a:srgbClr val="FF0000"/>
                </a:solidFill>
              </a:rPr>
              <a:t>retrouvé </a:t>
            </a:r>
            <a:r>
              <a:rPr lang="fr-FR" sz="1600" b="1" dirty="0" smtClean="0"/>
              <a:t>une conjointe.</a:t>
            </a:r>
          </a:p>
          <a:p>
            <a:pPr marL="0" indent="0">
              <a:buNone/>
            </a:pPr>
            <a:r>
              <a:rPr lang="fr-FR" sz="1600" b="1" dirty="0" smtClean="0"/>
              <a:t>9. 	Ma </a:t>
            </a:r>
            <a:r>
              <a:rPr lang="fr-FR" sz="1600" b="1" dirty="0"/>
              <a:t>sœur </a:t>
            </a:r>
            <a:r>
              <a:rPr lang="fr-FR" sz="1600" b="1" dirty="0" smtClean="0">
                <a:solidFill>
                  <a:srgbClr val="FF0000"/>
                </a:solidFill>
              </a:rPr>
              <a:t>a refusé </a:t>
            </a:r>
            <a:r>
              <a:rPr lang="fr-FR" sz="1600" b="1" dirty="0" smtClean="0"/>
              <a:t>de lui parler</a:t>
            </a:r>
          </a:p>
          <a:p>
            <a:pPr marL="0" indent="0">
              <a:buNone/>
            </a:pPr>
            <a:r>
              <a:rPr lang="fr-FR" sz="1600" b="1" dirty="0" smtClean="0"/>
              <a:t>10. 	et ils n’</a:t>
            </a:r>
            <a:r>
              <a:rPr lang="fr-FR" sz="1600" b="1" dirty="0" smtClean="0">
                <a:solidFill>
                  <a:srgbClr val="FF0000"/>
                </a:solidFill>
              </a:rPr>
              <a:t>ont</a:t>
            </a:r>
            <a:r>
              <a:rPr lang="fr-FR" sz="1600" b="1" dirty="0" smtClean="0"/>
              <a:t> </a:t>
            </a:r>
            <a:r>
              <a:rPr lang="fr-FR" sz="1600" b="1" dirty="0"/>
              <a:t>pas </a:t>
            </a:r>
            <a:r>
              <a:rPr lang="fr-FR" sz="1600" b="1" dirty="0" smtClean="0">
                <a:solidFill>
                  <a:srgbClr val="FF0000"/>
                </a:solidFill>
              </a:rPr>
              <a:t>apprécié </a:t>
            </a:r>
            <a:r>
              <a:rPr lang="fr-FR" sz="1600" b="1" dirty="0" smtClean="0"/>
              <a:t>sa </a:t>
            </a:r>
            <a:r>
              <a:rPr lang="fr-FR" sz="1600" b="1" dirty="0"/>
              <a:t>réaction. </a:t>
            </a:r>
          </a:p>
          <a:p>
            <a:pPr marL="0" indent="0">
              <a:buNone/>
            </a:pPr>
            <a:r>
              <a:rPr lang="fr-FR" sz="1600" b="1" dirty="0" smtClean="0"/>
              <a:t>11.	 Mon père </a:t>
            </a:r>
            <a:r>
              <a:rPr lang="fr-FR" sz="1600" b="1" dirty="0" smtClean="0">
                <a:solidFill>
                  <a:srgbClr val="FF0000"/>
                </a:solidFill>
              </a:rPr>
              <a:t>a</a:t>
            </a:r>
            <a:r>
              <a:rPr lang="fr-FR" sz="1600" b="1" dirty="0" smtClean="0"/>
              <a:t> donc </a:t>
            </a:r>
            <a:r>
              <a:rPr lang="fr-FR" sz="1600" b="1" dirty="0" smtClean="0">
                <a:solidFill>
                  <a:srgbClr val="FF0000"/>
                </a:solidFill>
              </a:rPr>
              <a:t>fini </a:t>
            </a:r>
            <a:r>
              <a:rPr lang="fr-FR" sz="1600" b="1" dirty="0" smtClean="0"/>
              <a:t>par laisser </a:t>
            </a:r>
            <a:r>
              <a:rPr lang="fr-FR" sz="1600" b="1" dirty="0"/>
              <a:t>la </a:t>
            </a:r>
            <a:r>
              <a:rPr lang="fr-FR" sz="1600" b="1" dirty="0" smtClean="0"/>
              <a:t>garde à </a:t>
            </a:r>
            <a:r>
              <a:rPr lang="fr-FR" sz="1600" b="1" dirty="0"/>
              <a:t>ma mère. </a:t>
            </a:r>
          </a:p>
          <a:p>
            <a:pPr marL="0" indent="0">
              <a:buNone/>
            </a:pPr>
            <a:r>
              <a:rPr lang="fr-FR" sz="1600" b="1" dirty="0" smtClean="0"/>
              <a:t>12. 	Cela fait deux ans que </a:t>
            </a:r>
            <a:r>
              <a:rPr lang="fr-FR" sz="1600" b="1" dirty="0" smtClean="0"/>
              <a:t>nous </a:t>
            </a:r>
            <a:r>
              <a:rPr lang="fr-FR" sz="1600" b="1" dirty="0" smtClean="0">
                <a:solidFill>
                  <a:srgbClr val="FF0000"/>
                </a:solidFill>
              </a:rPr>
              <a:t>avons arrêté </a:t>
            </a:r>
            <a:r>
              <a:rPr lang="fr-FR" sz="1600" b="1" dirty="0" smtClean="0"/>
              <a:t>d’aller chez lui.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08" y="0"/>
            <a:ext cx="1441692" cy="1019464"/>
          </a:xfrm>
          <a:prstGeom prst="rect">
            <a:avLst/>
          </a:prstGeom>
        </p:spPr>
      </p:pic>
      <p:sp>
        <p:nvSpPr>
          <p:cNvPr id="5" name="TextBox 4"/>
          <p:cNvSpPr txBox="1"/>
          <p:nvPr/>
        </p:nvSpPr>
        <p:spPr>
          <a:xfrm>
            <a:off x="8478981" y="1567910"/>
            <a:ext cx="3394363" cy="4832092"/>
          </a:xfrm>
          <a:prstGeom prst="rect">
            <a:avLst/>
          </a:prstGeom>
          <a:solidFill>
            <a:schemeClr val="accent6">
              <a:lumMod val="40000"/>
              <a:lumOff val="60000"/>
            </a:schemeClr>
          </a:solidFill>
          <a:ln w="28575">
            <a:solidFill>
              <a:schemeClr val="tx1"/>
            </a:solidFill>
          </a:ln>
        </p:spPr>
        <p:txBody>
          <a:bodyPr wrap="square" rtlCol="0">
            <a:spAutoFit/>
          </a:bodyPr>
          <a:lstStyle/>
          <a:p>
            <a:r>
              <a:rPr lang="fr-FR" sz="2000" b="1" dirty="0" err="1" smtClean="0"/>
              <a:t>Perfect</a:t>
            </a:r>
            <a:r>
              <a:rPr lang="fr-FR" sz="2000" b="1" dirty="0" smtClean="0"/>
              <a:t> </a:t>
            </a:r>
            <a:r>
              <a:rPr lang="fr-FR" sz="2000" b="1" dirty="0" err="1" smtClean="0"/>
              <a:t>tense</a:t>
            </a:r>
            <a:endParaRPr lang="fr-FR" sz="2000" b="1" dirty="0" smtClean="0"/>
          </a:p>
          <a:p>
            <a:endParaRPr lang="fr-FR" sz="1600" dirty="0"/>
          </a:p>
          <a:p>
            <a:pPr marL="285750" indent="-285750">
              <a:buFont typeface="Arial" panose="020B0604020202020204" pitchFamily="34" charset="0"/>
              <a:buChar char="•"/>
            </a:pPr>
            <a:r>
              <a:rPr lang="fr-FR" sz="1600" dirty="0" smtClean="0"/>
              <a:t>The </a:t>
            </a:r>
            <a:r>
              <a:rPr lang="fr-FR" sz="1600" dirty="0" err="1" smtClean="0"/>
              <a:t>perfect</a:t>
            </a:r>
            <a:r>
              <a:rPr lang="fr-FR" sz="1600" dirty="0" smtClean="0"/>
              <a:t> </a:t>
            </a:r>
            <a:r>
              <a:rPr lang="fr-FR" sz="1600" dirty="0" err="1" smtClean="0"/>
              <a:t>tense</a:t>
            </a:r>
            <a:r>
              <a:rPr lang="fr-FR" sz="1600" dirty="0" smtClean="0"/>
              <a:t> </a:t>
            </a:r>
            <a:r>
              <a:rPr lang="fr-FR" sz="1600" dirty="0" err="1" smtClean="0"/>
              <a:t>is</a:t>
            </a:r>
            <a:r>
              <a:rPr lang="fr-FR" sz="1600" dirty="0" smtClean="0"/>
              <a:t> </a:t>
            </a:r>
            <a:r>
              <a:rPr lang="fr-FR" sz="1600" dirty="0" err="1" smtClean="0"/>
              <a:t>used</a:t>
            </a:r>
            <a:r>
              <a:rPr lang="fr-FR" sz="1600" dirty="0" smtClean="0"/>
              <a:t> to express a </a:t>
            </a:r>
            <a:r>
              <a:rPr lang="fr-FR" sz="1600" dirty="0" err="1" smtClean="0"/>
              <a:t>completed</a:t>
            </a:r>
            <a:r>
              <a:rPr lang="fr-FR" sz="1600" dirty="0" smtClean="0"/>
              <a:t> action or </a:t>
            </a:r>
            <a:r>
              <a:rPr lang="fr-FR" sz="1600" dirty="0" err="1" smtClean="0"/>
              <a:t>event</a:t>
            </a:r>
            <a:r>
              <a:rPr lang="fr-FR" sz="1600" dirty="0" smtClean="0"/>
              <a:t> in the </a:t>
            </a:r>
            <a:r>
              <a:rPr lang="fr-FR" sz="1600" dirty="0" err="1" smtClean="0"/>
              <a:t>past</a:t>
            </a:r>
            <a:r>
              <a:rPr lang="fr-FR" sz="1600" dirty="0" smtClean="0"/>
              <a:t>.</a:t>
            </a:r>
          </a:p>
          <a:p>
            <a:endParaRPr lang="fr-FR" sz="1600" dirty="0"/>
          </a:p>
          <a:p>
            <a:pPr marL="285750" indent="-285750">
              <a:buFont typeface="Arial" panose="020B0604020202020204" pitchFamily="34" charset="0"/>
              <a:buChar char="•"/>
            </a:pPr>
            <a:r>
              <a:rPr lang="fr-FR" sz="1600" dirty="0" smtClean="0"/>
              <a:t>It </a:t>
            </a:r>
            <a:r>
              <a:rPr lang="fr-FR" sz="1600" dirty="0" err="1" smtClean="0"/>
              <a:t>is</a:t>
            </a:r>
            <a:r>
              <a:rPr lang="fr-FR" sz="1600" dirty="0" smtClean="0"/>
              <a:t> </a:t>
            </a:r>
            <a:r>
              <a:rPr lang="fr-FR" sz="1600" dirty="0" err="1" smtClean="0"/>
              <a:t>formed</a:t>
            </a:r>
            <a:r>
              <a:rPr lang="fr-FR" sz="1600" dirty="0" smtClean="0"/>
              <a:t> </a:t>
            </a:r>
            <a:r>
              <a:rPr lang="fr-FR" sz="1600" dirty="0" err="1" smtClean="0"/>
              <a:t>with</a:t>
            </a:r>
            <a:r>
              <a:rPr lang="fr-FR" sz="1600" dirty="0" smtClean="0"/>
              <a:t> an </a:t>
            </a:r>
            <a:r>
              <a:rPr lang="fr-FR" sz="1600" dirty="0" err="1" smtClean="0"/>
              <a:t>auxiliary</a:t>
            </a:r>
            <a:r>
              <a:rPr lang="fr-FR" sz="1600" dirty="0" smtClean="0"/>
              <a:t> </a:t>
            </a:r>
            <a:r>
              <a:rPr lang="fr-FR" sz="1600" dirty="0" err="1" smtClean="0"/>
              <a:t>verb</a:t>
            </a:r>
            <a:r>
              <a:rPr lang="fr-FR" sz="1600" dirty="0" smtClean="0"/>
              <a:t> (avoir or être) and the </a:t>
            </a:r>
            <a:r>
              <a:rPr lang="fr-FR" sz="1600" dirty="0" err="1" smtClean="0"/>
              <a:t>past</a:t>
            </a:r>
            <a:r>
              <a:rPr lang="fr-FR" sz="1600" dirty="0" smtClean="0"/>
              <a:t> </a:t>
            </a:r>
            <a:r>
              <a:rPr lang="fr-FR" sz="1600" dirty="0" err="1" smtClean="0"/>
              <a:t>participle</a:t>
            </a:r>
            <a:r>
              <a:rPr lang="fr-FR" sz="1600" dirty="0" smtClean="0"/>
              <a:t>. </a:t>
            </a:r>
          </a:p>
          <a:p>
            <a:endParaRPr lang="fr-FR" sz="1600" dirty="0"/>
          </a:p>
          <a:p>
            <a:r>
              <a:rPr lang="fr-FR" sz="1600" dirty="0" err="1" smtClean="0"/>
              <a:t>Here</a:t>
            </a:r>
            <a:r>
              <a:rPr lang="fr-FR" sz="1600" dirty="0" smtClean="0"/>
              <a:t>, all the </a:t>
            </a:r>
            <a:r>
              <a:rPr lang="fr-FR" sz="1600" dirty="0" err="1" smtClean="0"/>
              <a:t>verbs</a:t>
            </a:r>
            <a:r>
              <a:rPr lang="fr-FR" sz="1600" dirty="0" smtClean="0"/>
              <a:t> are </a:t>
            </a:r>
            <a:r>
              <a:rPr lang="fr-FR" sz="1600" dirty="0" err="1" smtClean="0"/>
              <a:t>regular</a:t>
            </a:r>
            <a:r>
              <a:rPr lang="fr-FR" sz="1600" dirty="0" smtClean="0"/>
              <a:t> </a:t>
            </a:r>
            <a:r>
              <a:rPr lang="fr-FR" sz="1600" dirty="0" err="1" smtClean="0"/>
              <a:t>verbs</a:t>
            </a:r>
            <a:r>
              <a:rPr lang="fr-FR" sz="1600" dirty="0" smtClean="0"/>
              <a:t>. </a:t>
            </a:r>
            <a:r>
              <a:rPr lang="fr-FR" sz="1600" dirty="0" err="1"/>
              <a:t>T</a:t>
            </a:r>
            <a:r>
              <a:rPr lang="fr-FR" sz="1600" dirty="0" err="1" smtClean="0"/>
              <a:t>hey</a:t>
            </a:r>
            <a:r>
              <a:rPr lang="fr-FR" sz="1600" dirty="0" smtClean="0"/>
              <a:t> use </a:t>
            </a:r>
            <a:r>
              <a:rPr lang="fr-FR" sz="1600" b="1" dirty="0" smtClean="0"/>
              <a:t>AVOIR</a:t>
            </a:r>
            <a:r>
              <a:rPr lang="fr-FR" sz="1600" dirty="0" smtClean="0"/>
              <a:t> and </a:t>
            </a:r>
            <a:r>
              <a:rPr lang="fr-FR" sz="1600" dirty="0" err="1" smtClean="0"/>
              <a:t>follow</a:t>
            </a:r>
            <a:r>
              <a:rPr lang="fr-FR" sz="1600" dirty="0" smtClean="0"/>
              <a:t> the </a:t>
            </a:r>
            <a:r>
              <a:rPr lang="fr-FR" sz="1600" dirty="0" err="1" smtClean="0"/>
              <a:t>following</a:t>
            </a:r>
            <a:r>
              <a:rPr lang="fr-FR" sz="1600" dirty="0" smtClean="0"/>
              <a:t> </a:t>
            </a:r>
            <a:r>
              <a:rPr lang="fr-FR" sz="1600" dirty="0" err="1" smtClean="0"/>
              <a:t>rule</a:t>
            </a:r>
            <a:r>
              <a:rPr lang="fr-FR" sz="1600" dirty="0" smtClean="0"/>
              <a:t> for the </a:t>
            </a:r>
            <a:r>
              <a:rPr lang="fr-FR" sz="1600" dirty="0" err="1" smtClean="0"/>
              <a:t>past</a:t>
            </a:r>
            <a:r>
              <a:rPr lang="fr-FR" sz="1600" dirty="0" smtClean="0"/>
              <a:t> </a:t>
            </a:r>
            <a:r>
              <a:rPr lang="fr-FR" sz="1600" dirty="0" err="1" smtClean="0"/>
              <a:t>participle</a:t>
            </a:r>
            <a:r>
              <a:rPr lang="fr-FR" sz="1600" dirty="0" smtClean="0"/>
              <a:t>:</a:t>
            </a:r>
            <a:endParaRPr lang="fr-FR" sz="1600" dirty="0"/>
          </a:p>
          <a:p>
            <a:endParaRPr lang="fr-FR" sz="1600" dirty="0" smtClean="0"/>
          </a:p>
          <a:p>
            <a:pPr algn="ctr"/>
            <a:r>
              <a:rPr lang="fr-FR" sz="2000" dirty="0" smtClean="0"/>
              <a:t>-er </a:t>
            </a:r>
            <a:r>
              <a:rPr lang="fr-FR" sz="2000" dirty="0" smtClean="0">
                <a:sym typeface="Wingdings" panose="05000000000000000000" pitchFamily="2" charset="2"/>
              </a:rPr>
              <a:t> -é</a:t>
            </a:r>
          </a:p>
          <a:p>
            <a:pPr algn="ctr"/>
            <a:r>
              <a:rPr lang="fr-FR" sz="2000" dirty="0" smtClean="0">
                <a:sym typeface="Wingdings" panose="05000000000000000000" pitchFamily="2" charset="2"/>
              </a:rPr>
              <a:t>-</a:t>
            </a:r>
            <a:r>
              <a:rPr lang="fr-FR" sz="2000" dirty="0" err="1" smtClean="0">
                <a:sym typeface="Wingdings" panose="05000000000000000000" pitchFamily="2" charset="2"/>
              </a:rPr>
              <a:t>ir</a:t>
            </a:r>
            <a:r>
              <a:rPr lang="fr-FR" sz="2000" dirty="0" smtClean="0">
                <a:sym typeface="Wingdings" panose="05000000000000000000" pitchFamily="2" charset="2"/>
              </a:rPr>
              <a:t>  -i</a:t>
            </a:r>
          </a:p>
          <a:p>
            <a:pPr algn="ctr"/>
            <a:r>
              <a:rPr lang="fr-FR" sz="2000" dirty="0" smtClean="0">
                <a:sym typeface="Wingdings" panose="05000000000000000000" pitchFamily="2" charset="2"/>
              </a:rPr>
              <a:t>-</a:t>
            </a:r>
            <a:r>
              <a:rPr lang="fr-FR" sz="2000" dirty="0" err="1" smtClean="0">
                <a:sym typeface="Wingdings" panose="05000000000000000000" pitchFamily="2" charset="2"/>
              </a:rPr>
              <a:t>re</a:t>
            </a:r>
            <a:r>
              <a:rPr lang="fr-FR" sz="2000" dirty="0" smtClean="0">
                <a:sym typeface="Wingdings" panose="05000000000000000000" pitchFamily="2" charset="2"/>
              </a:rPr>
              <a:t> -u</a:t>
            </a:r>
          </a:p>
          <a:p>
            <a:pPr algn="ctr"/>
            <a:endParaRPr lang="fr-FR" sz="2000" dirty="0" smtClean="0"/>
          </a:p>
        </p:txBody>
      </p:sp>
      <p:sp>
        <p:nvSpPr>
          <p:cNvPr id="6" name="TextBox 5"/>
          <p:cNvSpPr txBox="1"/>
          <p:nvPr/>
        </p:nvSpPr>
        <p:spPr>
          <a:xfrm rot="459381">
            <a:off x="7038109" y="271967"/>
            <a:ext cx="1821076" cy="461665"/>
          </a:xfrm>
          <a:prstGeom prst="rect">
            <a:avLst/>
          </a:prstGeom>
          <a:noFill/>
        </p:spPr>
        <p:txBody>
          <a:bodyPr wrap="none" rtlCol="0">
            <a:spAutoFit/>
          </a:bodyPr>
          <a:lstStyle/>
          <a:p>
            <a:r>
              <a:rPr lang="fr-FR" sz="2400" b="1" dirty="0" smtClean="0">
                <a:solidFill>
                  <a:srgbClr val="FF0000"/>
                </a:solidFill>
              </a:rPr>
              <a:t>Les réponses</a:t>
            </a:r>
            <a:endParaRPr lang="fr-FR" sz="2400" b="1" dirty="0">
              <a:solidFill>
                <a:srgbClr val="FF0000"/>
              </a:solidFill>
            </a:endParaRPr>
          </a:p>
        </p:txBody>
      </p:sp>
    </p:spTree>
    <p:extLst>
      <p:ext uri="{BB962C8B-B14F-4D97-AF65-F5344CB8AC3E}">
        <p14:creationId xmlns:p14="http://schemas.microsoft.com/office/powerpoint/2010/main" val="2389979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745" y="329499"/>
            <a:ext cx="7854540" cy="1325563"/>
          </a:xfrm>
        </p:spPr>
        <p:txBody>
          <a:bodyPr>
            <a:normAutofit/>
          </a:bodyPr>
          <a:lstStyle/>
          <a:p>
            <a:r>
              <a:rPr lang="fr-FR" sz="3600" b="1" dirty="0" smtClean="0"/>
              <a:t>Les enfants des familles monoparentales réussissent moins bien à l’école</a:t>
            </a:r>
            <a:endParaRPr lang="fr-FR" sz="3600" b="1" dirty="0"/>
          </a:p>
        </p:txBody>
      </p:sp>
      <p:pic>
        <p:nvPicPr>
          <p:cNvPr id="1026" name="Picture 2" descr="Image result for child struggling at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2740" y="1977222"/>
            <a:ext cx="3172152" cy="211526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9745" y="1880693"/>
            <a:ext cx="7338951" cy="2308324"/>
          </a:xfrm>
          <a:prstGeom prst="rect">
            <a:avLst/>
          </a:prstGeom>
          <a:noFill/>
          <a:ln w="38100">
            <a:solidFill>
              <a:schemeClr val="tx1"/>
            </a:solidFill>
          </a:ln>
        </p:spPr>
        <p:txBody>
          <a:bodyPr wrap="square" rtlCol="0">
            <a:spAutoFit/>
          </a:bodyPr>
          <a:lstStyle/>
          <a:p>
            <a:pPr algn="just"/>
            <a:r>
              <a:rPr lang="fr-FR" sz="2400" b="1" dirty="0" smtClean="0"/>
              <a:t>Une étude américaine a révélé que la monoparentalité est souvent la cause d’un niveau d’études plus faible chez les enfants. En effet, les enfants reçoivent plusieurs années d’études en moins. Ceci est lié aux revenus du foyer qui sont souvent divisés par deux dans les familles monoparentales. </a:t>
            </a:r>
            <a:endParaRPr lang="fr-FR" sz="2400" b="1" dirty="0"/>
          </a:p>
        </p:txBody>
      </p:sp>
      <p:sp>
        <p:nvSpPr>
          <p:cNvPr id="7" name="TextBox 6"/>
          <p:cNvSpPr txBox="1"/>
          <p:nvPr/>
        </p:nvSpPr>
        <p:spPr>
          <a:xfrm>
            <a:off x="1888177" y="4511177"/>
            <a:ext cx="9191501" cy="1938992"/>
          </a:xfrm>
          <a:prstGeom prst="rect">
            <a:avLst/>
          </a:prstGeom>
          <a:solidFill>
            <a:schemeClr val="accent1">
              <a:lumMod val="20000"/>
              <a:lumOff val="80000"/>
            </a:schemeClr>
          </a:solidFill>
        </p:spPr>
        <p:txBody>
          <a:bodyPr wrap="square" rtlCol="0">
            <a:spAutoFit/>
          </a:bodyPr>
          <a:lstStyle/>
          <a:p>
            <a:r>
              <a:rPr lang="fr-FR" sz="2400" b="1" dirty="0" smtClean="0"/>
              <a:t>Questions:</a:t>
            </a:r>
          </a:p>
          <a:p>
            <a:pPr marL="342900" indent="-342900">
              <a:buAutoNum type="arabicPeriod"/>
            </a:pPr>
            <a:r>
              <a:rPr lang="fr-FR" sz="2400" b="1" dirty="0" smtClean="0"/>
              <a:t>De quoi s’agit-il?</a:t>
            </a:r>
          </a:p>
          <a:p>
            <a:pPr marL="342900" indent="-342900">
              <a:buAutoNum type="arabicPeriod"/>
            </a:pPr>
            <a:r>
              <a:rPr lang="fr-FR" sz="2400" b="1" dirty="0" smtClean="0"/>
              <a:t>Comment réagissez-vous aux informations données ici?</a:t>
            </a:r>
          </a:p>
          <a:p>
            <a:pPr marL="342900" indent="-342900">
              <a:buAutoNum type="arabicPeriod"/>
            </a:pPr>
            <a:r>
              <a:rPr lang="fr-FR" sz="2400" b="1" dirty="0" smtClean="0"/>
              <a:t>Selon vous, quels sont les mérites et les difficultés pour les familles monoparentales?</a:t>
            </a:r>
            <a:endParaRPr lang="fr-FR" sz="24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2163" y="129597"/>
            <a:ext cx="887123" cy="887123"/>
          </a:xfrm>
          <a:prstGeom prst="rect">
            <a:avLst/>
          </a:prstGeom>
        </p:spPr>
      </p:pic>
    </p:spTree>
    <p:extLst>
      <p:ext uri="{BB962C8B-B14F-4D97-AF65-F5344CB8AC3E}">
        <p14:creationId xmlns:p14="http://schemas.microsoft.com/office/powerpoint/2010/main" val="1620952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a:t>
            </a:r>
            <a:r>
              <a:rPr lang="fr-FR" sz="2400" dirty="0" smtClean="0">
                <a:ln w="0"/>
                <a:solidFill>
                  <a:schemeClr val="tx1"/>
                </a:solidFill>
                <a:effectLst>
                  <a:outerShdw blurRad="38100" dist="19050" dir="2700000" algn="tl" rotWithShape="0">
                    <a:schemeClr val="dk1">
                      <a:alpha val="40000"/>
                    </a:schemeClr>
                  </a:outerShdw>
                </a:effectLst>
              </a:rPr>
              <a:t>identifier les différents aspects d’une famille monoparentale</a:t>
            </a:r>
            <a:endParaRPr lang="fr-FR" sz="2400" dirty="0" smtClean="0">
              <a:ln w="0"/>
              <a:solidFill>
                <a:schemeClr val="tx1"/>
              </a:solidFill>
              <a:effectLst>
                <a:outerShdw blurRad="38100" dist="19050" dir="2700000" algn="tl" rotWithShape="0">
                  <a:schemeClr val="dk1">
                    <a:alpha val="40000"/>
                  </a:schemeClr>
                </a:outerShdw>
              </a:effectLst>
            </a:endParaRP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a:t>
            </a:r>
            <a:r>
              <a:rPr lang="fr-FR" sz="2400" dirty="0" smtClean="0">
                <a:ln w="0"/>
                <a:solidFill>
                  <a:schemeClr val="tx1"/>
                </a:solidFill>
                <a:effectLst>
                  <a:outerShdw blurRad="38100" dist="19050" dir="2700000" algn="tl" rotWithShape="0">
                    <a:schemeClr val="dk1">
                      <a:alpha val="40000"/>
                    </a:schemeClr>
                  </a:outerShdw>
                </a:effectLst>
              </a:rPr>
              <a:t>discuter les mérites et les difficultés des familles monoparentales</a:t>
            </a:r>
            <a:endParaRPr lang="fr-FR" sz="2400" dirty="0" smtClean="0">
              <a:ln w="0"/>
              <a:solidFill>
                <a:schemeClr val="tx1"/>
              </a:solidFill>
              <a:effectLst>
                <a:outerShdw blurRad="38100" dist="19050" dir="2700000" algn="tl" rotWithShape="0">
                  <a:schemeClr val="dk1">
                    <a:alpha val="40000"/>
                  </a:schemeClr>
                </a:outerShdw>
              </a:effectLst>
            </a:endParaRP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a:t>
            </a:r>
            <a:r>
              <a:rPr lang="fr-FR" sz="2400" dirty="0" smtClean="0">
                <a:ln w="0"/>
                <a:solidFill>
                  <a:schemeClr val="tx1"/>
                </a:solidFill>
                <a:effectLst>
                  <a:outerShdw blurRad="38100" dist="19050" dir="2700000" algn="tl" rotWithShape="0">
                    <a:schemeClr val="dk1">
                      <a:alpha val="40000"/>
                    </a:schemeClr>
                  </a:outerShdw>
                </a:effectLst>
              </a:rPr>
              <a:t>relevez des informations importantes </a:t>
            </a:r>
            <a:r>
              <a:rPr lang="fr-FR" sz="2400" dirty="0">
                <a:ln w="0"/>
                <a:solidFill>
                  <a:schemeClr val="tx1"/>
                </a:solidFill>
                <a:effectLst>
                  <a:outerShdw blurRad="38100" dist="19050" dir="2700000" algn="tl" rotWithShape="0">
                    <a:schemeClr val="dk1">
                      <a:alpha val="40000"/>
                    </a:schemeClr>
                  </a:outerShdw>
                </a:effectLst>
              </a:rPr>
              <a:t>à</a:t>
            </a:r>
            <a:r>
              <a:rPr lang="fr-FR" sz="2400" dirty="0" smtClean="0">
                <a:ln w="0"/>
                <a:solidFill>
                  <a:schemeClr val="tx1"/>
                </a:solidFill>
                <a:effectLst>
                  <a:outerShdw blurRad="38100" dist="19050" dir="2700000" algn="tl" rotWithShape="0">
                    <a:schemeClr val="dk1">
                      <a:alpha val="40000"/>
                    </a:schemeClr>
                  </a:outerShdw>
                </a:effectLst>
              </a:rPr>
              <a:t> partir de témoignages</a:t>
            </a:r>
            <a:endParaRPr lang="fr-FR" sz="2400" dirty="0" smtClean="0">
              <a:ln w="0"/>
              <a:solidFill>
                <a:schemeClr val="tx1"/>
              </a:solidFill>
              <a:effectLst>
                <a:outerShdw blurRad="38100" dist="19050" dir="2700000" algn="tl" rotWithShape="0">
                  <a:schemeClr val="dk1">
                    <a:alpha val="40000"/>
                  </a:schemeClr>
                </a:outerShdw>
              </a:effectLst>
            </a:endParaRP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707940"/>
        </p:xfrm>
        <a:graphic>
          <a:graphicData uri="http://schemas.openxmlformats.org/drawingml/2006/table">
            <a:tbl>
              <a:tblPr firstRow="1" bandRow="1">
                <a:tableStyleId>{5C22544A-7EE6-4342-B048-85BDC9FD1C3A}</a:tableStyleId>
              </a:tblPr>
              <a:tblGrid>
                <a:gridCol w="2787557"/>
              </a:tblGrid>
              <a:tr h="856954">
                <a:tc>
                  <a:txBody>
                    <a:bodyPr/>
                    <a:lstStyle/>
                    <a:p>
                      <a:r>
                        <a:rPr lang="fr-FR" sz="2400" noProof="0" dirty="0" smtClean="0"/>
                        <a:t>Monoparentalité,</a:t>
                      </a:r>
                      <a:r>
                        <a:rPr lang="fr-FR" sz="2400" baseline="0" noProof="0" dirty="0" smtClean="0"/>
                        <a:t> homoparentalité, familles recomposées</a:t>
                      </a:r>
                      <a:endParaRPr lang="fr-FR" sz="2400" noProof="0"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75138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000" b="1" noProof="0" dirty="0" smtClean="0">
                          <a:solidFill>
                            <a:schemeClr val="tx1"/>
                          </a:solidFill>
                        </a:rPr>
                        <a:t>Les familles monoparentales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1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chemeClr val="tx1"/>
                          </a:solidFill>
                        </a:rPr>
                        <a:t>Les familles homoparentales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7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chemeClr val="tx1"/>
                          </a:solidFill>
                        </a:rPr>
                        <a:t>Les familles recomposées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3" name="Pentagon 22"/>
          <p:cNvSpPr/>
          <p:nvPr/>
        </p:nvSpPr>
        <p:spPr>
          <a:xfrm rot="5400000">
            <a:off x="9599510" y="3228155"/>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910" y="2142023"/>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98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t>Devoirs: La famille monoparentale </a:t>
            </a:r>
            <a:r>
              <a:rPr lang="fr-FR" dirty="0" smtClean="0"/>
              <a:t/>
            </a:r>
            <a:br>
              <a:rPr lang="fr-FR" dirty="0" smtClean="0"/>
            </a:br>
            <a:r>
              <a:rPr lang="fr-FR" dirty="0" smtClean="0"/>
              <a:t>(feuille d’exercice)</a:t>
            </a:r>
            <a:endParaRPr lang="fr-FR" dirty="0"/>
          </a:p>
        </p:txBody>
      </p:sp>
      <p:sp>
        <p:nvSpPr>
          <p:cNvPr id="3" name="Content Placeholder 2"/>
          <p:cNvSpPr>
            <a:spLocks noGrp="1"/>
          </p:cNvSpPr>
          <p:nvPr>
            <p:ph idx="1"/>
          </p:nvPr>
        </p:nvSpPr>
        <p:spPr>
          <a:xfrm>
            <a:off x="2209800" y="2892425"/>
            <a:ext cx="8291945" cy="2635538"/>
          </a:xfrm>
          <a:solidFill>
            <a:schemeClr val="accent5">
              <a:lumMod val="40000"/>
              <a:lumOff val="60000"/>
            </a:schemeClr>
          </a:solidFill>
        </p:spPr>
        <p:txBody>
          <a:bodyPr>
            <a:noAutofit/>
          </a:bodyPr>
          <a:lstStyle/>
          <a:p>
            <a:endParaRPr lang="fr-FR" b="1" dirty="0" smtClean="0"/>
          </a:p>
          <a:p>
            <a:r>
              <a:rPr lang="fr-FR" b="1" dirty="0" smtClean="0"/>
              <a:t>Complétez les blancs avec la forme correcte des mots</a:t>
            </a:r>
          </a:p>
          <a:p>
            <a:endParaRPr lang="fr-FR" b="1" dirty="0" smtClean="0"/>
          </a:p>
          <a:p>
            <a:r>
              <a:rPr lang="fr-FR" b="1" dirty="0" smtClean="0"/>
              <a:t>Traduisez le paragraphe en anglais</a:t>
            </a: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3629" y="244042"/>
            <a:ext cx="960149" cy="960149"/>
          </a:xfrm>
          <a:prstGeom prst="rect">
            <a:avLst/>
          </a:prstGeom>
        </p:spPr>
      </p:pic>
      <p:pic>
        <p:nvPicPr>
          <p:cNvPr id="5"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9935" y="3345754"/>
            <a:ext cx="439865" cy="426332"/>
          </a:xfrm>
          <a:prstGeom prst="rect">
            <a:avLst/>
          </a:prstGeom>
          <a:solidFill>
            <a:schemeClr val="bg1"/>
          </a:solidFill>
          <a:ln>
            <a:solidFill>
              <a:srgbClr val="0070C0"/>
            </a:solidFill>
          </a:ln>
        </p:spPr>
      </p:pic>
      <p:pic>
        <p:nvPicPr>
          <p:cNvPr id="6"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9153" y="4436858"/>
            <a:ext cx="439865" cy="426332"/>
          </a:xfrm>
          <a:prstGeom prst="rect">
            <a:avLst/>
          </a:prstGeom>
          <a:solidFill>
            <a:schemeClr val="bg1"/>
          </a:solidFill>
          <a:ln>
            <a:solidFill>
              <a:srgbClr val="0070C0"/>
            </a:solidFill>
          </a:ln>
        </p:spPr>
      </p:pic>
      <p:pic>
        <p:nvPicPr>
          <p:cNvPr id="7" name="Picture 2" descr="https://upload.wikimedia.org/wikipedia/en/thumb/c/c3/Flag_of_France.svg/1280px-Flag_of_Franc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528" y="4436858"/>
            <a:ext cx="439865" cy="426332"/>
          </a:xfrm>
          <a:prstGeom prst="rect">
            <a:avLst/>
          </a:prstGeom>
          <a:solidFill>
            <a:schemeClr val="bg1"/>
          </a:solidFill>
          <a:ln>
            <a:solidFill>
              <a:srgbClr val="0070C0"/>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0847" y="3120566"/>
            <a:ext cx="1239811" cy="87670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3629" y="4436858"/>
            <a:ext cx="1360342" cy="680171"/>
          </a:xfrm>
          <a:prstGeom prst="rect">
            <a:avLst/>
          </a:prstGeom>
        </p:spPr>
      </p:pic>
    </p:spTree>
    <p:extLst>
      <p:ext uri="{BB962C8B-B14F-4D97-AF65-F5344CB8AC3E}">
        <p14:creationId xmlns:p14="http://schemas.microsoft.com/office/powerpoint/2010/main" val="749312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a:t>
            </a:r>
            <a:r>
              <a:rPr lang="fr-FR" sz="2400" dirty="0">
                <a:ln w="0"/>
                <a:solidFill>
                  <a:schemeClr val="tx1"/>
                </a:solidFill>
                <a:effectLst>
                  <a:outerShdw blurRad="38100" dist="19050" dir="2700000" algn="tl" rotWithShape="0">
                    <a:schemeClr val="dk1">
                      <a:alpha val="40000"/>
                    </a:schemeClr>
                  </a:outerShdw>
                </a:effectLst>
              </a:rPr>
              <a:t>identifier les différents aspects d’une famille </a:t>
            </a:r>
            <a:r>
              <a:rPr lang="fr-FR" sz="2400" dirty="0" smtClean="0">
                <a:ln w="0"/>
                <a:solidFill>
                  <a:schemeClr val="tx1"/>
                </a:solidFill>
                <a:effectLst>
                  <a:outerShdw blurRad="38100" dist="19050" dir="2700000" algn="tl" rotWithShape="0">
                    <a:schemeClr val="dk1">
                      <a:alpha val="40000"/>
                    </a:schemeClr>
                  </a:outerShdw>
                </a:effectLst>
              </a:rPr>
              <a:t>homoparentale</a:t>
            </a:r>
            <a:endParaRPr lang="fr-FR" sz="2400" dirty="0" smtClean="0">
              <a:ln w="0"/>
              <a:solidFill>
                <a:schemeClr val="tx1"/>
              </a:solidFill>
              <a:effectLst>
                <a:outerShdw blurRad="38100" dist="19050" dir="2700000" algn="tl" rotWithShape="0">
                  <a:schemeClr val="dk1">
                    <a:alpha val="40000"/>
                  </a:schemeClr>
                </a:outerShdw>
              </a:effectLst>
            </a:endParaRP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a:t>
            </a:r>
            <a:r>
              <a:rPr lang="fr-FR" sz="2400" dirty="0" smtClean="0">
                <a:ln w="0"/>
                <a:solidFill>
                  <a:schemeClr val="tx1"/>
                </a:solidFill>
                <a:effectLst>
                  <a:outerShdw blurRad="38100" dist="19050" dir="2700000" algn="tl" rotWithShape="0">
                    <a:schemeClr val="dk1">
                      <a:alpha val="40000"/>
                    </a:schemeClr>
                  </a:outerShdw>
                </a:effectLst>
              </a:rPr>
              <a:t>discuter les difficultés chez les familles homoparentales</a:t>
            </a:r>
            <a:endParaRPr lang="fr-FR" sz="2400" dirty="0" smtClean="0">
              <a:ln w="0"/>
              <a:solidFill>
                <a:schemeClr val="tx1"/>
              </a:solidFill>
              <a:effectLst>
                <a:outerShdw blurRad="38100" dist="19050" dir="2700000" algn="tl" rotWithShape="0">
                  <a:schemeClr val="dk1">
                    <a:alpha val="40000"/>
                  </a:schemeClr>
                </a:outerShdw>
              </a:effectLst>
            </a:endParaRP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a:t>
            </a:r>
            <a:r>
              <a:rPr lang="fr-FR" sz="2400" dirty="0">
                <a:ln w="0"/>
                <a:solidFill>
                  <a:schemeClr val="tx1"/>
                </a:solidFill>
                <a:effectLst>
                  <a:outerShdw blurRad="38100" dist="19050" dir="2700000" algn="tl" rotWithShape="0">
                    <a:schemeClr val="dk1">
                      <a:alpha val="40000"/>
                    </a:schemeClr>
                  </a:outerShdw>
                </a:effectLst>
              </a:rPr>
              <a:t>relevez des informations importantes à partir de témoignages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707940"/>
        </p:xfrm>
        <a:graphic>
          <a:graphicData uri="http://schemas.openxmlformats.org/drawingml/2006/table">
            <a:tbl>
              <a:tblPr firstRow="1" bandRow="1">
                <a:tableStyleId>{5C22544A-7EE6-4342-B048-85BDC9FD1C3A}</a:tableStyleId>
              </a:tblPr>
              <a:tblGrid>
                <a:gridCol w="2787557"/>
              </a:tblGrid>
              <a:tr h="856954">
                <a:tc>
                  <a:txBody>
                    <a:bodyPr/>
                    <a:lstStyle/>
                    <a:p>
                      <a:r>
                        <a:rPr lang="fr-FR" sz="2400" noProof="0" dirty="0" smtClean="0"/>
                        <a:t>Monoparentalité,</a:t>
                      </a:r>
                      <a:r>
                        <a:rPr lang="fr-FR" sz="2400" baseline="0" noProof="0" dirty="0" smtClean="0"/>
                        <a:t> homoparentalité, familles recomposées</a:t>
                      </a:r>
                      <a:endParaRPr lang="fr-FR" sz="2400" noProof="0"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75138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000" b="1" noProof="0" dirty="0" smtClean="0">
                          <a:solidFill>
                            <a:schemeClr val="tx1"/>
                          </a:solidFill>
                        </a:rPr>
                        <a:t>Les familles monoparentales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1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chemeClr val="tx1"/>
                          </a:solidFill>
                        </a:rPr>
                        <a:t>Les familles homoparentales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7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chemeClr val="tx1"/>
                          </a:solidFill>
                        </a:rPr>
                        <a:t>Les familles recomposées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3" name="Pentagon 22"/>
          <p:cNvSpPr/>
          <p:nvPr/>
        </p:nvSpPr>
        <p:spPr>
          <a:xfrm rot="5400000">
            <a:off x="9599510" y="3228155"/>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18914" y="2966487"/>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31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205" y="91993"/>
            <a:ext cx="10515600" cy="1325563"/>
          </a:xfrm>
        </p:spPr>
        <p:txBody>
          <a:bodyPr>
            <a:noAutofit/>
          </a:bodyPr>
          <a:lstStyle/>
          <a:p>
            <a:r>
              <a:rPr lang="fr-FR" sz="4000" b="1" dirty="0" smtClean="0"/>
              <a:t>Pour commencer: </a:t>
            </a:r>
            <a:r>
              <a:rPr lang="fr-FR" sz="3200" b="1" dirty="0" smtClean="0"/>
              <a:t/>
            </a:r>
            <a:br>
              <a:rPr lang="fr-FR" sz="3200" b="1" dirty="0" smtClean="0"/>
            </a:br>
            <a:r>
              <a:rPr lang="fr-FR" sz="3200" b="1" dirty="0" smtClean="0"/>
              <a:t>pour ou contre l’adoption pour les couples homosexuels</a:t>
            </a:r>
            <a:br>
              <a:rPr lang="fr-FR" sz="3200" b="1" dirty="0" smtClean="0"/>
            </a:br>
            <a:r>
              <a:rPr lang="fr-FR" sz="3200" b="1" dirty="0" smtClean="0"/>
              <a:t>créez deux catégories</a:t>
            </a:r>
            <a:endParaRPr lang="fr-FR" sz="3200" b="1" dirty="0"/>
          </a:p>
        </p:txBody>
      </p:sp>
      <p:sp>
        <p:nvSpPr>
          <p:cNvPr id="3" name="Content Placeholder 2"/>
          <p:cNvSpPr>
            <a:spLocks noGrp="1"/>
          </p:cNvSpPr>
          <p:nvPr>
            <p:ph idx="1"/>
          </p:nvPr>
        </p:nvSpPr>
        <p:spPr>
          <a:xfrm>
            <a:off x="1028205" y="1599994"/>
            <a:ext cx="10515600" cy="5073938"/>
          </a:xfrm>
          <a:solidFill>
            <a:schemeClr val="accent6">
              <a:lumMod val="20000"/>
              <a:lumOff val="80000"/>
            </a:schemeClr>
          </a:solidFill>
        </p:spPr>
        <p:txBody>
          <a:bodyPr>
            <a:noAutofit/>
          </a:bodyPr>
          <a:lstStyle/>
          <a:p>
            <a:pPr marL="514350" indent="-514350">
              <a:buAutoNum type="arabicPeriod"/>
            </a:pPr>
            <a:r>
              <a:rPr lang="fr-FR" sz="1600" b="1" dirty="0" smtClean="0"/>
              <a:t>Les couples homosexuels peuvent élever les enfants aussi bien que les couples hétérosexuels.</a:t>
            </a:r>
          </a:p>
          <a:p>
            <a:pPr marL="514350" indent="-514350">
              <a:buAutoNum type="arabicPeriod"/>
            </a:pPr>
            <a:r>
              <a:rPr lang="fr-FR" sz="1600" b="1" dirty="0" smtClean="0"/>
              <a:t>Ce n’est pas juste pour les enfants qui doivent subir les moqueries homophobes à l’école.</a:t>
            </a:r>
          </a:p>
          <a:p>
            <a:pPr marL="514350" indent="-514350">
              <a:buAutoNum type="arabicPeriod"/>
            </a:pPr>
            <a:r>
              <a:rPr lang="fr-FR" sz="1600" b="1" dirty="0" smtClean="0"/>
              <a:t>L’adoption est bien autorisé pour les célibataires, ce n’est pas l’idéal non plus!</a:t>
            </a:r>
          </a:p>
          <a:p>
            <a:pPr marL="514350" indent="-514350">
              <a:buAutoNum type="arabicPeriod"/>
            </a:pPr>
            <a:r>
              <a:rPr lang="fr-FR" sz="1600" b="1" dirty="0" smtClean="0"/>
              <a:t>Deux parents, c’est toujours mieux qu’un.</a:t>
            </a:r>
          </a:p>
          <a:p>
            <a:pPr marL="514350" indent="-514350">
              <a:buAutoNum type="arabicPeriod"/>
            </a:pPr>
            <a:r>
              <a:rPr lang="fr-FR" sz="1600" b="1" dirty="0" smtClean="0"/>
              <a:t>Il est important d’avoir un modèle masculin et un modèle féminin pour la stabilité d’un enfant.</a:t>
            </a:r>
          </a:p>
          <a:p>
            <a:pPr marL="514350" indent="-514350">
              <a:buAutoNum type="arabicPeriod"/>
            </a:pPr>
            <a:r>
              <a:rPr lang="fr-FR" sz="1600" b="1" dirty="0" smtClean="0"/>
              <a:t>Ce qui compte vraiment, c’est que les deux parents s’aiment.</a:t>
            </a:r>
          </a:p>
          <a:p>
            <a:pPr marL="514350" indent="-514350">
              <a:buAutoNum type="arabicPeriod"/>
            </a:pPr>
            <a:r>
              <a:rPr lang="fr-FR" sz="1600" b="1" dirty="0" smtClean="0"/>
              <a:t>C’est une modernité régressive pour les droits de l’enfant. </a:t>
            </a:r>
          </a:p>
          <a:p>
            <a:pPr marL="514350" indent="-514350">
              <a:buAutoNum type="arabicPeriod"/>
            </a:pPr>
            <a:r>
              <a:rPr lang="fr-FR" sz="1600" b="1" dirty="0" smtClean="0"/>
              <a:t>Cela peut engendrer des dommages considérables quand à l’équilibre psychique des enfants déjà adoptés. </a:t>
            </a:r>
          </a:p>
          <a:p>
            <a:pPr marL="514350" indent="-514350">
              <a:buAutoNum type="arabicPeriod"/>
            </a:pPr>
            <a:r>
              <a:rPr lang="fr-FR" sz="1600" b="1" dirty="0" smtClean="0"/>
              <a:t>L’homosexualité est interdite par l’église catholique.</a:t>
            </a:r>
          </a:p>
          <a:p>
            <a:pPr marL="514350" indent="-514350">
              <a:buAutoNum type="arabicPeriod"/>
            </a:pPr>
            <a:r>
              <a:rPr lang="fr-FR" sz="1600" b="1" dirty="0" smtClean="0"/>
              <a:t>Les enfants pourraient risquer de devenir homosexuels.</a:t>
            </a:r>
          </a:p>
          <a:p>
            <a:pPr marL="514350" indent="-514350">
              <a:buAutoNum type="arabicPeriod"/>
            </a:pPr>
            <a:r>
              <a:rPr lang="fr-FR" sz="1600" b="1" dirty="0" smtClean="0"/>
              <a:t>Être contre l’adoption pour les couples homosexuels c’est discriminatoire et homophobe. </a:t>
            </a:r>
          </a:p>
          <a:p>
            <a:pPr marL="514350" indent="-514350">
              <a:buAutoNum type="arabicPeriod"/>
            </a:pPr>
            <a:r>
              <a:rPr lang="fr-FR" sz="1600" b="1" dirty="0" smtClean="0"/>
              <a:t>C’est le 21</a:t>
            </a:r>
            <a:r>
              <a:rPr lang="fr-FR" sz="1600" b="1" baseline="30000" dirty="0" smtClean="0"/>
              <a:t>e</a:t>
            </a:r>
            <a:r>
              <a:rPr lang="fr-FR" sz="1600" b="1" dirty="0" smtClean="0"/>
              <a:t> siècle, la société a évolué. </a:t>
            </a:r>
          </a:p>
          <a:p>
            <a:pPr marL="514350" indent="-514350">
              <a:buAutoNum type="arabicPeriod"/>
            </a:pPr>
            <a:r>
              <a:rPr lang="fr-FR" sz="1600" b="1" dirty="0" smtClean="0"/>
              <a:t>Il est important pour un enfant de passer par le complexe d’Œdipe où l’enfant est attiré par le parent du sexe opposé. </a:t>
            </a:r>
          </a:p>
          <a:p>
            <a:pPr marL="514350" indent="-514350">
              <a:buAutoNum type="arabicPeriod"/>
            </a:pPr>
            <a:r>
              <a:rPr lang="fr-FR" sz="1600" b="1" dirty="0" smtClean="0"/>
              <a:t>Les familles homoparentales peuvent être aussi stables et éducatrices que les autres.  </a:t>
            </a:r>
            <a:endParaRPr lang="fr-FR" sz="1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4629" y="200025"/>
            <a:ext cx="929554" cy="809259"/>
          </a:xfrm>
          <a:prstGeom prst="rect">
            <a:avLst/>
          </a:prstGeom>
        </p:spPr>
      </p:pic>
    </p:spTree>
    <p:extLst>
      <p:ext uri="{BB962C8B-B14F-4D97-AF65-F5344CB8AC3E}">
        <p14:creationId xmlns:p14="http://schemas.microsoft.com/office/powerpoint/2010/main" val="103187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205" y="91993"/>
            <a:ext cx="10515600" cy="1325563"/>
          </a:xfrm>
        </p:spPr>
        <p:txBody>
          <a:bodyPr>
            <a:noAutofit/>
          </a:bodyPr>
          <a:lstStyle/>
          <a:p>
            <a:r>
              <a:rPr lang="fr-FR" sz="4000" b="1" dirty="0" smtClean="0"/>
              <a:t>Pour commencer: </a:t>
            </a:r>
            <a:r>
              <a:rPr lang="fr-FR" sz="3200" b="1" dirty="0" smtClean="0"/>
              <a:t/>
            </a:r>
            <a:br>
              <a:rPr lang="fr-FR" sz="3200" b="1" dirty="0" smtClean="0"/>
            </a:br>
            <a:r>
              <a:rPr lang="fr-FR" sz="3200" b="1" dirty="0" smtClean="0"/>
              <a:t>pour ou contre l’adoption pour les couples homosexuels</a:t>
            </a:r>
            <a:br>
              <a:rPr lang="fr-FR" sz="3200" b="1" dirty="0" smtClean="0"/>
            </a:br>
            <a:r>
              <a:rPr lang="fr-FR" sz="3200" b="1" dirty="0" smtClean="0"/>
              <a:t>créez deux catégories</a:t>
            </a:r>
            <a:endParaRPr lang="fr-FR" sz="3200" b="1" dirty="0"/>
          </a:p>
        </p:txBody>
      </p:sp>
      <p:sp>
        <p:nvSpPr>
          <p:cNvPr id="3" name="Content Placeholder 2"/>
          <p:cNvSpPr>
            <a:spLocks noGrp="1"/>
          </p:cNvSpPr>
          <p:nvPr>
            <p:ph idx="1"/>
          </p:nvPr>
        </p:nvSpPr>
        <p:spPr>
          <a:xfrm>
            <a:off x="1028205" y="1599994"/>
            <a:ext cx="10515600" cy="5073938"/>
          </a:xfrm>
          <a:solidFill>
            <a:schemeClr val="accent6">
              <a:lumMod val="20000"/>
              <a:lumOff val="80000"/>
            </a:schemeClr>
          </a:solidFill>
        </p:spPr>
        <p:txBody>
          <a:bodyPr>
            <a:noAutofit/>
          </a:bodyPr>
          <a:lstStyle/>
          <a:p>
            <a:pPr marL="514350" indent="-514350">
              <a:buAutoNum type="arabicPeriod"/>
            </a:pPr>
            <a:r>
              <a:rPr lang="fr-FR" sz="1600" b="1" dirty="0" smtClean="0"/>
              <a:t>Les couples homosexuels peuvent élever les enfants aussi bien que les couples hétérosexuels.</a:t>
            </a:r>
            <a:r>
              <a:rPr lang="fr-FR" sz="2000" b="1" dirty="0" smtClean="0">
                <a:solidFill>
                  <a:srgbClr val="FF0000"/>
                </a:solidFill>
              </a:rPr>
              <a:t> P</a:t>
            </a:r>
          </a:p>
          <a:p>
            <a:pPr marL="514350" indent="-514350">
              <a:buAutoNum type="arabicPeriod"/>
            </a:pPr>
            <a:r>
              <a:rPr lang="fr-FR" sz="1600" b="1" dirty="0" smtClean="0"/>
              <a:t>Ce n’est pas juste pour les enfants qui doivent subir les moqueries homophobes à l’école. </a:t>
            </a:r>
            <a:r>
              <a:rPr lang="fr-FR" sz="1600" b="1" dirty="0" smtClean="0">
                <a:solidFill>
                  <a:srgbClr val="FF0000"/>
                </a:solidFill>
              </a:rPr>
              <a:t>C</a:t>
            </a:r>
          </a:p>
          <a:p>
            <a:pPr marL="514350" indent="-514350">
              <a:buFont typeface="Arial" panose="020B0604020202020204" pitchFamily="34" charset="0"/>
              <a:buAutoNum type="arabicPeriod"/>
            </a:pPr>
            <a:r>
              <a:rPr lang="fr-FR" sz="1600" b="1" dirty="0" smtClean="0"/>
              <a:t>L’adoption est bien autorisé pour les célibataires, ce n’est pas l’idéal non plus! </a:t>
            </a:r>
            <a:r>
              <a:rPr lang="fr-FR" sz="1600" b="1" dirty="0" smtClean="0">
                <a:solidFill>
                  <a:srgbClr val="FF0000"/>
                </a:solidFill>
              </a:rPr>
              <a:t>P</a:t>
            </a:r>
            <a:endParaRPr lang="fr-FR" sz="1600" b="1" dirty="0" smtClean="0"/>
          </a:p>
          <a:p>
            <a:pPr marL="514350" indent="-514350">
              <a:buFont typeface="Arial" panose="020B0604020202020204" pitchFamily="34" charset="0"/>
              <a:buAutoNum type="arabicPeriod"/>
            </a:pPr>
            <a:r>
              <a:rPr lang="fr-FR" sz="1600" b="1" dirty="0" smtClean="0"/>
              <a:t>Deux parents, c’est toujours mieux qu’un. </a:t>
            </a:r>
            <a:r>
              <a:rPr lang="fr-FR" sz="1600" b="1" dirty="0" smtClean="0">
                <a:solidFill>
                  <a:srgbClr val="FF0000"/>
                </a:solidFill>
              </a:rPr>
              <a:t>P</a:t>
            </a:r>
            <a:endParaRPr lang="fr-FR" sz="1600" b="1" dirty="0" smtClean="0"/>
          </a:p>
          <a:p>
            <a:pPr marL="514350" indent="-514350">
              <a:buFont typeface="Arial" panose="020B0604020202020204" pitchFamily="34" charset="0"/>
              <a:buAutoNum type="arabicPeriod"/>
            </a:pPr>
            <a:r>
              <a:rPr lang="fr-FR" sz="1600" b="1" dirty="0" smtClean="0"/>
              <a:t>Il est important d’avoir un modèle masculin et un modèle féminin pour la stabilité d’un enfant. </a:t>
            </a:r>
            <a:r>
              <a:rPr lang="fr-FR" sz="1600" b="1" dirty="0" smtClean="0">
                <a:solidFill>
                  <a:srgbClr val="FF0000"/>
                </a:solidFill>
              </a:rPr>
              <a:t>C</a:t>
            </a:r>
            <a:endParaRPr lang="fr-FR" sz="1600" b="1" dirty="0" smtClean="0"/>
          </a:p>
          <a:p>
            <a:pPr marL="514350" indent="-514350">
              <a:buFont typeface="Arial" panose="020B0604020202020204" pitchFamily="34" charset="0"/>
              <a:buAutoNum type="arabicPeriod"/>
            </a:pPr>
            <a:r>
              <a:rPr lang="fr-FR" sz="1600" b="1" dirty="0" smtClean="0"/>
              <a:t>Ce qui compte vraiment, c’est que les deux parents s’aiment. </a:t>
            </a:r>
            <a:r>
              <a:rPr lang="fr-FR" sz="1600" b="1" dirty="0" smtClean="0">
                <a:solidFill>
                  <a:srgbClr val="FF0000"/>
                </a:solidFill>
              </a:rPr>
              <a:t>P</a:t>
            </a:r>
            <a:endParaRPr lang="fr-FR" sz="1600" b="1" dirty="0" smtClean="0"/>
          </a:p>
          <a:p>
            <a:pPr marL="514350" indent="-514350">
              <a:buFont typeface="Arial" panose="020B0604020202020204" pitchFamily="34" charset="0"/>
              <a:buAutoNum type="arabicPeriod"/>
            </a:pPr>
            <a:r>
              <a:rPr lang="fr-FR" sz="1600" b="1" dirty="0" smtClean="0"/>
              <a:t>C’est une modernité régressive pour les droits de l’enfant. </a:t>
            </a:r>
            <a:r>
              <a:rPr lang="fr-FR" sz="1600" b="1" dirty="0" smtClean="0">
                <a:solidFill>
                  <a:srgbClr val="FF0000"/>
                </a:solidFill>
              </a:rPr>
              <a:t>C</a:t>
            </a:r>
            <a:endParaRPr lang="fr-FR" sz="1600" b="1" dirty="0" smtClean="0"/>
          </a:p>
          <a:p>
            <a:pPr marL="514350" indent="-514350">
              <a:buFont typeface="Arial" panose="020B0604020202020204" pitchFamily="34" charset="0"/>
              <a:buAutoNum type="arabicPeriod"/>
            </a:pPr>
            <a:r>
              <a:rPr lang="fr-FR" sz="1600" b="1" dirty="0" smtClean="0"/>
              <a:t>Cela peut engendrer des dommages considérables quand à l’équilibre psychique des enfants déjà adoptés. </a:t>
            </a:r>
            <a:r>
              <a:rPr lang="fr-FR" sz="1600" b="1" dirty="0" smtClean="0">
                <a:solidFill>
                  <a:srgbClr val="FF0000"/>
                </a:solidFill>
              </a:rPr>
              <a:t>C</a:t>
            </a:r>
            <a:endParaRPr lang="fr-FR" sz="1600" b="1" dirty="0" smtClean="0"/>
          </a:p>
          <a:p>
            <a:pPr marL="514350" indent="-514350">
              <a:buFont typeface="Arial" panose="020B0604020202020204" pitchFamily="34" charset="0"/>
              <a:buAutoNum type="arabicPeriod"/>
            </a:pPr>
            <a:r>
              <a:rPr lang="fr-FR" sz="1600" b="1" dirty="0" smtClean="0"/>
              <a:t>L’homosexualité est interdite par l’église catholique. </a:t>
            </a:r>
            <a:r>
              <a:rPr lang="fr-FR" sz="1600" b="1" dirty="0" smtClean="0">
                <a:solidFill>
                  <a:srgbClr val="FF0000"/>
                </a:solidFill>
              </a:rPr>
              <a:t>C</a:t>
            </a:r>
            <a:endParaRPr lang="fr-FR" sz="1600" b="1" dirty="0" smtClean="0"/>
          </a:p>
          <a:p>
            <a:pPr marL="514350" indent="-514350">
              <a:buFont typeface="Arial" panose="020B0604020202020204" pitchFamily="34" charset="0"/>
              <a:buAutoNum type="arabicPeriod"/>
            </a:pPr>
            <a:r>
              <a:rPr lang="fr-FR" sz="1600" b="1" dirty="0" smtClean="0"/>
              <a:t>Les enfants pourraient risquer de devenir homosexuels. </a:t>
            </a:r>
            <a:r>
              <a:rPr lang="fr-FR" sz="1600" b="1" dirty="0" smtClean="0">
                <a:solidFill>
                  <a:srgbClr val="FF0000"/>
                </a:solidFill>
              </a:rPr>
              <a:t>C</a:t>
            </a:r>
            <a:endParaRPr lang="fr-FR" sz="1600" b="1" dirty="0" smtClean="0"/>
          </a:p>
          <a:p>
            <a:pPr marL="514350" indent="-514350">
              <a:buFont typeface="Arial" panose="020B0604020202020204" pitchFamily="34" charset="0"/>
              <a:buAutoNum type="arabicPeriod"/>
            </a:pPr>
            <a:r>
              <a:rPr lang="fr-FR" sz="1600" b="1" dirty="0" smtClean="0"/>
              <a:t>Être contre l’adoption pour les couples homosexuels c’est discriminatoire et homophobe. </a:t>
            </a:r>
            <a:r>
              <a:rPr lang="fr-FR" sz="1600" b="1" dirty="0" smtClean="0">
                <a:solidFill>
                  <a:srgbClr val="FF0000"/>
                </a:solidFill>
              </a:rPr>
              <a:t>P</a:t>
            </a:r>
            <a:endParaRPr lang="fr-FR" sz="1600" b="1" dirty="0" smtClean="0"/>
          </a:p>
          <a:p>
            <a:pPr marL="514350" indent="-514350">
              <a:buFont typeface="Arial" panose="020B0604020202020204" pitchFamily="34" charset="0"/>
              <a:buAutoNum type="arabicPeriod"/>
            </a:pPr>
            <a:r>
              <a:rPr lang="fr-FR" sz="1600" b="1" dirty="0" smtClean="0"/>
              <a:t>C’est le 21</a:t>
            </a:r>
            <a:r>
              <a:rPr lang="fr-FR" sz="1600" b="1" baseline="30000" dirty="0" smtClean="0"/>
              <a:t>e</a:t>
            </a:r>
            <a:r>
              <a:rPr lang="fr-FR" sz="1600" b="1" dirty="0" smtClean="0"/>
              <a:t> siècle, la société a évolué. </a:t>
            </a:r>
            <a:r>
              <a:rPr lang="fr-FR" sz="1600" b="1" dirty="0" smtClean="0">
                <a:solidFill>
                  <a:srgbClr val="FF0000"/>
                </a:solidFill>
              </a:rPr>
              <a:t>P</a:t>
            </a:r>
            <a:endParaRPr lang="fr-FR" sz="1600" b="1" dirty="0" smtClean="0"/>
          </a:p>
          <a:p>
            <a:pPr marL="514350" indent="-514350">
              <a:buFont typeface="Arial" panose="020B0604020202020204" pitchFamily="34" charset="0"/>
              <a:buAutoNum type="arabicPeriod"/>
            </a:pPr>
            <a:r>
              <a:rPr lang="fr-FR" sz="1600" b="1" dirty="0" smtClean="0"/>
              <a:t>Il est important pour un enfant de passer par le complexe d’Œdipe où l’enfant est attiré par le parent du sexe opposé. </a:t>
            </a:r>
            <a:r>
              <a:rPr lang="fr-FR" sz="1600" b="1" dirty="0" smtClean="0">
                <a:solidFill>
                  <a:srgbClr val="FF0000"/>
                </a:solidFill>
              </a:rPr>
              <a:t>C</a:t>
            </a:r>
            <a:endParaRPr lang="fr-FR" sz="1600" b="1" dirty="0" smtClean="0"/>
          </a:p>
          <a:p>
            <a:pPr marL="514350" indent="-514350">
              <a:buFont typeface="Arial" panose="020B0604020202020204" pitchFamily="34" charset="0"/>
              <a:buAutoNum type="arabicPeriod"/>
            </a:pPr>
            <a:r>
              <a:rPr lang="fr-FR" sz="1600" b="1" dirty="0" smtClean="0"/>
              <a:t>Les familles homoparentales peuvent être aussi stables et éducatrices que les autres. </a:t>
            </a:r>
            <a:r>
              <a:rPr lang="fr-FR" sz="1600" b="1" dirty="0">
                <a:solidFill>
                  <a:srgbClr val="FF0000"/>
                </a:solidFill>
              </a:rPr>
              <a:t>P</a:t>
            </a:r>
          </a:p>
          <a:p>
            <a:pPr marL="0" indent="0">
              <a:buNone/>
            </a:pPr>
            <a:endParaRPr lang="fr-FR" sz="16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4629" y="200025"/>
            <a:ext cx="929554" cy="809259"/>
          </a:xfrm>
          <a:prstGeom prst="rect">
            <a:avLst/>
          </a:prstGeom>
        </p:spPr>
      </p:pic>
      <p:sp>
        <p:nvSpPr>
          <p:cNvPr id="5" name="TextBox 4"/>
          <p:cNvSpPr txBox="1"/>
          <p:nvPr/>
        </p:nvSpPr>
        <p:spPr>
          <a:xfrm rot="1156929">
            <a:off x="10108952" y="1553117"/>
            <a:ext cx="1821076" cy="461665"/>
          </a:xfrm>
          <a:prstGeom prst="rect">
            <a:avLst/>
          </a:prstGeom>
          <a:noFill/>
        </p:spPr>
        <p:txBody>
          <a:bodyPr wrap="none" rtlCol="0">
            <a:spAutoFit/>
          </a:bodyPr>
          <a:lstStyle/>
          <a:p>
            <a:r>
              <a:rPr lang="fr-FR" sz="2400" b="1" dirty="0" smtClean="0">
                <a:solidFill>
                  <a:srgbClr val="FF0000"/>
                </a:solidFill>
              </a:rPr>
              <a:t>Les réponses</a:t>
            </a:r>
            <a:endParaRPr lang="fr-FR" sz="2400" b="1" dirty="0">
              <a:solidFill>
                <a:srgbClr val="FF0000"/>
              </a:solidFill>
            </a:endParaRPr>
          </a:p>
        </p:txBody>
      </p:sp>
    </p:spTree>
    <p:extLst>
      <p:ext uri="{BB962C8B-B14F-4D97-AF65-F5344CB8AC3E}">
        <p14:creationId xmlns:p14="http://schemas.microsoft.com/office/powerpoint/2010/main" val="3956666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7" y="185016"/>
            <a:ext cx="10515600" cy="1325563"/>
          </a:xfrm>
        </p:spPr>
        <p:txBody>
          <a:bodyPr/>
          <a:lstStyle/>
          <a:p>
            <a:r>
              <a:rPr lang="fr-FR" b="1" dirty="0" smtClean="0"/>
              <a:t>POUR ou CONTRE l’adoption pour les couples homosexuels?</a:t>
            </a:r>
            <a:endParaRPr lang="fr-FR" b="1" dirty="0"/>
          </a:p>
        </p:txBody>
      </p:sp>
      <p:pic>
        <p:nvPicPr>
          <p:cNvPr id="4" name="Picture 3"/>
          <p:cNvPicPr>
            <a:picLocks noChangeAspect="1"/>
          </p:cNvPicPr>
          <p:nvPr/>
        </p:nvPicPr>
        <p:blipFill>
          <a:blip r:embed="rId2"/>
          <a:stretch>
            <a:fillRect/>
          </a:stretch>
        </p:blipFill>
        <p:spPr>
          <a:xfrm>
            <a:off x="4371650" y="2341418"/>
            <a:ext cx="3365573" cy="2243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Oval Callout 4"/>
          <p:cNvSpPr/>
          <p:nvPr/>
        </p:nvSpPr>
        <p:spPr>
          <a:xfrm>
            <a:off x="914400" y="1952770"/>
            <a:ext cx="3283528" cy="2632364"/>
          </a:xfrm>
          <a:prstGeom prst="wedgeEllipseCallout">
            <a:avLst>
              <a:gd name="adj1" fmla="val -11128"/>
              <a:gd name="adj2" fmla="val 62501"/>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val Callout 5"/>
          <p:cNvSpPr/>
          <p:nvPr/>
        </p:nvSpPr>
        <p:spPr>
          <a:xfrm>
            <a:off x="8028709" y="1952770"/>
            <a:ext cx="3283528" cy="2632364"/>
          </a:xfrm>
          <a:prstGeom prst="wedgeEllipseCallout">
            <a:avLst>
              <a:gd name="adj1" fmla="val 36129"/>
              <a:gd name="adj2" fmla="val 63553"/>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373" y="0"/>
            <a:ext cx="862445" cy="862445"/>
          </a:xfrm>
          <a:prstGeom prst="rect">
            <a:avLst/>
          </a:prstGeom>
        </p:spPr>
      </p:pic>
      <p:sp>
        <p:nvSpPr>
          <p:cNvPr id="8" name="TextBox 7"/>
          <p:cNvSpPr txBox="1"/>
          <p:nvPr/>
        </p:nvSpPr>
        <p:spPr>
          <a:xfrm>
            <a:off x="914400" y="1980479"/>
            <a:ext cx="3165764" cy="2246769"/>
          </a:xfrm>
          <a:prstGeom prst="rect">
            <a:avLst/>
          </a:prstGeom>
          <a:noFill/>
        </p:spPr>
        <p:txBody>
          <a:bodyPr wrap="square" rtlCol="0">
            <a:spAutoFit/>
          </a:bodyPr>
          <a:lstStyle/>
          <a:p>
            <a:pPr algn="ctr"/>
            <a:r>
              <a:rPr lang="fr-FR" sz="2800" b="1" dirty="0" smtClean="0"/>
              <a:t>Opinion1:</a:t>
            </a:r>
          </a:p>
          <a:p>
            <a:pPr algn="ctr"/>
            <a:r>
              <a:rPr lang="fr-FR" sz="2800" b="1" dirty="0" smtClean="0"/>
              <a:t>Les couples homosexuels devraient pouvoir adopter</a:t>
            </a:r>
            <a:endParaRPr lang="fr-FR" sz="2800" b="1" dirty="0"/>
          </a:p>
        </p:txBody>
      </p:sp>
      <p:sp>
        <p:nvSpPr>
          <p:cNvPr id="9" name="TextBox 8"/>
          <p:cNvSpPr txBox="1"/>
          <p:nvPr/>
        </p:nvSpPr>
        <p:spPr>
          <a:xfrm>
            <a:off x="8186304" y="1980479"/>
            <a:ext cx="2968337" cy="2246769"/>
          </a:xfrm>
          <a:prstGeom prst="rect">
            <a:avLst/>
          </a:prstGeom>
          <a:noFill/>
        </p:spPr>
        <p:txBody>
          <a:bodyPr wrap="square" rtlCol="0">
            <a:spAutoFit/>
          </a:bodyPr>
          <a:lstStyle/>
          <a:p>
            <a:pPr algn="ctr"/>
            <a:r>
              <a:rPr lang="fr-FR" sz="2800" b="1" dirty="0" smtClean="0"/>
              <a:t>Opinion 2:</a:t>
            </a:r>
          </a:p>
          <a:p>
            <a:pPr algn="ctr"/>
            <a:r>
              <a:rPr lang="fr-FR" sz="2800" b="1" dirty="0" smtClean="0"/>
              <a:t>Les couples homosexuels ne devraient pas pouvoir adopter</a:t>
            </a:r>
            <a:endParaRPr lang="fr-FR" sz="2800" b="1" dirty="0"/>
          </a:p>
        </p:txBody>
      </p:sp>
      <p:sp>
        <p:nvSpPr>
          <p:cNvPr id="10" name="TextBox 9"/>
          <p:cNvSpPr txBox="1"/>
          <p:nvPr/>
        </p:nvSpPr>
        <p:spPr>
          <a:xfrm>
            <a:off x="1565563" y="5583383"/>
            <a:ext cx="8739700" cy="523220"/>
          </a:xfrm>
          <a:prstGeom prst="rect">
            <a:avLst/>
          </a:prstGeom>
          <a:solidFill>
            <a:schemeClr val="accent5">
              <a:lumMod val="20000"/>
              <a:lumOff val="80000"/>
            </a:schemeClr>
          </a:solidFill>
        </p:spPr>
        <p:txBody>
          <a:bodyPr wrap="none" rtlCol="0">
            <a:spAutoFit/>
          </a:bodyPr>
          <a:lstStyle/>
          <a:p>
            <a:r>
              <a:rPr lang="fr-FR" sz="2800" b="1" dirty="0" smtClean="0"/>
              <a:t>À deux: choisissez chacun une opinion et faites un débat. </a:t>
            </a:r>
            <a:endParaRPr lang="fr-FR" sz="2800" b="1" dirty="0"/>
          </a:p>
        </p:txBody>
      </p:sp>
    </p:spTree>
    <p:extLst>
      <p:ext uri="{BB962C8B-B14F-4D97-AF65-F5344CB8AC3E}">
        <p14:creationId xmlns:p14="http://schemas.microsoft.com/office/powerpoint/2010/main" val="976939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43025" y="2235707"/>
            <a:ext cx="10258425" cy="435133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838200" y="129597"/>
            <a:ext cx="10515600" cy="798657"/>
          </a:xfrm>
        </p:spPr>
        <p:txBody>
          <a:bodyPr>
            <a:normAutofit/>
          </a:bodyPr>
          <a:lstStyle/>
          <a:p>
            <a:r>
              <a:rPr lang="fr-FR" b="1" dirty="0" smtClean="0"/>
              <a:t>Révision de la première partie:</a:t>
            </a:r>
            <a:endParaRPr lang="fr-FR" b="1" dirty="0"/>
          </a:p>
        </p:txBody>
      </p:sp>
      <p:sp>
        <p:nvSpPr>
          <p:cNvPr id="3" name="Content Placeholder 2"/>
          <p:cNvSpPr>
            <a:spLocks noGrp="1"/>
          </p:cNvSpPr>
          <p:nvPr>
            <p:ph idx="1"/>
          </p:nvPr>
        </p:nvSpPr>
        <p:spPr>
          <a:xfrm>
            <a:off x="1590675" y="2235707"/>
            <a:ext cx="4505325" cy="4351338"/>
          </a:xfrm>
        </p:spPr>
        <p:txBody>
          <a:bodyPr/>
          <a:lstStyle/>
          <a:p>
            <a:pPr marL="514350" indent="-514350">
              <a:buAutoNum type="arabicPeriod"/>
            </a:pPr>
            <a:r>
              <a:rPr lang="fr-FR" b="1" dirty="0"/>
              <a:t>l</a:t>
            </a:r>
            <a:r>
              <a:rPr lang="fr-FR" b="1" dirty="0" smtClean="0"/>
              <a:t>a famille nucléaire</a:t>
            </a:r>
          </a:p>
          <a:p>
            <a:pPr marL="514350" indent="-514350">
              <a:buAutoNum type="arabicPeriod"/>
            </a:pPr>
            <a:r>
              <a:rPr lang="fr-FR" b="1" dirty="0"/>
              <a:t>l</a:t>
            </a:r>
            <a:r>
              <a:rPr lang="fr-FR" b="1" dirty="0" smtClean="0"/>
              <a:t>e pacs</a:t>
            </a:r>
          </a:p>
          <a:p>
            <a:pPr marL="514350" indent="-514350">
              <a:buAutoNum type="arabicPeriod"/>
            </a:pPr>
            <a:r>
              <a:rPr lang="fr-FR" b="1" dirty="0"/>
              <a:t>d</a:t>
            </a:r>
            <a:r>
              <a:rPr lang="fr-FR" b="1" dirty="0" smtClean="0"/>
              <a:t>ivorcer</a:t>
            </a:r>
          </a:p>
          <a:p>
            <a:pPr marL="514350" indent="-514350">
              <a:buAutoNum type="arabicPeriod"/>
            </a:pPr>
            <a:r>
              <a:rPr lang="fr-FR" b="1" dirty="0"/>
              <a:t>m</a:t>
            </a:r>
            <a:r>
              <a:rPr lang="fr-FR" b="1" dirty="0" smtClean="0"/>
              <a:t>on fiancé</a:t>
            </a:r>
          </a:p>
          <a:p>
            <a:pPr marL="514350" indent="-514350">
              <a:buAutoNum type="arabicPeriod"/>
            </a:pPr>
            <a:r>
              <a:rPr lang="fr-FR" b="1" dirty="0"/>
              <a:t>l</a:t>
            </a:r>
            <a:r>
              <a:rPr lang="fr-FR" b="1" dirty="0" smtClean="0"/>
              <a:t>e mariage pour tous</a:t>
            </a:r>
          </a:p>
          <a:p>
            <a:pPr marL="514350" indent="-514350">
              <a:buAutoNum type="arabicPeriod"/>
            </a:pPr>
            <a:r>
              <a:rPr lang="fr-FR" b="1" dirty="0"/>
              <a:t>s</a:t>
            </a:r>
            <a:r>
              <a:rPr lang="fr-FR" b="1" dirty="0" smtClean="0"/>
              <a:t>e disputer</a:t>
            </a:r>
          </a:p>
          <a:p>
            <a:pPr marL="514350" indent="-514350">
              <a:buAutoNum type="arabicPeriod"/>
            </a:pPr>
            <a:r>
              <a:rPr lang="fr-FR" b="1" dirty="0"/>
              <a:t>e</a:t>
            </a:r>
            <a:r>
              <a:rPr lang="fr-FR" b="1" dirty="0" smtClean="0"/>
              <a:t>mménager</a:t>
            </a:r>
          </a:p>
          <a:p>
            <a:pPr marL="514350" indent="-514350">
              <a:buAutoNum type="arabicPeriod"/>
            </a:pPr>
            <a:r>
              <a:rPr lang="fr-FR" b="1" dirty="0"/>
              <a:t>f</a:t>
            </a:r>
            <a:r>
              <a:rPr lang="fr-FR" b="1" dirty="0" smtClean="0"/>
              <a:t>aire le ménage</a:t>
            </a:r>
            <a:endParaRPr lang="fr-FR" b="1" dirty="0"/>
          </a:p>
        </p:txBody>
      </p:sp>
      <p:sp>
        <p:nvSpPr>
          <p:cNvPr id="4" name="TextBox 3"/>
          <p:cNvSpPr txBox="1"/>
          <p:nvPr/>
        </p:nvSpPr>
        <p:spPr>
          <a:xfrm>
            <a:off x="1343025" y="981816"/>
            <a:ext cx="10559761" cy="1200329"/>
          </a:xfrm>
          <a:prstGeom prst="rect">
            <a:avLst/>
          </a:prstGeom>
          <a:noFill/>
        </p:spPr>
        <p:txBody>
          <a:bodyPr wrap="square" rtlCol="0">
            <a:spAutoFit/>
          </a:bodyPr>
          <a:lstStyle/>
          <a:p>
            <a:r>
              <a:rPr lang="fr-FR" sz="2400" b="1" i="1" dirty="0" smtClean="0"/>
              <a:t>Choisissez 7 numéros en secret et écrivez-les sur le post-it. </a:t>
            </a:r>
          </a:p>
          <a:p>
            <a:r>
              <a:rPr lang="fr-FR" sz="2400" b="1" i="1" dirty="0" smtClean="0"/>
              <a:t>Chacun votre tour, faites deviner l’expression pour un de vos numéros à votre partenaire. Attention! Vous ne pouvez pas dire les mots qui sont dans l’expression.</a:t>
            </a:r>
            <a:endParaRPr lang="fr-FR" sz="2400" b="1" i="1" dirty="0"/>
          </a:p>
        </p:txBody>
      </p:sp>
      <p:sp>
        <p:nvSpPr>
          <p:cNvPr id="5" name="Content Placeholder 2"/>
          <p:cNvSpPr txBox="1">
            <a:spLocks/>
          </p:cNvSpPr>
          <p:nvPr/>
        </p:nvSpPr>
        <p:spPr>
          <a:xfrm>
            <a:off x="7010400" y="2235707"/>
            <a:ext cx="450532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smtClean="0"/>
              <a:t>9. la manif pour tous</a:t>
            </a:r>
          </a:p>
          <a:p>
            <a:pPr marL="0" indent="0">
              <a:buNone/>
            </a:pPr>
            <a:r>
              <a:rPr lang="fr-FR" b="1" dirty="0" smtClean="0"/>
              <a:t>10. tromper</a:t>
            </a:r>
          </a:p>
          <a:p>
            <a:pPr marL="0" indent="0">
              <a:buNone/>
            </a:pPr>
            <a:r>
              <a:rPr lang="fr-FR" b="1" dirty="0" smtClean="0"/>
              <a:t>11. célibataire</a:t>
            </a:r>
          </a:p>
          <a:p>
            <a:pPr marL="0" indent="0">
              <a:buNone/>
            </a:pPr>
            <a:r>
              <a:rPr lang="fr-FR" b="1" dirty="0" smtClean="0"/>
              <a:t>12. élever</a:t>
            </a:r>
          </a:p>
          <a:p>
            <a:pPr marL="0" indent="0">
              <a:buNone/>
            </a:pPr>
            <a:r>
              <a:rPr lang="fr-FR" b="1" dirty="0" smtClean="0"/>
              <a:t>13. veuf</a:t>
            </a:r>
          </a:p>
          <a:p>
            <a:pPr marL="0" indent="0">
              <a:buNone/>
            </a:pPr>
            <a:r>
              <a:rPr lang="fr-FR" b="1" dirty="0" smtClean="0"/>
              <a:t>14. la famille élargie</a:t>
            </a:r>
          </a:p>
          <a:p>
            <a:pPr marL="0" indent="0">
              <a:buNone/>
            </a:pPr>
            <a:r>
              <a:rPr lang="fr-FR" b="1" dirty="0" smtClean="0"/>
              <a:t>15. la naissance</a:t>
            </a:r>
          </a:p>
          <a:p>
            <a:pPr marL="0" indent="0">
              <a:buNone/>
            </a:pPr>
            <a:r>
              <a:rPr lang="fr-FR" b="1" dirty="0" smtClean="0"/>
              <a:t>16. la rupture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2163" y="129597"/>
            <a:ext cx="887123" cy="88712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2139" y="0"/>
            <a:ext cx="1185863" cy="1185863"/>
          </a:xfrm>
          <a:prstGeom prst="rect">
            <a:avLst/>
          </a:prstGeom>
        </p:spPr>
      </p:pic>
    </p:spTree>
    <p:extLst>
      <p:ext uri="{BB962C8B-B14F-4D97-AF65-F5344CB8AC3E}">
        <p14:creationId xmlns:p14="http://schemas.microsoft.com/office/powerpoint/2010/main" val="375040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115" y="562492"/>
            <a:ext cx="10515600" cy="1325563"/>
          </a:xfrm>
        </p:spPr>
        <p:txBody>
          <a:bodyPr>
            <a:normAutofit fontScale="90000"/>
          </a:bodyPr>
          <a:lstStyle/>
          <a:p>
            <a:r>
              <a:rPr lang="fr-FR" b="1" dirty="0"/>
              <a:t>D</a:t>
            </a:r>
            <a:r>
              <a:rPr lang="fr-FR" b="1" dirty="0" smtClean="0"/>
              <a:t>isney présente la première famille homoparentale</a:t>
            </a:r>
            <a:r>
              <a:rPr lang="fr-FR" sz="4000" b="1" dirty="0" smtClean="0"/>
              <a:t/>
            </a:r>
            <a:br>
              <a:rPr lang="fr-FR" sz="4000" b="1" dirty="0" smtClean="0"/>
            </a:br>
            <a:r>
              <a:rPr lang="fr-FR" dirty="0" smtClean="0"/>
              <a:t/>
            </a:r>
            <a:br>
              <a:rPr lang="fr-FR" dirty="0" smtClean="0"/>
            </a:br>
            <a:r>
              <a:rPr lang="fr-FR" sz="4000" dirty="0" smtClean="0"/>
              <a:t>Regardez la vidéo et prenez des notes pour répondre aux questions</a:t>
            </a:r>
            <a:endParaRPr lang="fr-FR" sz="4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1711" y="0"/>
            <a:ext cx="747111" cy="747111"/>
          </a:xfrm>
          <a:prstGeom prst="rect">
            <a:avLst/>
          </a:prstGeom>
        </p:spPr>
      </p:pic>
      <p:sp>
        <p:nvSpPr>
          <p:cNvPr id="6" name="TextBox 5"/>
          <p:cNvSpPr txBox="1"/>
          <p:nvPr/>
        </p:nvSpPr>
        <p:spPr>
          <a:xfrm>
            <a:off x="3851564" y="3020291"/>
            <a:ext cx="3997248" cy="2308324"/>
          </a:xfrm>
          <a:prstGeom prst="rect">
            <a:avLst/>
          </a:prstGeom>
          <a:solidFill>
            <a:schemeClr val="accent1">
              <a:lumMod val="40000"/>
              <a:lumOff val="60000"/>
            </a:schemeClr>
          </a:solidFill>
        </p:spPr>
        <p:txBody>
          <a:bodyPr wrap="none" rtlCol="0">
            <a:spAutoFit/>
          </a:bodyPr>
          <a:lstStyle/>
          <a:p>
            <a:r>
              <a:rPr lang="fr-FR" sz="3600" b="1" dirty="0" smtClean="0"/>
              <a:t>De quoi s’agit-il?</a:t>
            </a:r>
          </a:p>
          <a:p>
            <a:endParaRPr lang="fr-FR" sz="3600" b="1" dirty="0" smtClean="0"/>
          </a:p>
          <a:p>
            <a:r>
              <a:rPr lang="fr-FR" sz="3600" b="1" dirty="0" smtClean="0"/>
              <a:t>Qu’en pensez-vous?</a:t>
            </a:r>
          </a:p>
          <a:p>
            <a:endParaRPr lang="fr-FR" sz="36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47071" y="828372"/>
            <a:ext cx="944929" cy="793804"/>
          </a:xfrm>
          <a:prstGeom prst="rect">
            <a:avLst/>
          </a:prstGeom>
        </p:spPr>
      </p:pic>
      <p:pic>
        <p:nvPicPr>
          <p:cNvPr id="8"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1699" y="3020291"/>
            <a:ext cx="439865"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0589" y="4233521"/>
            <a:ext cx="439865"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1698" y="4233521"/>
            <a:ext cx="439865" cy="426332"/>
          </a:xfrm>
          <a:prstGeom prst="rect">
            <a:avLst/>
          </a:prstGeom>
          <a:solidFill>
            <a:schemeClr val="bg1"/>
          </a:solidFill>
          <a:ln>
            <a:solidFill>
              <a:srgbClr val="0070C0"/>
            </a:solidFill>
          </a:ln>
        </p:spPr>
      </p:pic>
      <p:pic>
        <p:nvPicPr>
          <p:cNvPr id="11" name="Picture 10"/>
          <p:cNvPicPr>
            <a:picLocks noChangeAspect="1"/>
          </p:cNvPicPr>
          <p:nvPr/>
        </p:nvPicPr>
        <p:blipFill>
          <a:blip r:embed="rId5"/>
          <a:stretch>
            <a:fillRect/>
          </a:stretch>
        </p:blipFill>
        <p:spPr>
          <a:xfrm>
            <a:off x="8409922" y="3029003"/>
            <a:ext cx="2675227" cy="2409035"/>
          </a:xfrm>
          <a:prstGeom prst="rect">
            <a:avLst/>
          </a:prstGeom>
        </p:spPr>
      </p:pic>
    </p:spTree>
    <p:extLst>
      <p:ext uri="{BB962C8B-B14F-4D97-AF65-F5344CB8AC3E}">
        <p14:creationId xmlns:p14="http://schemas.microsoft.com/office/powerpoint/2010/main" val="3612216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7" y="152400"/>
            <a:ext cx="10515600" cy="1104032"/>
          </a:xfrm>
        </p:spPr>
        <p:txBody>
          <a:bodyPr>
            <a:normAutofit fontScale="90000"/>
          </a:bodyPr>
          <a:lstStyle/>
          <a:p>
            <a:r>
              <a:rPr lang="fr-FR" sz="3600" b="1" dirty="0" smtClean="0"/>
              <a:t>Lisez les commentaires </a:t>
            </a:r>
            <a:r>
              <a:rPr lang="fr-FR" sz="3600" b="1" dirty="0" smtClean="0"/>
              <a:t>écrits sur </a:t>
            </a:r>
            <a:r>
              <a:rPr lang="fr-FR" sz="3600" b="1" dirty="0" err="1"/>
              <a:t>Y</a:t>
            </a:r>
            <a:r>
              <a:rPr lang="fr-FR" sz="3600" b="1" dirty="0" err="1" smtClean="0"/>
              <a:t>outube</a:t>
            </a:r>
            <a:r>
              <a:rPr lang="fr-FR" sz="3600" b="1" dirty="0" smtClean="0"/>
              <a:t> </a:t>
            </a:r>
            <a:r>
              <a:rPr lang="fr-FR" sz="3600" b="1" dirty="0" smtClean="0"/>
              <a:t>à propos de la vidéo et résumez l’opinion de la personne A puis de la personne B</a:t>
            </a:r>
            <a:endParaRPr lang="fr-FR" sz="3600" b="1" dirty="0"/>
          </a:p>
        </p:txBody>
      </p:sp>
      <p:sp>
        <p:nvSpPr>
          <p:cNvPr id="4" name="Rectangular Callout 3"/>
          <p:cNvSpPr/>
          <p:nvPr/>
        </p:nvSpPr>
        <p:spPr>
          <a:xfrm>
            <a:off x="1302327" y="1565564"/>
            <a:ext cx="9573491" cy="706582"/>
          </a:xfrm>
          <a:prstGeom prst="wedgeRectCallout">
            <a:avLst>
              <a:gd name="adj1" fmla="val -54079"/>
              <a:gd name="adj2" fmla="val -245"/>
            </a:avLst>
          </a:prstGeom>
          <a:solidFill>
            <a:schemeClr val="accent5">
              <a:lumMod val="40000"/>
              <a:lumOff val="6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C’est un dessin animé qui prépare des futurs homos. À quand les dessins animés pour banaliser la zoophilie pendant qu’on y est?!</a:t>
            </a:r>
            <a:endParaRPr lang="fr-FR" sz="2400" b="1" dirty="0">
              <a:solidFill>
                <a:schemeClr val="tx1"/>
              </a:solidFill>
            </a:endParaRPr>
          </a:p>
        </p:txBody>
      </p:sp>
      <p:sp>
        <p:nvSpPr>
          <p:cNvPr id="5" name="Rectangular Callout 4"/>
          <p:cNvSpPr/>
          <p:nvPr/>
        </p:nvSpPr>
        <p:spPr>
          <a:xfrm>
            <a:off x="1302327" y="5448089"/>
            <a:ext cx="9573491" cy="1191491"/>
          </a:xfrm>
          <a:prstGeom prst="wedgeRectCallout">
            <a:avLst>
              <a:gd name="adj1" fmla="val -54658"/>
              <a:gd name="adj2" fmla="val -11873"/>
            </a:avLst>
          </a:prstGeom>
          <a:solidFill>
            <a:schemeClr val="accent5">
              <a:lumMod val="40000"/>
              <a:lumOff val="60000"/>
            </a:schemeClr>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Si ce n’était pas contre nature, les femmes pourraient avoir des enfants entre elles et les hommes entre eux. La nature a créé sa logique: un homme + une femme = un enfant…un point c’est tout!</a:t>
            </a:r>
            <a:endParaRPr lang="fr-FR" sz="2400" b="1" dirty="0">
              <a:solidFill>
                <a:schemeClr val="tx1"/>
              </a:solidFill>
            </a:endParaRPr>
          </a:p>
        </p:txBody>
      </p:sp>
      <p:sp>
        <p:nvSpPr>
          <p:cNvPr id="6" name="Rectangular Callout 5"/>
          <p:cNvSpPr/>
          <p:nvPr/>
        </p:nvSpPr>
        <p:spPr>
          <a:xfrm>
            <a:off x="1302327" y="2673926"/>
            <a:ext cx="9573491" cy="2466109"/>
          </a:xfrm>
          <a:prstGeom prst="wedgeRectCallout">
            <a:avLst>
              <a:gd name="adj1" fmla="val 55338"/>
              <a:gd name="adj2" fmla="val 16500"/>
            </a:avLst>
          </a:prstGeom>
          <a:solidFill>
            <a:schemeClr val="accent6">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300" b="1" dirty="0" smtClean="0">
                <a:solidFill>
                  <a:schemeClr val="tx1"/>
                </a:solidFill>
              </a:rPr>
              <a:t>Ce commentaire est horrible! À partir de quel moment peut-on comparer l’homosexualité à la zoophilie! De plus, ce genre de dessins animés n’incite absolument pas à devenir homosexuel mais juste à comprendre que l’homosexualité n’est pas ‘contre nature’. Qu’une famille soit composée de deux parents de même sexe ou de sexe opposé, c’est une famille. Il permet aussi que les enfants issues de familles homoparentales ne se sentent pas rejetés. </a:t>
            </a:r>
            <a:endParaRPr lang="fr-FR" sz="2300" b="1" dirty="0">
              <a:solidFill>
                <a:schemeClr val="tx1"/>
              </a:solidFill>
            </a:endParaRPr>
          </a:p>
        </p:txBody>
      </p:sp>
      <p:sp>
        <p:nvSpPr>
          <p:cNvPr id="7" name="TextBox 6"/>
          <p:cNvSpPr txBox="1"/>
          <p:nvPr/>
        </p:nvSpPr>
        <p:spPr>
          <a:xfrm>
            <a:off x="498764" y="1828800"/>
            <a:ext cx="402674" cy="523220"/>
          </a:xfrm>
          <a:prstGeom prst="rect">
            <a:avLst/>
          </a:prstGeom>
          <a:noFill/>
        </p:spPr>
        <p:txBody>
          <a:bodyPr wrap="none" rtlCol="0">
            <a:spAutoFit/>
          </a:bodyPr>
          <a:lstStyle/>
          <a:p>
            <a:r>
              <a:rPr lang="fr-FR" sz="2800" b="1" dirty="0" smtClean="0"/>
              <a:t>A</a:t>
            </a:r>
            <a:endParaRPr lang="fr-FR" sz="2800" b="1" dirty="0"/>
          </a:p>
        </p:txBody>
      </p:sp>
      <p:sp>
        <p:nvSpPr>
          <p:cNvPr id="8" name="TextBox 7"/>
          <p:cNvSpPr txBox="1"/>
          <p:nvPr/>
        </p:nvSpPr>
        <p:spPr>
          <a:xfrm>
            <a:off x="490945" y="5782224"/>
            <a:ext cx="402674" cy="523220"/>
          </a:xfrm>
          <a:prstGeom prst="rect">
            <a:avLst/>
          </a:prstGeom>
          <a:noFill/>
        </p:spPr>
        <p:txBody>
          <a:bodyPr wrap="none" rtlCol="0">
            <a:spAutoFit/>
          </a:bodyPr>
          <a:lstStyle/>
          <a:p>
            <a:r>
              <a:rPr lang="fr-FR" sz="2800" b="1" dirty="0" smtClean="0"/>
              <a:t>A</a:t>
            </a:r>
            <a:endParaRPr lang="fr-FR" sz="2800" b="1" dirty="0"/>
          </a:p>
        </p:txBody>
      </p:sp>
      <p:sp>
        <p:nvSpPr>
          <p:cNvPr id="9" name="TextBox 8"/>
          <p:cNvSpPr txBox="1"/>
          <p:nvPr/>
        </p:nvSpPr>
        <p:spPr>
          <a:xfrm>
            <a:off x="11478491" y="4202617"/>
            <a:ext cx="386644" cy="523220"/>
          </a:xfrm>
          <a:prstGeom prst="rect">
            <a:avLst/>
          </a:prstGeom>
          <a:noFill/>
        </p:spPr>
        <p:txBody>
          <a:bodyPr wrap="none" rtlCol="0">
            <a:spAutoFit/>
          </a:bodyPr>
          <a:lstStyle/>
          <a:p>
            <a:r>
              <a:rPr lang="fr-FR" sz="2800" b="1" dirty="0"/>
              <a:t>B</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4443" y="115599"/>
            <a:ext cx="806641" cy="702252"/>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01084" y="56855"/>
            <a:ext cx="790916" cy="664423"/>
          </a:xfrm>
          <a:prstGeom prst="rect">
            <a:avLst/>
          </a:prstGeom>
        </p:spPr>
      </p:pic>
    </p:spTree>
    <p:extLst>
      <p:ext uri="{BB962C8B-B14F-4D97-AF65-F5344CB8AC3E}">
        <p14:creationId xmlns:p14="http://schemas.microsoft.com/office/powerpoint/2010/main" val="101543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78398"/>
            <a:ext cx="10515600" cy="4351338"/>
          </a:xfrm>
        </p:spPr>
        <p:txBody>
          <a:bodyPr>
            <a:normAutofit lnSpcReduction="10000"/>
          </a:bodyPr>
          <a:lstStyle/>
          <a:p>
            <a:pPr algn="just"/>
            <a:r>
              <a:rPr lang="fr-FR" b="1" dirty="0" smtClean="0">
                <a:solidFill>
                  <a:srgbClr val="FF0000"/>
                </a:solidFill>
              </a:rPr>
              <a:t>La personne A est clairement contre l’homoparentalité. Elle pense que ce n’est pas naturel et la compare même </a:t>
            </a:r>
            <a:r>
              <a:rPr lang="fr-FR" b="1" dirty="0">
                <a:solidFill>
                  <a:srgbClr val="FF0000"/>
                </a:solidFill>
              </a:rPr>
              <a:t>à</a:t>
            </a:r>
            <a:r>
              <a:rPr lang="fr-FR" b="1" dirty="0" smtClean="0">
                <a:solidFill>
                  <a:srgbClr val="FF0000"/>
                </a:solidFill>
              </a:rPr>
              <a:t> la zoophilie. Elle explique que si c’était naturel, alors deux femmes ou deux hommes pourraient procréer</a:t>
            </a:r>
            <a:r>
              <a:rPr lang="fr-FR" b="1" dirty="0">
                <a:solidFill>
                  <a:srgbClr val="FF0000"/>
                </a:solidFill>
              </a:rPr>
              <a:t>. Elle croit aussi que ce dessin animé pourrait inciter les enfants à devenir </a:t>
            </a:r>
            <a:r>
              <a:rPr lang="fr-FR" b="1" dirty="0" smtClean="0">
                <a:solidFill>
                  <a:srgbClr val="FF0000"/>
                </a:solidFill>
              </a:rPr>
              <a:t>homosexuels. </a:t>
            </a:r>
            <a:endParaRPr lang="fr-FR" b="1" dirty="0" smtClean="0">
              <a:solidFill>
                <a:srgbClr val="FF0000"/>
              </a:solidFill>
            </a:endParaRPr>
          </a:p>
          <a:p>
            <a:pPr marL="0" indent="0" algn="just">
              <a:buNone/>
            </a:pPr>
            <a:endParaRPr lang="fr-FR" b="1" dirty="0" smtClean="0">
              <a:solidFill>
                <a:srgbClr val="FF0000"/>
              </a:solidFill>
            </a:endParaRPr>
          </a:p>
          <a:p>
            <a:pPr algn="just"/>
            <a:r>
              <a:rPr lang="fr-FR" b="1" dirty="0" smtClean="0">
                <a:solidFill>
                  <a:srgbClr val="FF0000"/>
                </a:solidFill>
              </a:rPr>
              <a:t>La personne B n’est pas d’accord avec la personne A. Elle trouve inacceptable de comparer l’homoparentalité </a:t>
            </a:r>
            <a:r>
              <a:rPr lang="fr-FR" b="1" dirty="0">
                <a:solidFill>
                  <a:srgbClr val="FF0000"/>
                </a:solidFill>
              </a:rPr>
              <a:t>à</a:t>
            </a:r>
            <a:r>
              <a:rPr lang="fr-FR" b="1" dirty="0" smtClean="0">
                <a:solidFill>
                  <a:srgbClr val="FF0000"/>
                </a:solidFill>
              </a:rPr>
              <a:t> la zoophilie. Elle est d’avis que ce genres de programme pour enfants pourraient permettre de développer la tolérance et donner du soutien aux enfants qui vivent dans ce type de famille. </a:t>
            </a:r>
            <a:endParaRPr lang="fr-FR" b="1" dirty="0">
              <a:solidFill>
                <a:srgbClr val="FF0000"/>
              </a:solidFill>
            </a:endParaRPr>
          </a:p>
        </p:txBody>
      </p:sp>
      <p:sp>
        <p:nvSpPr>
          <p:cNvPr id="5" name="Title 1"/>
          <p:cNvSpPr txBox="1">
            <a:spLocks/>
          </p:cNvSpPr>
          <p:nvPr/>
        </p:nvSpPr>
        <p:spPr>
          <a:xfrm>
            <a:off x="700101" y="260642"/>
            <a:ext cx="10515600" cy="11040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smtClean="0"/>
              <a:t>Lisez les commentaires écrits à propos de la vidéo et résumez l’opinion de la personne A puis de la personne B</a:t>
            </a:r>
            <a:endParaRPr lang="fr-FR" sz="3600" b="1" dirty="0"/>
          </a:p>
        </p:txBody>
      </p:sp>
      <p:sp>
        <p:nvSpPr>
          <p:cNvPr id="6" name="TextBox 5"/>
          <p:cNvSpPr txBox="1"/>
          <p:nvPr/>
        </p:nvSpPr>
        <p:spPr>
          <a:xfrm rot="802709">
            <a:off x="9118332" y="1489365"/>
            <a:ext cx="3061800" cy="461665"/>
          </a:xfrm>
          <a:prstGeom prst="rect">
            <a:avLst/>
          </a:prstGeom>
          <a:noFill/>
        </p:spPr>
        <p:txBody>
          <a:bodyPr wrap="none" rtlCol="0">
            <a:spAutoFit/>
          </a:bodyPr>
          <a:lstStyle/>
          <a:p>
            <a:r>
              <a:rPr lang="fr-FR" sz="2400" b="1" dirty="0" smtClean="0">
                <a:solidFill>
                  <a:srgbClr val="FF0000"/>
                </a:solidFill>
              </a:rPr>
              <a:t>Les réponses possibles</a:t>
            </a:r>
            <a:endParaRPr lang="fr-FR" sz="2400" b="1" dirty="0">
              <a:solidFill>
                <a:srgbClr val="FF0000"/>
              </a:solidFill>
            </a:endParaRPr>
          </a:p>
        </p:txBody>
      </p:sp>
    </p:spTree>
    <p:extLst>
      <p:ext uri="{BB962C8B-B14F-4D97-AF65-F5344CB8AC3E}">
        <p14:creationId xmlns:p14="http://schemas.microsoft.com/office/powerpoint/2010/main" val="4187998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237" y="444334"/>
            <a:ext cx="10515600" cy="729384"/>
          </a:xfrm>
        </p:spPr>
        <p:txBody>
          <a:bodyPr>
            <a:normAutofit fontScale="90000"/>
          </a:bodyPr>
          <a:lstStyle/>
          <a:p>
            <a:r>
              <a:rPr lang="fr-FR" sz="5300" b="1" dirty="0" smtClean="0"/>
              <a:t>Les phrases négatives</a:t>
            </a:r>
            <a:r>
              <a:rPr lang="fr-FR" b="1" dirty="0" smtClean="0"/>
              <a:t/>
            </a:r>
            <a:br>
              <a:rPr lang="fr-FR" b="1" dirty="0" smtClean="0"/>
            </a:br>
            <a:r>
              <a:rPr lang="fr-FR" b="1" dirty="0" smtClean="0"/>
              <a:t>Traduisez les exemples en anglais</a:t>
            </a:r>
            <a:endParaRPr lang="fr-FR" b="1"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727282988"/>
              </p:ext>
            </p:extLst>
          </p:nvPr>
        </p:nvGraphicFramePr>
        <p:xfrm>
          <a:off x="1593271" y="1626187"/>
          <a:ext cx="9448801" cy="4870560"/>
        </p:xfrm>
        <a:graphic>
          <a:graphicData uri="http://schemas.openxmlformats.org/drawingml/2006/table">
            <a:tbl>
              <a:tblPr firstRow="1" bandRow="1">
                <a:tableStyleId>{5C22544A-7EE6-4342-B048-85BDC9FD1C3A}</a:tableStyleId>
              </a:tblPr>
              <a:tblGrid>
                <a:gridCol w="2175166"/>
                <a:gridCol w="2189018"/>
                <a:gridCol w="5084617"/>
              </a:tblGrid>
              <a:tr h="385040">
                <a:tc>
                  <a:txBody>
                    <a:bodyPr/>
                    <a:lstStyle/>
                    <a:p>
                      <a:pPr algn="ctr"/>
                      <a:r>
                        <a:rPr lang="fr-FR" b="1" dirty="0" smtClean="0">
                          <a:solidFill>
                            <a:sysClr val="windowText" lastClr="000000"/>
                          </a:solidFill>
                          <a:latin typeface="+mj-lt"/>
                        </a:rPr>
                        <a:t>Négation</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English </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Exemple</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ne…pas</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Not</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Les couples homosexuels ne peuvent pas adopter.</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ne…jamais</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Never</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Je ne</a:t>
                      </a:r>
                      <a:r>
                        <a:rPr lang="fr-FR" b="1" baseline="0" dirty="0" smtClean="0">
                          <a:solidFill>
                            <a:sysClr val="windowText" lastClr="000000"/>
                          </a:solidFill>
                          <a:latin typeface="+mj-lt"/>
                        </a:rPr>
                        <a:t> vais jamais me marier.</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ne…plus</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No longer</a:t>
                      </a:r>
                      <a:r>
                        <a:rPr lang="fr-FR" b="1" baseline="0" dirty="0" smtClean="0">
                          <a:solidFill>
                            <a:sysClr val="windowText" lastClr="000000"/>
                          </a:solidFill>
                          <a:latin typeface="+mj-lt"/>
                        </a:rPr>
                        <a:t> </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Depuis la séparation de mes parents, je ne vois plus mon père. </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ne…rien</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Nothing</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Mon beau-père</a:t>
                      </a:r>
                      <a:r>
                        <a:rPr lang="fr-FR" b="1" baseline="0" dirty="0" smtClean="0">
                          <a:solidFill>
                            <a:sysClr val="windowText" lastClr="000000"/>
                          </a:solidFill>
                          <a:latin typeface="+mj-lt"/>
                        </a:rPr>
                        <a:t> ne fait rien pour aider ma mère à la maison. </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ne…personne</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err="1" smtClean="0">
                          <a:solidFill>
                            <a:sysClr val="windowText" lastClr="000000"/>
                          </a:solidFill>
                          <a:latin typeface="+mj-lt"/>
                        </a:rPr>
                        <a:t>Nobody</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Vous ne connaissez personne qui a des parents homosexuels</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ne…aucun</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Not a single</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Il n’a aucun ami à l’</a:t>
                      </a:r>
                      <a:r>
                        <a:rPr lang="fr-FR" b="1" baseline="0" dirty="0" smtClean="0">
                          <a:solidFill>
                            <a:sysClr val="windowText" lastClr="000000"/>
                          </a:solidFill>
                          <a:latin typeface="+mj-lt"/>
                        </a:rPr>
                        <a:t>é</a:t>
                      </a:r>
                      <a:r>
                        <a:rPr lang="fr-FR" b="1" dirty="0" smtClean="0">
                          <a:solidFill>
                            <a:sysClr val="windowText" lastClr="000000"/>
                          </a:solidFill>
                          <a:latin typeface="+mj-lt"/>
                        </a:rPr>
                        <a:t>cole</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ne…nulle part</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err="1" smtClean="0">
                          <a:solidFill>
                            <a:sysClr val="windowText" lastClr="000000"/>
                          </a:solidFill>
                          <a:latin typeface="+mj-lt"/>
                        </a:rPr>
                        <a:t>Nowhere</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Il</a:t>
                      </a:r>
                      <a:r>
                        <a:rPr lang="fr-FR" b="1" baseline="0" dirty="0" smtClean="0">
                          <a:solidFill>
                            <a:sysClr val="windowText" lastClr="000000"/>
                          </a:solidFill>
                          <a:latin typeface="+mj-lt"/>
                        </a:rPr>
                        <a:t> a été renvoyé de chez ses parents et il n’a nulle part où aller.</a:t>
                      </a:r>
                      <a:endParaRPr lang="fr-FR" b="1" dirty="0" smtClean="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ni…ni</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err="1" smtClean="0">
                          <a:solidFill>
                            <a:sysClr val="windowText" lastClr="000000"/>
                          </a:solidFill>
                          <a:latin typeface="+mj-lt"/>
                        </a:rPr>
                        <a:t>Neither</a:t>
                      </a:r>
                      <a:r>
                        <a:rPr lang="fr-FR" b="1" dirty="0" smtClean="0">
                          <a:solidFill>
                            <a:sysClr val="windowText" lastClr="000000"/>
                          </a:solidFill>
                          <a:latin typeface="+mj-lt"/>
                        </a:rPr>
                        <a:t>…</a:t>
                      </a:r>
                      <a:r>
                        <a:rPr lang="fr-FR" b="1" dirty="0" err="1" smtClean="0">
                          <a:solidFill>
                            <a:sysClr val="windowText" lastClr="000000"/>
                          </a:solidFill>
                          <a:latin typeface="+mj-lt"/>
                        </a:rPr>
                        <a:t>nor</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Il n’habite ni avec son père ni avec sa mère. </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ne…que</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err="1" smtClean="0">
                          <a:solidFill>
                            <a:sysClr val="windowText" lastClr="000000"/>
                          </a:solidFill>
                          <a:latin typeface="+mj-lt"/>
                        </a:rPr>
                        <a:t>only</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ysClr val="windowText" lastClr="000000"/>
                          </a:solidFill>
                          <a:latin typeface="+mj-lt"/>
                        </a:rPr>
                        <a:t>Nous</a:t>
                      </a:r>
                      <a:r>
                        <a:rPr lang="fr-FR" b="1" baseline="0" dirty="0" smtClean="0">
                          <a:solidFill>
                            <a:sysClr val="windowText" lastClr="000000"/>
                          </a:solidFill>
                          <a:latin typeface="+mj-lt"/>
                        </a:rPr>
                        <a:t> n’obéissons qu’à notre mère. </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735" y="46086"/>
            <a:ext cx="1621068" cy="114630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0711" y="229306"/>
            <a:ext cx="1485034" cy="742517"/>
          </a:xfrm>
          <a:prstGeom prst="rect">
            <a:avLst/>
          </a:prstGeom>
        </p:spPr>
      </p:pic>
    </p:spTree>
    <p:extLst>
      <p:ext uri="{BB962C8B-B14F-4D97-AF65-F5344CB8AC3E}">
        <p14:creationId xmlns:p14="http://schemas.microsoft.com/office/powerpoint/2010/main" val="3594122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2383" y="236516"/>
            <a:ext cx="10515600" cy="729384"/>
          </a:xfrm>
        </p:spPr>
        <p:txBody>
          <a:bodyPr>
            <a:normAutofit fontScale="90000"/>
          </a:bodyPr>
          <a:lstStyle/>
          <a:p>
            <a:r>
              <a:rPr lang="fr-FR" sz="5300" b="1" dirty="0" smtClean="0"/>
              <a:t>Les phrases négatives</a:t>
            </a:r>
            <a:r>
              <a:rPr lang="fr-FR" b="1" dirty="0" smtClean="0"/>
              <a:t/>
            </a:r>
            <a:br>
              <a:rPr lang="fr-FR" b="1" dirty="0" smtClean="0"/>
            </a:br>
            <a:r>
              <a:rPr lang="fr-FR" b="1" dirty="0" smtClean="0"/>
              <a:t>Traduisez les exemples en anglais</a:t>
            </a:r>
            <a:endParaRPr lang="fr-FR" b="1"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413065311"/>
              </p:ext>
            </p:extLst>
          </p:nvPr>
        </p:nvGraphicFramePr>
        <p:xfrm>
          <a:off x="1246907" y="1459199"/>
          <a:ext cx="10030692" cy="4870560"/>
        </p:xfrm>
        <a:graphic>
          <a:graphicData uri="http://schemas.openxmlformats.org/drawingml/2006/table">
            <a:tbl>
              <a:tblPr firstRow="1" bandRow="1">
                <a:tableStyleId>{5C22544A-7EE6-4342-B048-85BDC9FD1C3A}</a:tableStyleId>
              </a:tblPr>
              <a:tblGrid>
                <a:gridCol w="5015346"/>
                <a:gridCol w="5015346"/>
              </a:tblGrid>
              <a:tr h="385040">
                <a:tc>
                  <a:txBody>
                    <a:bodyPr/>
                    <a:lstStyle/>
                    <a:p>
                      <a:pPr algn="ctr"/>
                      <a:r>
                        <a:rPr lang="fr-FR" b="1" dirty="0" smtClean="0">
                          <a:solidFill>
                            <a:sysClr val="windowText" lastClr="000000"/>
                          </a:solidFill>
                          <a:latin typeface="+mj-lt"/>
                        </a:rPr>
                        <a:t>français</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rgbClr val="FF0000"/>
                          </a:solidFill>
                          <a:latin typeface="+mj-lt"/>
                        </a:rPr>
                        <a:t>English</a:t>
                      </a:r>
                      <a:endParaRPr lang="fr-FR" b="1" dirty="0">
                        <a:solidFill>
                          <a:srgbClr val="FF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Les couples homosexuels ne peuvent pas adopter.</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err="1" smtClean="0">
                          <a:solidFill>
                            <a:srgbClr val="FF0000"/>
                          </a:solidFill>
                          <a:latin typeface="+mj-lt"/>
                        </a:rPr>
                        <a:t>Homosexual</a:t>
                      </a:r>
                      <a:r>
                        <a:rPr lang="fr-FR" b="1" dirty="0" smtClean="0">
                          <a:solidFill>
                            <a:srgbClr val="FF0000"/>
                          </a:solidFill>
                          <a:latin typeface="+mj-lt"/>
                        </a:rPr>
                        <a:t> couples </a:t>
                      </a:r>
                      <a:r>
                        <a:rPr lang="fr-FR" b="1" dirty="0" err="1" smtClean="0">
                          <a:solidFill>
                            <a:srgbClr val="FF0000"/>
                          </a:solidFill>
                          <a:latin typeface="+mj-lt"/>
                        </a:rPr>
                        <a:t>cannot</a:t>
                      </a:r>
                      <a:r>
                        <a:rPr lang="fr-FR" b="1" dirty="0" smtClean="0">
                          <a:solidFill>
                            <a:srgbClr val="FF0000"/>
                          </a:solidFill>
                          <a:latin typeface="+mj-lt"/>
                        </a:rPr>
                        <a:t> </a:t>
                      </a:r>
                      <a:r>
                        <a:rPr lang="fr-FR" b="1" dirty="0" err="1" smtClean="0">
                          <a:solidFill>
                            <a:srgbClr val="FF0000"/>
                          </a:solidFill>
                          <a:latin typeface="+mj-lt"/>
                        </a:rPr>
                        <a:t>adopt</a:t>
                      </a:r>
                      <a:r>
                        <a:rPr lang="fr-FR" b="1" dirty="0" smtClean="0">
                          <a:solidFill>
                            <a:srgbClr val="FF0000"/>
                          </a:solidFill>
                          <a:latin typeface="+mj-lt"/>
                        </a:rPr>
                        <a:t>.</a:t>
                      </a:r>
                      <a:endParaRPr lang="fr-FR" b="1" dirty="0">
                        <a:solidFill>
                          <a:srgbClr val="FF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Je ne</a:t>
                      </a:r>
                      <a:r>
                        <a:rPr lang="fr-FR" b="1" baseline="0" dirty="0" smtClean="0">
                          <a:solidFill>
                            <a:sysClr val="windowText" lastClr="000000"/>
                          </a:solidFill>
                          <a:latin typeface="+mj-lt"/>
                        </a:rPr>
                        <a:t> vais jamais me marier.</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rgbClr val="FF0000"/>
                          </a:solidFill>
                          <a:latin typeface="+mj-lt"/>
                        </a:rPr>
                        <a:t>I </a:t>
                      </a:r>
                      <a:r>
                        <a:rPr lang="fr-FR" b="1" dirty="0" err="1" smtClean="0">
                          <a:solidFill>
                            <a:srgbClr val="FF0000"/>
                          </a:solidFill>
                          <a:latin typeface="+mj-lt"/>
                        </a:rPr>
                        <a:t>am</a:t>
                      </a:r>
                      <a:r>
                        <a:rPr lang="fr-FR" b="1" dirty="0" smtClean="0">
                          <a:solidFill>
                            <a:srgbClr val="FF0000"/>
                          </a:solidFill>
                          <a:latin typeface="+mj-lt"/>
                        </a:rPr>
                        <a:t> </a:t>
                      </a:r>
                      <a:r>
                        <a:rPr lang="fr-FR" b="1" dirty="0" err="1" smtClean="0">
                          <a:solidFill>
                            <a:srgbClr val="FF0000"/>
                          </a:solidFill>
                          <a:latin typeface="+mj-lt"/>
                        </a:rPr>
                        <a:t>never</a:t>
                      </a:r>
                      <a:r>
                        <a:rPr lang="fr-FR" b="1" dirty="0" smtClean="0">
                          <a:solidFill>
                            <a:srgbClr val="FF0000"/>
                          </a:solidFill>
                          <a:latin typeface="+mj-lt"/>
                        </a:rPr>
                        <a:t> </a:t>
                      </a:r>
                      <a:r>
                        <a:rPr lang="fr-FR" b="1" dirty="0" err="1" smtClean="0">
                          <a:solidFill>
                            <a:srgbClr val="FF0000"/>
                          </a:solidFill>
                          <a:latin typeface="+mj-lt"/>
                        </a:rPr>
                        <a:t>going</a:t>
                      </a:r>
                      <a:r>
                        <a:rPr lang="fr-FR" b="1" dirty="0" smtClean="0">
                          <a:solidFill>
                            <a:srgbClr val="FF0000"/>
                          </a:solidFill>
                          <a:latin typeface="+mj-lt"/>
                        </a:rPr>
                        <a:t> to </a:t>
                      </a:r>
                      <a:r>
                        <a:rPr lang="fr-FR" b="1" dirty="0" err="1" smtClean="0">
                          <a:solidFill>
                            <a:srgbClr val="FF0000"/>
                          </a:solidFill>
                          <a:latin typeface="+mj-lt"/>
                        </a:rPr>
                        <a:t>get</a:t>
                      </a:r>
                      <a:r>
                        <a:rPr lang="fr-FR" b="1" dirty="0" smtClean="0">
                          <a:solidFill>
                            <a:srgbClr val="FF0000"/>
                          </a:solidFill>
                          <a:latin typeface="+mj-lt"/>
                        </a:rPr>
                        <a:t> </a:t>
                      </a:r>
                      <a:r>
                        <a:rPr lang="fr-FR" b="1" dirty="0" err="1" smtClean="0">
                          <a:solidFill>
                            <a:srgbClr val="FF0000"/>
                          </a:solidFill>
                          <a:latin typeface="+mj-lt"/>
                        </a:rPr>
                        <a:t>married</a:t>
                      </a:r>
                      <a:r>
                        <a:rPr lang="fr-FR" b="1" dirty="0" smtClean="0">
                          <a:solidFill>
                            <a:srgbClr val="FF0000"/>
                          </a:solidFill>
                          <a:latin typeface="+mj-lt"/>
                        </a:rPr>
                        <a:t>.</a:t>
                      </a:r>
                      <a:endParaRPr lang="fr-FR" b="1" dirty="0">
                        <a:solidFill>
                          <a:srgbClr val="FF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Depuis la séparation de mes parents, je ne vois plus mon père. </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err="1" smtClean="0">
                          <a:solidFill>
                            <a:srgbClr val="FF0000"/>
                          </a:solidFill>
                          <a:latin typeface="+mj-lt"/>
                        </a:rPr>
                        <a:t>Since</a:t>
                      </a:r>
                      <a:r>
                        <a:rPr lang="fr-FR" b="1" dirty="0" smtClean="0">
                          <a:solidFill>
                            <a:srgbClr val="FF0000"/>
                          </a:solidFill>
                          <a:latin typeface="+mj-lt"/>
                        </a:rPr>
                        <a:t> </a:t>
                      </a:r>
                      <a:r>
                        <a:rPr lang="fr-FR" b="1" dirty="0" err="1" smtClean="0">
                          <a:solidFill>
                            <a:srgbClr val="FF0000"/>
                          </a:solidFill>
                          <a:latin typeface="+mj-lt"/>
                        </a:rPr>
                        <a:t>my</a:t>
                      </a:r>
                      <a:r>
                        <a:rPr lang="fr-FR" b="1" dirty="0" smtClean="0">
                          <a:solidFill>
                            <a:srgbClr val="FF0000"/>
                          </a:solidFill>
                          <a:latin typeface="+mj-lt"/>
                        </a:rPr>
                        <a:t> parents’ </a:t>
                      </a:r>
                      <a:r>
                        <a:rPr lang="fr-FR" b="1" dirty="0" err="1" smtClean="0">
                          <a:solidFill>
                            <a:srgbClr val="FF0000"/>
                          </a:solidFill>
                          <a:latin typeface="+mj-lt"/>
                        </a:rPr>
                        <a:t>separation</a:t>
                      </a:r>
                      <a:r>
                        <a:rPr lang="fr-FR" b="1" dirty="0" smtClean="0">
                          <a:solidFill>
                            <a:srgbClr val="FF0000"/>
                          </a:solidFill>
                          <a:latin typeface="+mj-lt"/>
                        </a:rPr>
                        <a:t>, I do not </a:t>
                      </a:r>
                      <a:r>
                        <a:rPr lang="fr-FR" b="1" dirty="0" err="1" smtClean="0">
                          <a:solidFill>
                            <a:srgbClr val="FF0000"/>
                          </a:solidFill>
                          <a:latin typeface="+mj-lt"/>
                        </a:rPr>
                        <a:t>see</a:t>
                      </a:r>
                      <a:r>
                        <a:rPr lang="fr-FR" b="1" dirty="0" smtClean="0">
                          <a:solidFill>
                            <a:srgbClr val="FF0000"/>
                          </a:solidFill>
                          <a:latin typeface="+mj-lt"/>
                        </a:rPr>
                        <a:t> </a:t>
                      </a:r>
                      <a:r>
                        <a:rPr lang="fr-FR" b="1" dirty="0" err="1" smtClean="0">
                          <a:solidFill>
                            <a:srgbClr val="FF0000"/>
                          </a:solidFill>
                          <a:latin typeface="+mj-lt"/>
                        </a:rPr>
                        <a:t>my</a:t>
                      </a:r>
                      <a:r>
                        <a:rPr lang="fr-FR" b="1" baseline="0" dirty="0" smtClean="0">
                          <a:solidFill>
                            <a:srgbClr val="FF0000"/>
                          </a:solidFill>
                          <a:latin typeface="+mj-lt"/>
                        </a:rPr>
                        <a:t> </a:t>
                      </a:r>
                      <a:r>
                        <a:rPr lang="fr-FR" b="1" baseline="0" dirty="0" err="1" smtClean="0">
                          <a:solidFill>
                            <a:srgbClr val="FF0000"/>
                          </a:solidFill>
                          <a:latin typeface="+mj-lt"/>
                        </a:rPr>
                        <a:t>father</a:t>
                      </a:r>
                      <a:r>
                        <a:rPr lang="fr-FR" b="1" baseline="0" dirty="0" smtClean="0">
                          <a:solidFill>
                            <a:srgbClr val="FF0000"/>
                          </a:solidFill>
                          <a:latin typeface="+mj-lt"/>
                        </a:rPr>
                        <a:t> </a:t>
                      </a:r>
                      <a:r>
                        <a:rPr lang="fr-FR" b="1" baseline="0" dirty="0" err="1" smtClean="0">
                          <a:solidFill>
                            <a:srgbClr val="FF0000"/>
                          </a:solidFill>
                          <a:latin typeface="+mj-lt"/>
                        </a:rPr>
                        <a:t>anymore</a:t>
                      </a:r>
                      <a:r>
                        <a:rPr lang="fr-FR" b="1" baseline="0" dirty="0" smtClean="0">
                          <a:solidFill>
                            <a:srgbClr val="FF0000"/>
                          </a:solidFill>
                          <a:latin typeface="+mj-lt"/>
                        </a:rPr>
                        <a:t>.</a:t>
                      </a:r>
                      <a:endParaRPr lang="fr-FR" b="1" dirty="0">
                        <a:solidFill>
                          <a:srgbClr val="FF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Mon beau-père</a:t>
                      </a:r>
                      <a:r>
                        <a:rPr lang="fr-FR" b="1" baseline="0" dirty="0" smtClean="0">
                          <a:solidFill>
                            <a:sysClr val="windowText" lastClr="000000"/>
                          </a:solidFill>
                          <a:latin typeface="+mj-lt"/>
                        </a:rPr>
                        <a:t> ne fait rien pour aider ma mère à la maison. </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err="1" smtClean="0">
                          <a:solidFill>
                            <a:srgbClr val="FF0000"/>
                          </a:solidFill>
                          <a:latin typeface="+mj-lt"/>
                        </a:rPr>
                        <a:t>My</a:t>
                      </a:r>
                      <a:r>
                        <a:rPr lang="fr-FR" b="1" dirty="0" smtClean="0">
                          <a:solidFill>
                            <a:srgbClr val="FF0000"/>
                          </a:solidFill>
                          <a:latin typeface="+mj-lt"/>
                        </a:rPr>
                        <a:t> </a:t>
                      </a:r>
                      <a:r>
                        <a:rPr lang="fr-FR" b="1" dirty="0" err="1" smtClean="0">
                          <a:solidFill>
                            <a:srgbClr val="FF0000"/>
                          </a:solidFill>
                          <a:latin typeface="+mj-lt"/>
                        </a:rPr>
                        <a:t>step-father</a:t>
                      </a:r>
                      <a:r>
                        <a:rPr lang="fr-FR" b="1" dirty="0" smtClean="0">
                          <a:solidFill>
                            <a:srgbClr val="FF0000"/>
                          </a:solidFill>
                          <a:latin typeface="+mj-lt"/>
                        </a:rPr>
                        <a:t> </a:t>
                      </a:r>
                      <a:r>
                        <a:rPr lang="fr-FR" b="1" dirty="0" err="1" smtClean="0">
                          <a:solidFill>
                            <a:srgbClr val="FF0000"/>
                          </a:solidFill>
                          <a:latin typeface="+mj-lt"/>
                        </a:rPr>
                        <a:t>does</a:t>
                      </a:r>
                      <a:r>
                        <a:rPr lang="fr-FR" b="1" dirty="0" smtClean="0">
                          <a:solidFill>
                            <a:srgbClr val="FF0000"/>
                          </a:solidFill>
                          <a:latin typeface="+mj-lt"/>
                        </a:rPr>
                        <a:t> not do </a:t>
                      </a:r>
                      <a:r>
                        <a:rPr lang="fr-FR" b="1" dirty="0" err="1" smtClean="0">
                          <a:solidFill>
                            <a:srgbClr val="FF0000"/>
                          </a:solidFill>
                          <a:latin typeface="+mj-lt"/>
                        </a:rPr>
                        <a:t>anything</a:t>
                      </a:r>
                      <a:r>
                        <a:rPr lang="fr-FR" b="1" dirty="0" smtClean="0">
                          <a:solidFill>
                            <a:srgbClr val="FF0000"/>
                          </a:solidFill>
                          <a:latin typeface="+mj-lt"/>
                        </a:rPr>
                        <a:t> to help </a:t>
                      </a:r>
                      <a:r>
                        <a:rPr lang="fr-FR" b="1" dirty="0" err="1" smtClean="0">
                          <a:solidFill>
                            <a:srgbClr val="FF0000"/>
                          </a:solidFill>
                          <a:latin typeface="+mj-lt"/>
                        </a:rPr>
                        <a:t>my</a:t>
                      </a:r>
                      <a:r>
                        <a:rPr lang="fr-FR" b="1" dirty="0" smtClean="0">
                          <a:solidFill>
                            <a:srgbClr val="FF0000"/>
                          </a:solidFill>
                          <a:latin typeface="+mj-lt"/>
                        </a:rPr>
                        <a:t> </a:t>
                      </a:r>
                      <a:r>
                        <a:rPr lang="fr-FR" b="1" dirty="0" err="1" smtClean="0">
                          <a:solidFill>
                            <a:srgbClr val="FF0000"/>
                          </a:solidFill>
                          <a:latin typeface="+mj-lt"/>
                        </a:rPr>
                        <a:t>mother</a:t>
                      </a:r>
                      <a:r>
                        <a:rPr lang="fr-FR" b="1" dirty="0" smtClean="0">
                          <a:solidFill>
                            <a:srgbClr val="FF0000"/>
                          </a:solidFill>
                          <a:latin typeface="+mj-lt"/>
                        </a:rPr>
                        <a:t> at home. </a:t>
                      </a:r>
                      <a:endParaRPr lang="fr-FR" b="1" dirty="0">
                        <a:solidFill>
                          <a:srgbClr val="FF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Vous ne connaissez personne qui a des parents homosexuels</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rgbClr val="FF0000"/>
                          </a:solidFill>
                          <a:latin typeface="+mj-lt"/>
                        </a:rPr>
                        <a:t>You do not know </a:t>
                      </a:r>
                      <a:r>
                        <a:rPr lang="fr-FR" b="1" dirty="0" err="1" smtClean="0">
                          <a:solidFill>
                            <a:srgbClr val="FF0000"/>
                          </a:solidFill>
                          <a:latin typeface="+mj-lt"/>
                        </a:rPr>
                        <a:t>anybody</a:t>
                      </a:r>
                      <a:r>
                        <a:rPr lang="fr-FR" b="1" dirty="0" smtClean="0">
                          <a:solidFill>
                            <a:srgbClr val="FF0000"/>
                          </a:solidFill>
                          <a:latin typeface="+mj-lt"/>
                        </a:rPr>
                        <a:t> </a:t>
                      </a:r>
                      <a:r>
                        <a:rPr lang="fr-FR" b="1" dirty="0" err="1" smtClean="0">
                          <a:solidFill>
                            <a:srgbClr val="FF0000"/>
                          </a:solidFill>
                          <a:latin typeface="+mj-lt"/>
                        </a:rPr>
                        <a:t>with</a:t>
                      </a:r>
                      <a:r>
                        <a:rPr lang="fr-FR" b="1" dirty="0" smtClean="0">
                          <a:solidFill>
                            <a:srgbClr val="FF0000"/>
                          </a:solidFill>
                          <a:latin typeface="+mj-lt"/>
                        </a:rPr>
                        <a:t> </a:t>
                      </a:r>
                      <a:r>
                        <a:rPr lang="fr-FR" b="1" dirty="0" err="1" smtClean="0">
                          <a:solidFill>
                            <a:srgbClr val="FF0000"/>
                          </a:solidFill>
                          <a:latin typeface="+mj-lt"/>
                        </a:rPr>
                        <a:t>homosexual</a:t>
                      </a:r>
                      <a:r>
                        <a:rPr lang="fr-FR" b="1" dirty="0" smtClean="0">
                          <a:solidFill>
                            <a:srgbClr val="FF0000"/>
                          </a:solidFill>
                          <a:latin typeface="+mj-lt"/>
                        </a:rPr>
                        <a:t> parents.</a:t>
                      </a:r>
                      <a:endParaRPr lang="fr-FR" b="1" dirty="0">
                        <a:solidFill>
                          <a:srgbClr val="FF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Il n’a aucun ami à l’</a:t>
                      </a:r>
                      <a:r>
                        <a:rPr lang="fr-FR" b="1" baseline="0" dirty="0" smtClean="0">
                          <a:solidFill>
                            <a:sysClr val="windowText" lastClr="000000"/>
                          </a:solidFill>
                          <a:latin typeface="+mj-lt"/>
                        </a:rPr>
                        <a:t>é</a:t>
                      </a:r>
                      <a:r>
                        <a:rPr lang="fr-FR" b="1" dirty="0" smtClean="0">
                          <a:solidFill>
                            <a:sysClr val="windowText" lastClr="000000"/>
                          </a:solidFill>
                          <a:latin typeface="+mj-lt"/>
                        </a:rPr>
                        <a:t>cole</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rgbClr val="FF0000"/>
                          </a:solidFill>
                          <a:latin typeface="+mj-lt"/>
                        </a:rPr>
                        <a:t>He</a:t>
                      </a:r>
                      <a:r>
                        <a:rPr lang="fr-FR" b="1" baseline="0" dirty="0" smtClean="0">
                          <a:solidFill>
                            <a:srgbClr val="FF0000"/>
                          </a:solidFill>
                          <a:latin typeface="+mj-lt"/>
                        </a:rPr>
                        <a:t> </a:t>
                      </a:r>
                      <a:r>
                        <a:rPr lang="fr-FR" b="1" baseline="0" dirty="0" err="1" smtClean="0">
                          <a:solidFill>
                            <a:srgbClr val="FF0000"/>
                          </a:solidFill>
                          <a:latin typeface="+mj-lt"/>
                        </a:rPr>
                        <a:t>does</a:t>
                      </a:r>
                      <a:r>
                        <a:rPr lang="fr-FR" b="1" baseline="0" dirty="0" smtClean="0">
                          <a:solidFill>
                            <a:srgbClr val="FF0000"/>
                          </a:solidFill>
                          <a:latin typeface="+mj-lt"/>
                        </a:rPr>
                        <a:t> not have a single </a:t>
                      </a:r>
                      <a:r>
                        <a:rPr lang="fr-FR" b="1" baseline="0" dirty="0" err="1" smtClean="0">
                          <a:solidFill>
                            <a:srgbClr val="FF0000"/>
                          </a:solidFill>
                          <a:latin typeface="+mj-lt"/>
                        </a:rPr>
                        <a:t>friend</a:t>
                      </a:r>
                      <a:r>
                        <a:rPr lang="fr-FR" b="1" baseline="0" dirty="0" smtClean="0">
                          <a:solidFill>
                            <a:srgbClr val="FF0000"/>
                          </a:solidFill>
                          <a:latin typeface="+mj-lt"/>
                        </a:rPr>
                        <a:t> at </a:t>
                      </a:r>
                      <a:r>
                        <a:rPr lang="fr-FR" b="1" baseline="0" dirty="0" err="1" smtClean="0">
                          <a:solidFill>
                            <a:srgbClr val="FF0000"/>
                          </a:solidFill>
                          <a:latin typeface="+mj-lt"/>
                        </a:rPr>
                        <a:t>school</a:t>
                      </a:r>
                      <a:endParaRPr lang="fr-FR" b="1" dirty="0">
                        <a:solidFill>
                          <a:srgbClr val="FF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Il</a:t>
                      </a:r>
                      <a:r>
                        <a:rPr lang="fr-FR" b="1" baseline="0" dirty="0" smtClean="0">
                          <a:solidFill>
                            <a:sysClr val="windowText" lastClr="000000"/>
                          </a:solidFill>
                          <a:latin typeface="+mj-lt"/>
                        </a:rPr>
                        <a:t> a été renvoyé de chez ses parents et il n’a nulle part où aller.</a:t>
                      </a:r>
                      <a:endParaRPr lang="fr-FR" b="1" dirty="0" smtClean="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rgbClr val="FF0000"/>
                          </a:solidFill>
                          <a:latin typeface="+mj-lt"/>
                        </a:rPr>
                        <a:t>He </a:t>
                      </a:r>
                      <a:r>
                        <a:rPr lang="fr-FR" b="1" dirty="0" err="1" smtClean="0">
                          <a:solidFill>
                            <a:srgbClr val="FF0000"/>
                          </a:solidFill>
                          <a:latin typeface="+mj-lt"/>
                        </a:rPr>
                        <a:t>was</a:t>
                      </a:r>
                      <a:r>
                        <a:rPr lang="fr-FR" b="1" dirty="0" smtClean="0">
                          <a:solidFill>
                            <a:srgbClr val="FF0000"/>
                          </a:solidFill>
                          <a:latin typeface="+mj-lt"/>
                        </a:rPr>
                        <a:t> </a:t>
                      </a:r>
                      <a:r>
                        <a:rPr lang="fr-FR" b="1" dirty="0" err="1" smtClean="0">
                          <a:solidFill>
                            <a:srgbClr val="FF0000"/>
                          </a:solidFill>
                          <a:latin typeface="+mj-lt"/>
                        </a:rPr>
                        <a:t>thrown</a:t>
                      </a:r>
                      <a:r>
                        <a:rPr lang="fr-FR" b="1" dirty="0" smtClean="0">
                          <a:solidFill>
                            <a:srgbClr val="FF0000"/>
                          </a:solidFill>
                          <a:latin typeface="+mj-lt"/>
                        </a:rPr>
                        <a:t> out by </a:t>
                      </a:r>
                      <a:r>
                        <a:rPr lang="fr-FR" b="1" dirty="0" err="1" smtClean="0">
                          <a:solidFill>
                            <a:srgbClr val="FF0000"/>
                          </a:solidFill>
                          <a:latin typeface="+mj-lt"/>
                        </a:rPr>
                        <a:t>his</a:t>
                      </a:r>
                      <a:r>
                        <a:rPr lang="fr-FR" b="1" dirty="0" smtClean="0">
                          <a:solidFill>
                            <a:srgbClr val="FF0000"/>
                          </a:solidFill>
                          <a:latin typeface="+mj-lt"/>
                        </a:rPr>
                        <a:t> parents and has </a:t>
                      </a:r>
                      <a:r>
                        <a:rPr lang="fr-FR" b="1" dirty="0" err="1" smtClean="0">
                          <a:solidFill>
                            <a:srgbClr val="FF0000"/>
                          </a:solidFill>
                          <a:latin typeface="+mj-lt"/>
                        </a:rPr>
                        <a:t>nowhere</a:t>
                      </a:r>
                      <a:r>
                        <a:rPr lang="fr-FR" b="1" dirty="0" smtClean="0">
                          <a:solidFill>
                            <a:srgbClr val="FF0000"/>
                          </a:solidFill>
                          <a:latin typeface="+mj-lt"/>
                        </a:rPr>
                        <a:t> to go</a:t>
                      </a:r>
                      <a:endParaRPr lang="fr-FR" b="1" dirty="0" smtClean="0">
                        <a:solidFill>
                          <a:srgbClr val="FF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Il n’habite ni avec son père ni avec sa mère. </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smtClean="0">
                          <a:solidFill>
                            <a:srgbClr val="FF0000"/>
                          </a:solidFill>
                          <a:latin typeface="+mj-lt"/>
                        </a:rPr>
                        <a:t>He </a:t>
                      </a:r>
                      <a:r>
                        <a:rPr lang="fr-FR" b="1" dirty="0" err="1" smtClean="0">
                          <a:solidFill>
                            <a:srgbClr val="FF0000"/>
                          </a:solidFill>
                          <a:latin typeface="+mj-lt"/>
                        </a:rPr>
                        <a:t>lives</a:t>
                      </a:r>
                      <a:r>
                        <a:rPr lang="fr-FR" b="1" dirty="0" smtClean="0">
                          <a:solidFill>
                            <a:srgbClr val="FF0000"/>
                          </a:solidFill>
                          <a:latin typeface="+mj-lt"/>
                        </a:rPr>
                        <a:t> </a:t>
                      </a:r>
                      <a:r>
                        <a:rPr lang="fr-FR" b="1" dirty="0" err="1" smtClean="0">
                          <a:solidFill>
                            <a:srgbClr val="FF0000"/>
                          </a:solidFill>
                          <a:latin typeface="+mj-lt"/>
                        </a:rPr>
                        <a:t>neither</a:t>
                      </a:r>
                      <a:r>
                        <a:rPr lang="fr-FR" b="1" dirty="0" smtClean="0">
                          <a:solidFill>
                            <a:srgbClr val="FF0000"/>
                          </a:solidFill>
                          <a:latin typeface="+mj-lt"/>
                        </a:rPr>
                        <a:t> </a:t>
                      </a:r>
                      <a:r>
                        <a:rPr lang="fr-FR" b="1" dirty="0" err="1" smtClean="0">
                          <a:solidFill>
                            <a:srgbClr val="FF0000"/>
                          </a:solidFill>
                          <a:latin typeface="+mj-lt"/>
                        </a:rPr>
                        <a:t>with</a:t>
                      </a:r>
                      <a:r>
                        <a:rPr lang="fr-FR" b="1" dirty="0" smtClean="0">
                          <a:solidFill>
                            <a:srgbClr val="FF0000"/>
                          </a:solidFill>
                          <a:latin typeface="+mj-lt"/>
                        </a:rPr>
                        <a:t> </a:t>
                      </a:r>
                      <a:r>
                        <a:rPr lang="fr-FR" b="1" dirty="0" err="1" smtClean="0">
                          <a:solidFill>
                            <a:srgbClr val="FF0000"/>
                          </a:solidFill>
                          <a:latin typeface="+mj-lt"/>
                        </a:rPr>
                        <a:t>his</a:t>
                      </a:r>
                      <a:r>
                        <a:rPr lang="fr-FR" b="1" dirty="0" smtClean="0">
                          <a:solidFill>
                            <a:srgbClr val="FF0000"/>
                          </a:solidFill>
                          <a:latin typeface="+mj-lt"/>
                        </a:rPr>
                        <a:t> </a:t>
                      </a:r>
                      <a:r>
                        <a:rPr lang="fr-FR" b="1" dirty="0" err="1" smtClean="0">
                          <a:solidFill>
                            <a:srgbClr val="FF0000"/>
                          </a:solidFill>
                          <a:latin typeface="+mj-lt"/>
                        </a:rPr>
                        <a:t>father</a:t>
                      </a:r>
                      <a:r>
                        <a:rPr lang="fr-FR" b="1" dirty="0" smtClean="0">
                          <a:solidFill>
                            <a:srgbClr val="FF0000"/>
                          </a:solidFill>
                          <a:latin typeface="+mj-lt"/>
                        </a:rPr>
                        <a:t> </a:t>
                      </a:r>
                      <a:r>
                        <a:rPr lang="fr-FR" b="1" dirty="0" err="1" smtClean="0">
                          <a:solidFill>
                            <a:srgbClr val="FF0000"/>
                          </a:solidFill>
                          <a:latin typeface="+mj-lt"/>
                        </a:rPr>
                        <a:t>nor</a:t>
                      </a:r>
                      <a:r>
                        <a:rPr lang="fr-FR" b="1" dirty="0" smtClean="0">
                          <a:solidFill>
                            <a:srgbClr val="FF0000"/>
                          </a:solidFill>
                          <a:latin typeface="+mj-lt"/>
                        </a:rPr>
                        <a:t> </a:t>
                      </a:r>
                      <a:r>
                        <a:rPr lang="fr-FR" b="1" dirty="0" err="1" smtClean="0">
                          <a:solidFill>
                            <a:srgbClr val="FF0000"/>
                          </a:solidFill>
                          <a:latin typeface="+mj-lt"/>
                        </a:rPr>
                        <a:t>with</a:t>
                      </a:r>
                      <a:r>
                        <a:rPr lang="fr-FR" b="1" dirty="0" smtClean="0">
                          <a:solidFill>
                            <a:srgbClr val="FF0000"/>
                          </a:solidFill>
                          <a:latin typeface="+mj-lt"/>
                        </a:rPr>
                        <a:t> </a:t>
                      </a:r>
                      <a:r>
                        <a:rPr lang="fr-FR" b="1" dirty="0" err="1" smtClean="0">
                          <a:solidFill>
                            <a:srgbClr val="FF0000"/>
                          </a:solidFill>
                          <a:latin typeface="+mj-lt"/>
                        </a:rPr>
                        <a:t>his</a:t>
                      </a:r>
                      <a:r>
                        <a:rPr lang="fr-FR" b="1" dirty="0" smtClean="0">
                          <a:solidFill>
                            <a:srgbClr val="FF0000"/>
                          </a:solidFill>
                          <a:latin typeface="+mj-lt"/>
                        </a:rPr>
                        <a:t> </a:t>
                      </a:r>
                      <a:r>
                        <a:rPr lang="fr-FR" b="1" dirty="0" err="1" smtClean="0">
                          <a:solidFill>
                            <a:srgbClr val="FF0000"/>
                          </a:solidFill>
                          <a:latin typeface="+mj-lt"/>
                        </a:rPr>
                        <a:t>mother</a:t>
                      </a:r>
                      <a:endParaRPr lang="fr-FR" b="1" dirty="0">
                        <a:solidFill>
                          <a:srgbClr val="FF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r h="385040">
                <a:tc>
                  <a:txBody>
                    <a:bodyPr/>
                    <a:lstStyle/>
                    <a:p>
                      <a:pPr algn="ctr"/>
                      <a:r>
                        <a:rPr lang="fr-FR" b="1" dirty="0" smtClean="0">
                          <a:solidFill>
                            <a:sysClr val="windowText" lastClr="000000"/>
                          </a:solidFill>
                          <a:latin typeface="+mj-lt"/>
                        </a:rPr>
                        <a:t>Nous</a:t>
                      </a:r>
                      <a:r>
                        <a:rPr lang="fr-FR" b="1" baseline="0" dirty="0" smtClean="0">
                          <a:solidFill>
                            <a:sysClr val="windowText" lastClr="000000"/>
                          </a:solidFill>
                          <a:latin typeface="+mj-lt"/>
                        </a:rPr>
                        <a:t> n’obéissons qu’à notre mère. </a:t>
                      </a:r>
                      <a:endParaRPr lang="fr-FR" b="1" dirty="0">
                        <a:solidFill>
                          <a:sysClr val="windowText" lastClr="00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fr-FR" b="1" dirty="0" err="1" smtClean="0">
                          <a:solidFill>
                            <a:srgbClr val="FF0000"/>
                          </a:solidFill>
                          <a:latin typeface="+mj-lt"/>
                        </a:rPr>
                        <a:t>We</a:t>
                      </a:r>
                      <a:r>
                        <a:rPr lang="fr-FR" b="1" dirty="0" smtClean="0">
                          <a:solidFill>
                            <a:srgbClr val="FF0000"/>
                          </a:solidFill>
                          <a:latin typeface="+mj-lt"/>
                        </a:rPr>
                        <a:t> </a:t>
                      </a:r>
                      <a:r>
                        <a:rPr lang="fr-FR" b="1" dirty="0" err="1" smtClean="0">
                          <a:solidFill>
                            <a:srgbClr val="FF0000"/>
                          </a:solidFill>
                          <a:latin typeface="+mj-lt"/>
                        </a:rPr>
                        <a:t>only</a:t>
                      </a:r>
                      <a:r>
                        <a:rPr lang="fr-FR" b="1" dirty="0" smtClean="0">
                          <a:solidFill>
                            <a:srgbClr val="FF0000"/>
                          </a:solidFill>
                          <a:latin typeface="+mj-lt"/>
                        </a:rPr>
                        <a:t> </a:t>
                      </a:r>
                      <a:r>
                        <a:rPr lang="fr-FR" b="1" dirty="0" err="1" smtClean="0">
                          <a:solidFill>
                            <a:srgbClr val="FF0000"/>
                          </a:solidFill>
                          <a:latin typeface="+mj-lt"/>
                        </a:rPr>
                        <a:t>obey</a:t>
                      </a:r>
                      <a:r>
                        <a:rPr lang="fr-FR" b="1" dirty="0" smtClean="0">
                          <a:solidFill>
                            <a:srgbClr val="FF0000"/>
                          </a:solidFill>
                          <a:latin typeface="+mj-lt"/>
                        </a:rPr>
                        <a:t> </a:t>
                      </a:r>
                      <a:r>
                        <a:rPr lang="fr-FR" b="1" dirty="0" err="1" smtClean="0">
                          <a:solidFill>
                            <a:srgbClr val="FF0000"/>
                          </a:solidFill>
                          <a:latin typeface="+mj-lt"/>
                        </a:rPr>
                        <a:t>our</a:t>
                      </a:r>
                      <a:r>
                        <a:rPr lang="fr-FR" b="1" dirty="0" smtClean="0">
                          <a:solidFill>
                            <a:srgbClr val="FF0000"/>
                          </a:solidFill>
                          <a:latin typeface="+mj-lt"/>
                        </a:rPr>
                        <a:t> </a:t>
                      </a:r>
                      <a:r>
                        <a:rPr lang="fr-FR" b="1" dirty="0" err="1" smtClean="0">
                          <a:solidFill>
                            <a:srgbClr val="FF0000"/>
                          </a:solidFill>
                          <a:latin typeface="+mj-lt"/>
                        </a:rPr>
                        <a:t>mother</a:t>
                      </a:r>
                      <a:endParaRPr lang="fr-FR" b="1" dirty="0">
                        <a:solidFill>
                          <a:srgbClr val="FF0000"/>
                        </a:solidFill>
                        <a:latin typeface="+mj-lt"/>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accent6">
                        <a:lumMod val="40000"/>
                        <a:lumOff val="60000"/>
                      </a:schemeClr>
                    </a:solidFill>
                  </a:tcPr>
                </a:tc>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10" y="0"/>
            <a:ext cx="1485034" cy="742517"/>
          </a:xfrm>
          <a:prstGeom prst="rect">
            <a:avLst/>
          </a:prstGeom>
        </p:spPr>
      </p:pic>
      <p:sp>
        <p:nvSpPr>
          <p:cNvPr id="3" name="TextBox 2"/>
          <p:cNvSpPr txBox="1"/>
          <p:nvPr/>
        </p:nvSpPr>
        <p:spPr>
          <a:xfrm rot="821098">
            <a:off x="10201452" y="964153"/>
            <a:ext cx="1821076" cy="461665"/>
          </a:xfrm>
          <a:prstGeom prst="rect">
            <a:avLst/>
          </a:prstGeom>
          <a:noFill/>
        </p:spPr>
        <p:txBody>
          <a:bodyPr wrap="none" rtlCol="0">
            <a:spAutoFit/>
          </a:bodyPr>
          <a:lstStyle/>
          <a:p>
            <a:r>
              <a:rPr lang="fr-FR" sz="2400" b="1" dirty="0" smtClean="0">
                <a:solidFill>
                  <a:srgbClr val="FF0000"/>
                </a:solidFill>
              </a:rPr>
              <a:t>Les réponses</a:t>
            </a:r>
            <a:endParaRPr lang="fr-FR" sz="2400" b="1" dirty="0">
              <a:solidFill>
                <a:srgbClr val="FF0000"/>
              </a:solidFill>
            </a:endParaRPr>
          </a:p>
        </p:txBody>
      </p:sp>
    </p:spTree>
    <p:extLst>
      <p:ext uri="{BB962C8B-B14F-4D97-AF65-F5344CB8AC3E}">
        <p14:creationId xmlns:p14="http://schemas.microsoft.com/office/powerpoint/2010/main" val="3883208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a:t>
            </a:r>
            <a:r>
              <a:rPr lang="fr-FR" sz="2400" dirty="0">
                <a:ln w="0"/>
                <a:solidFill>
                  <a:schemeClr val="tx1"/>
                </a:solidFill>
                <a:effectLst>
                  <a:outerShdw blurRad="38100" dist="19050" dir="2700000" algn="tl" rotWithShape="0">
                    <a:schemeClr val="dk1">
                      <a:alpha val="40000"/>
                    </a:schemeClr>
                  </a:outerShdw>
                </a:effectLst>
              </a:rPr>
              <a:t>identifier les différents aspects d’une famille </a:t>
            </a:r>
            <a:r>
              <a:rPr lang="fr-FR" sz="2400" dirty="0" smtClean="0">
                <a:ln w="0"/>
                <a:solidFill>
                  <a:schemeClr val="tx1"/>
                </a:solidFill>
                <a:effectLst>
                  <a:outerShdw blurRad="38100" dist="19050" dir="2700000" algn="tl" rotWithShape="0">
                    <a:schemeClr val="dk1">
                      <a:alpha val="40000"/>
                    </a:schemeClr>
                  </a:outerShdw>
                </a:effectLst>
              </a:rPr>
              <a:t>homoparentale</a:t>
            </a:r>
            <a:endParaRPr lang="fr-FR" sz="2400" dirty="0" smtClean="0">
              <a:ln w="0"/>
              <a:solidFill>
                <a:schemeClr val="tx1"/>
              </a:solidFill>
              <a:effectLst>
                <a:outerShdw blurRad="38100" dist="19050" dir="2700000" algn="tl" rotWithShape="0">
                  <a:schemeClr val="dk1">
                    <a:alpha val="40000"/>
                  </a:schemeClr>
                </a:outerShdw>
              </a:effectLst>
            </a:endParaRP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a:t>
            </a:r>
            <a:r>
              <a:rPr lang="fr-FR" sz="2400" dirty="0" smtClean="0">
                <a:ln w="0"/>
                <a:solidFill>
                  <a:schemeClr val="tx1"/>
                </a:solidFill>
                <a:effectLst>
                  <a:outerShdw blurRad="38100" dist="19050" dir="2700000" algn="tl" rotWithShape="0">
                    <a:schemeClr val="dk1">
                      <a:alpha val="40000"/>
                    </a:schemeClr>
                  </a:outerShdw>
                </a:effectLst>
              </a:rPr>
              <a:t>discuter les difficultés chez les familles homoparentales</a:t>
            </a:r>
            <a:endParaRPr lang="fr-FR" sz="2400" dirty="0" smtClean="0">
              <a:ln w="0"/>
              <a:solidFill>
                <a:schemeClr val="tx1"/>
              </a:solidFill>
              <a:effectLst>
                <a:outerShdw blurRad="38100" dist="19050" dir="2700000" algn="tl" rotWithShape="0">
                  <a:schemeClr val="dk1">
                    <a:alpha val="40000"/>
                  </a:schemeClr>
                </a:outerShdw>
              </a:effectLst>
            </a:endParaRP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a:t>
            </a:r>
            <a:r>
              <a:rPr lang="fr-FR" sz="2400" dirty="0">
                <a:ln w="0"/>
                <a:solidFill>
                  <a:schemeClr val="tx1"/>
                </a:solidFill>
                <a:effectLst>
                  <a:outerShdw blurRad="38100" dist="19050" dir="2700000" algn="tl" rotWithShape="0">
                    <a:schemeClr val="dk1">
                      <a:alpha val="40000"/>
                    </a:schemeClr>
                  </a:outerShdw>
                </a:effectLst>
              </a:rPr>
              <a:t>relevez des informations importantes à partir de témoignages</a:t>
            </a: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707940"/>
        </p:xfrm>
        <a:graphic>
          <a:graphicData uri="http://schemas.openxmlformats.org/drawingml/2006/table">
            <a:tbl>
              <a:tblPr firstRow="1" bandRow="1">
                <a:tableStyleId>{5C22544A-7EE6-4342-B048-85BDC9FD1C3A}</a:tableStyleId>
              </a:tblPr>
              <a:tblGrid>
                <a:gridCol w="2787557"/>
              </a:tblGrid>
              <a:tr h="856954">
                <a:tc>
                  <a:txBody>
                    <a:bodyPr/>
                    <a:lstStyle/>
                    <a:p>
                      <a:r>
                        <a:rPr lang="fr-FR" sz="2400" noProof="0" dirty="0" smtClean="0"/>
                        <a:t>Monoparentalité,</a:t>
                      </a:r>
                      <a:r>
                        <a:rPr lang="fr-FR" sz="2400" baseline="0" noProof="0" dirty="0" smtClean="0"/>
                        <a:t> homoparentalité, familles recomposées</a:t>
                      </a:r>
                      <a:endParaRPr lang="fr-FR" sz="2400" noProof="0"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75138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000" b="1" noProof="0" dirty="0" smtClean="0">
                          <a:solidFill>
                            <a:schemeClr val="tx1"/>
                          </a:solidFill>
                        </a:rPr>
                        <a:t>Les familles monoparentales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1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chemeClr val="tx1"/>
                          </a:solidFill>
                        </a:rPr>
                        <a:t>Les familles homoparentales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7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chemeClr val="tx1"/>
                          </a:solidFill>
                        </a:rPr>
                        <a:t>Les familles recomposées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3" name="Pentagon 22"/>
          <p:cNvSpPr/>
          <p:nvPr/>
        </p:nvSpPr>
        <p:spPr>
          <a:xfrm rot="5400000">
            <a:off x="9599510" y="3228155"/>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18914" y="2966487"/>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568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smtClean="0"/>
              <a:t>Devoirs:</a:t>
            </a:r>
            <a:endParaRPr lang="fr-FR" b="1" dirty="0"/>
          </a:p>
        </p:txBody>
      </p:sp>
      <p:sp>
        <p:nvSpPr>
          <p:cNvPr id="3" name="Content Placeholder 2"/>
          <p:cNvSpPr>
            <a:spLocks noGrp="1"/>
          </p:cNvSpPr>
          <p:nvPr>
            <p:ph idx="1"/>
          </p:nvPr>
        </p:nvSpPr>
        <p:spPr>
          <a:xfrm>
            <a:off x="838200" y="2324389"/>
            <a:ext cx="10515600" cy="806739"/>
          </a:xfrm>
        </p:spPr>
        <p:txBody>
          <a:bodyPr/>
          <a:lstStyle/>
          <a:p>
            <a:r>
              <a:rPr lang="fr-FR" dirty="0" smtClean="0"/>
              <a:t>Complétez la feuille d’exercice: Interview sur l’homoparentalité</a:t>
            </a:r>
            <a:endParaRPr lang="fr-F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3003" y="200891"/>
            <a:ext cx="1388052" cy="1388052"/>
          </a:xfrm>
          <a:prstGeom prst="rect">
            <a:avLst/>
          </a:prstGeom>
        </p:spPr>
      </p:pic>
    </p:spTree>
    <p:extLst>
      <p:ext uri="{BB962C8B-B14F-4D97-AF65-F5344CB8AC3E}">
        <p14:creationId xmlns:p14="http://schemas.microsoft.com/office/powerpoint/2010/main" val="1232445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a:t>
            </a:r>
            <a:r>
              <a:rPr lang="fr-FR" sz="2400" dirty="0">
                <a:ln w="0"/>
                <a:solidFill>
                  <a:schemeClr val="tx1"/>
                </a:solidFill>
                <a:effectLst>
                  <a:outerShdw blurRad="38100" dist="19050" dir="2700000" algn="tl" rotWithShape="0">
                    <a:schemeClr val="dk1">
                      <a:alpha val="40000"/>
                    </a:schemeClr>
                  </a:outerShdw>
                </a:effectLst>
              </a:rPr>
              <a:t>identifier les différents aspects d’une famille </a:t>
            </a:r>
            <a:r>
              <a:rPr lang="fr-FR" sz="2400" dirty="0" smtClean="0">
                <a:ln w="0"/>
                <a:solidFill>
                  <a:schemeClr val="tx1"/>
                </a:solidFill>
                <a:effectLst>
                  <a:outerShdw blurRad="38100" dist="19050" dir="2700000" algn="tl" rotWithShape="0">
                    <a:schemeClr val="dk1">
                      <a:alpha val="40000"/>
                    </a:schemeClr>
                  </a:outerShdw>
                </a:effectLst>
              </a:rPr>
              <a:t>recomposée</a:t>
            </a:r>
            <a:endParaRPr lang="fr-FR" sz="2400" dirty="0">
              <a:ln w="0"/>
              <a:solidFill>
                <a:schemeClr val="tx1"/>
              </a:solidFill>
              <a:effectLst>
                <a:outerShdw blurRad="38100" dist="19050" dir="2700000" algn="tl" rotWithShape="0">
                  <a:schemeClr val="dk1">
                    <a:alpha val="40000"/>
                  </a:schemeClr>
                </a:outerShdw>
              </a:effectLst>
            </a:endParaRP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a:t>
            </a:r>
            <a:r>
              <a:rPr lang="fr-FR" sz="2400" dirty="0" smtClean="0">
                <a:ln w="0"/>
                <a:solidFill>
                  <a:schemeClr val="tx1"/>
                </a:solidFill>
                <a:effectLst>
                  <a:outerShdw blurRad="38100" dist="19050" dir="2700000" algn="tl" rotWithShape="0">
                    <a:schemeClr val="dk1">
                      <a:alpha val="40000"/>
                    </a:schemeClr>
                  </a:outerShdw>
                </a:effectLst>
              </a:rPr>
              <a:t>discuter les mérites et les difficultés chez les familles recomposées</a:t>
            </a:r>
            <a:endParaRPr lang="fr-FR" sz="2400" dirty="0" smtClean="0">
              <a:ln w="0"/>
              <a:solidFill>
                <a:schemeClr val="tx1"/>
              </a:solidFill>
              <a:effectLst>
                <a:outerShdw blurRad="38100" dist="19050" dir="2700000" algn="tl" rotWithShape="0">
                  <a:schemeClr val="dk1">
                    <a:alpha val="40000"/>
                  </a:schemeClr>
                </a:outerShdw>
              </a:effectLst>
            </a:endParaRP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a:t>
            </a:r>
            <a:r>
              <a:rPr lang="fr-FR" sz="2400" dirty="0">
                <a:ln w="0"/>
                <a:solidFill>
                  <a:schemeClr val="tx1"/>
                </a:solidFill>
                <a:effectLst>
                  <a:outerShdw blurRad="38100" dist="19050" dir="2700000" algn="tl" rotWithShape="0">
                    <a:schemeClr val="dk1">
                      <a:alpha val="40000"/>
                    </a:schemeClr>
                  </a:outerShdw>
                </a:effectLst>
              </a:rPr>
              <a:t>relevez des informations importantes à partir de témoignages</a:t>
            </a:r>
            <a:endParaRPr lang="fr-FR" sz="2400" dirty="0">
              <a:ln w="0"/>
              <a:solidFill>
                <a:schemeClr val="tx1"/>
              </a:solidFill>
              <a:effectLst>
                <a:outerShdw blurRad="38100" dist="19050" dir="2700000" algn="tl" rotWithShape="0">
                  <a:schemeClr val="dk1">
                    <a:alpha val="40000"/>
                  </a:schemeClr>
                </a:outerShdw>
              </a:effectLst>
            </a:endParaRP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707940"/>
        </p:xfrm>
        <a:graphic>
          <a:graphicData uri="http://schemas.openxmlformats.org/drawingml/2006/table">
            <a:tbl>
              <a:tblPr firstRow="1" bandRow="1">
                <a:tableStyleId>{5C22544A-7EE6-4342-B048-85BDC9FD1C3A}</a:tableStyleId>
              </a:tblPr>
              <a:tblGrid>
                <a:gridCol w="2787557"/>
              </a:tblGrid>
              <a:tr h="856954">
                <a:tc>
                  <a:txBody>
                    <a:bodyPr/>
                    <a:lstStyle/>
                    <a:p>
                      <a:r>
                        <a:rPr lang="fr-FR" sz="2400" noProof="0" dirty="0" smtClean="0"/>
                        <a:t>Monoparentalité,</a:t>
                      </a:r>
                      <a:r>
                        <a:rPr lang="fr-FR" sz="2400" baseline="0" noProof="0" dirty="0" smtClean="0"/>
                        <a:t> homoparentalité, familles recomposées</a:t>
                      </a:r>
                      <a:endParaRPr lang="fr-FR" sz="2400" noProof="0"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75138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000" b="1" noProof="0" dirty="0" smtClean="0">
                          <a:solidFill>
                            <a:schemeClr val="tx1"/>
                          </a:solidFill>
                        </a:rPr>
                        <a:t>Les familles monoparentales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1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chemeClr val="tx1"/>
                          </a:solidFill>
                        </a:rPr>
                        <a:t>Les familles homoparentales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7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chemeClr val="tx1"/>
                          </a:solidFill>
                        </a:rPr>
                        <a:t>Les familles recomposées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3" name="Pentagon 22"/>
          <p:cNvSpPr/>
          <p:nvPr/>
        </p:nvSpPr>
        <p:spPr>
          <a:xfrm rot="5400000">
            <a:off x="9599510" y="3228155"/>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910" y="3580044"/>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70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00123"/>
            <a:ext cx="10515600" cy="662781"/>
          </a:xfrm>
        </p:spPr>
        <p:txBody>
          <a:bodyPr>
            <a:normAutofit fontScale="90000"/>
          </a:bodyPr>
          <a:lstStyle/>
          <a:p>
            <a:r>
              <a:rPr lang="fr-FR" sz="4900" b="1" dirty="0" smtClean="0"/>
              <a:t>Pour commencer:</a:t>
            </a:r>
            <a:r>
              <a:rPr lang="fr-FR" b="1" dirty="0" smtClean="0"/>
              <a:t/>
            </a:r>
            <a:br>
              <a:rPr lang="fr-FR" b="1" dirty="0" smtClean="0"/>
            </a:br>
            <a:r>
              <a:rPr lang="fr-FR" b="1" dirty="0" smtClean="0"/>
              <a:t>Faites des phrases pour résumer les informations </a:t>
            </a:r>
            <a:endParaRPr lang="fr-FR" b="1" dirty="0"/>
          </a:p>
        </p:txBody>
      </p:sp>
      <p:pic>
        <p:nvPicPr>
          <p:cNvPr id="4" name="Picture 3"/>
          <p:cNvPicPr>
            <a:picLocks noChangeAspect="1"/>
          </p:cNvPicPr>
          <p:nvPr/>
        </p:nvPicPr>
        <p:blipFill>
          <a:blip r:embed="rId2"/>
          <a:stretch>
            <a:fillRect/>
          </a:stretch>
        </p:blipFill>
        <p:spPr>
          <a:xfrm>
            <a:off x="6115708" y="2396836"/>
            <a:ext cx="5238091" cy="37961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6192" y="71388"/>
            <a:ext cx="657469" cy="657469"/>
          </a:xfrm>
          <a:prstGeom prst="rect">
            <a:avLst/>
          </a:prstGeom>
        </p:spPr>
      </p:pic>
      <p:pic>
        <p:nvPicPr>
          <p:cNvPr id="6" name="Picture 5"/>
          <p:cNvPicPr>
            <a:picLocks noChangeAspect="1"/>
          </p:cNvPicPr>
          <p:nvPr/>
        </p:nvPicPr>
        <p:blipFill>
          <a:blip r:embed="rId4"/>
          <a:stretch>
            <a:fillRect/>
          </a:stretch>
        </p:blipFill>
        <p:spPr>
          <a:xfrm>
            <a:off x="1039091" y="1887249"/>
            <a:ext cx="4243387" cy="4601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93661" y="0"/>
            <a:ext cx="890155" cy="890155"/>
          </a:xfrm>
          <a:prstGeom prst="rect">
            <a:avLst/>
          </a:prstGeom>
        </p:spPr>
      </p:pic>
    </p:spTree>
    <p:extLst>
      <p:ext uri="{BB962C8B-B14F-4D97-AF65-F5344CB8AC3E}">
        <p14:creationId xmlns:p14="http://schemas.microsoft.com/office/powerpoint/2010/main" val="20373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477603">
            <a:off x="9200370" y="1364708"/>
            <a:ext cx="2965968" cy="576984"/>
          </a:xfrm>
        </p:spPr>
        <p:txBody>
          <a:bodyPr>
            <a:normAutofit fontScale="90000"/>
          </a:bodyPr>
          <a:lstStyle/>
          <a:p>
            <a:r>
              <a:rPr lang="fr-FR" sz="2400" b="1" dirty="0" smtClean="0">
                <a:solidFill>
                  <a:srgbClr val="FF0000"/>
                </a:solidFill>
                <a:latin typeface="+mn-lt"/>
              </a:rPr>
              <a:t>Les réponses possibles</a:t>
            </a:r>
            <a:endParaRPr lang="fr-FR" sz="2400" b="1" dirty="0">
              <a:solidFill>
                <a:srgbClr val="FF0000"/>
              </a:solidFill>
              <a:latin typeface="+mn-lt"/>
            </a:endParaRPr>
          </a:p>
        </p:txBody>
      </p:sp>
      <p:sp>
        <p:nvSpPr>
          <p:cNvPr id="3" name="Content Placeholder 2"/>
          <p:cNvSpPr>
            <a:spLocks noGrp="1"/>
          </p:cNvSpPr>
          <p:nvPr>
            <p:ph idx="1"/>
          </p:nvPr>
        </p:nvSpPr>
        <p:spPr>
          <a:xfrm>
            <a:off x="962891" y="2144279"/>
            <a:ext cx="10515600" cy="4351338"/>
          </a:xfrm>
        </p:spPr>
        <p:txBody>
          <a:bodyPr>
            <a:normAutofit lnSpcReduction="10000"/>
          </a:bodyPr>
          <a:lstStyle/>
          <a:p>
            <a:pPr marL="0" indent="0">
              <a:buNone/>
            </a:pPr>
            <a:r>
              <a:rPr lang="fr-FR" b="1" dirty="0" smtClean="0">
                <a:solidFill>
                  <a:srgbClr val="FF0000"/>
                </a:solidFill>
              </a:rPr>
              <a:t>Après la séparation des parents, la moitié des enfants vivent avec leur mère et son nouveau conjoint. Dans 36% des cas, les enfants sont en garde alternée. </a:t>
            </a:r>
          </a:p>
          <a:p>
            <a:pPr marL="0" indent="0">
              <a:buNone/>
            </a:pPr>
            <a:endParaRPr lang="fr-FR" b="1" dirty="0">
              <a:solidFill>
                <a:srgbClr val="FF0000"/>
              </a:solidFill>
            </a:endParaRPr>
          </a:p>
          <a:p>
            <a:pPr marL="0" indent="0">
              <a:buNone/>
            </a:pPr>
            <a:r>
              <a:rPr lang="fr-FR" b="1" dirty="0" smtClean="0">
                <a:solidFill>
                  <a:srgbClr val="FF0000"/>
                </a:solidFill>
              </a:rPr>
              <a:t>Le nombre d’enfants qui vivent dans une famille recomposée est en augmentation. Ainsi, les chiffres ont doublé entre 1990 et 2011. </a:t>
            </a:r>
          </a:p>
          <a:p>
            <a:pPr marL="0" indent="0">
              <a:buNone/>
            </a:pPr>
            <a:endParaRPr lang="fr-FR" b="1" dirty="0" smtClean="0">
              <a:solidFill>
                <a:srgbClr val="FF0000"/>
              </a:solidFill>
            </a:endParaRPr>
          </a:p>
          <a:p>
            <a:pPr marL="0" indent="0">
              <a:buNone/>
            </a:pPr>
            <a:r>
              <a:rPr lang="fr-FR" b="1" dirty="0" smtClean="0">
                <a:solidFill>
                  <a:srgbClr val="FF0000"/>
                </a:solidFill>
              </a:rPr>
              <a:t>A mon avis, le pourcentage a continué d’augmenter depuis 2011 et je pense qu’il est au moins à 12% aujourd’hui car le nombre de divorces est en hausse. </a:t>
            </a:r>
            <a:endParaRPr lang="fr-FR" b="1" dirty="0">
              <a:solidFill>
                <a:srgbClr val="FF0000"/>
              </a:solidFill>
            </a:endParaRPr>
          </a:p>
        </p:txBody>
      </p:sp>
      <p:sp>
        <p:nvSpPr>
          <p:cNvPr id="4" name="Title 1"/>
          <p:cNvSpPr txBox="1">
            <a:spLocks/>
          </p:cNvSpPr>
          <p:nvPr/>
        </p:nvSpPr>
        <p:spPr>
          <a:xfrm>
            <a:off x="838199" y="400123"/>
            <a:ext cx="10515600" cy="662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smtClean="0"/>
              <a:t>Pour commencer:</a:t>
            </a:r>
            <a:r>
              <a:rPr lang="fr-FR" sz="4000" b="1" dirty="0" smtClean="0"/>
              <a:t/>
            </a:r>
            <a:br>
              <a:rPr lang="fr-FR" sz="4000" b="1" dirty="0" smtClean="0"/>
            </a:br>
            <a:r>
              <a:rPr lang="fr-FR" sz="4000" b="1" dirty="0" smtClean="0"/>
              <a:t>Faites des phrases pour résumer les informations </a:t>
            </a:r>
            <a:endParaRPr lang="fr-FR" sz="4000" b="1" dirty="0"/>
          </a:p>
        </p:txBody>
      </p:sp>
    </p:spTree>
    <p:extLst>
      <p:ext uri="{BB962C8B-B14F-4D97-AF65-F5344CB8AC3E}">
        <p14:creationId xmlns:p14="http://schemas.microsoft.com/office/powerpoint/2010/main" val="1399155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a:t>
            </a:r>
            <a:r>
              <a:rPr lang="fr-FR" sz="2400" dirty="0" smtClean="0">
                <a:ln w="0"/>
                <a:solidFill>
                  <a:schemeClr val="tx1"/>
                </a:solidFill>
                <a:effectLst>
                  <a:outerShdw blurRad="38100" dist="19050" dir="2700000" algn="tl" rotWithShape="0">
                    <a:schemeClr val="dk1">
                      <a:alpha val="40000"/>
                    </a:schemeClr>
                  </a:outerShdw>
                </a:effectLst>
              </a:rPr>
              <a:t>identifier les différents aspects d’une famille monoparentale</a:t>
            </a:r>
            <a:endParaRPr lang="fr-FR" sz="2400" dirty="0" smtClean="0">
              <a:ln w="0"/>
              <a:solidFill>
                <a:schemeClr val="tx1"/>
              </a:solidFill>
              <a:effectLst>
                <a:outerShdw blurRad="38100" dist="19050" dir="2700000" algn="tl" rotWithShape="0">
                  <a:schemeClr val="dk1">
                    <a:alpha val="40000"/>
                  </a:schemeClr>
                </a:outerShdw>
              </a:effectLst>
            </a:endParaRP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a:t>
            </a:r>
            <a:r>
              <a:rPr lang="fr-FR" sz="2400" dirty="0" smtClean="0">
                <a:ln w="0"/>
                <a:solidFill>
                  <a:schemeClr val="tx1"/>
                </a:solidFill>
                <a:effectLst>
                  <a:outerShdw blurRad="38100" dist="19050" dir="2700000" algn="tl" rotWithShape="0">
                    <a:schemeClr val="dk1">
                      <a:alpha val="40000"/>
                    </a:schemeClr>
                  </a:outerShdw>
                </a:effectLst>
              </a:rPr>
              <a:t>discuter les mérites et les difficultés des familles monoparentales</a:t>
            </a:r>
            <a:endParaRPr lang="fr-FR" sz="2400" dirty="0" smtClean="0">
              <a:ln w="0"/>
              <a:solidFill>
                <a:schemeClr val="tx1"/>
              </a:solidFill>
              <a:effectLst>
                <a:outerShdw blurRad="38100" dist="19050" dir="2700000" algn="tl" rotWithShape="0">
                  <a:schemeClr val="dk1">
                    <a:alpha val="40000"/>
                  </a:schemeClr>
                </a:outerShdw>
              </a:effectLst>
            </a:endParaRP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a:t>
            </a:r>
            <a:r>
              <a:rPr lang="fr-FR" sz="2400" dirty="0" smtClean="0">
                <a:ln w="0"/>
                <a:solidFill>
                  <a:schemeClr val="tx1"/>
                </a:solidFill>
                <a:effectLst>
                  <a:outerShdw blurRad="38100" dist="19050" dir="2700000" algn="tl" rotWithShape="0">
                    <a:schemeClr val="dk1">
                      <a:alpha val="40000"/>
                    </a:schemeClr>
                  </a:outerShdw>
                </a:effectLst>
              </a:rPr>
              <a:t>relevez des informations importantes </a:t>
            </a:r>
            <a:r>
              <a:rPr lang="fr-FR" sz="2400" dirty="0">
                <a:ln w="0"/>
                <a:solidFill>
                  <a:schemeClr val="tx1"/>
                </a:solidFill>
                <a:effectLst>
                  <a:outerShdw blurRad="38100" dist="19050" dir="2700000" algn="tl" rotWithShape="0">
                    <a:schemeClr val="dk1">
                      <a:alpha val="40000"/>
                    </a:schemeClr>
                  </a:outerShdw>
                </a:effectLst>
              </a:rPr>
              <a:t>à</a:t>
            </a:r>
            <a:r>
              <a:rPr lang="fr-FR" sz="2400" dirty="0" smtClean="0">
                <a:ln w="0"/>
                <a:solidFill>
                  <a:schemeClr val="tx1"/>
                </a:solidFill>
                <a:effectLst>
                  <a:outerShdw blurRad="38100" dist="19050" dir="2700000" algn="tl" rotWithShape="0">
                    <a:schemeClr val="dk1">
                      <a:alpha val="40000"/>
                    </a:schemeClr>
                  </a:outerShdw>
                </a:effectLst>
              </a:rPr>
              <a:t> partir de témoignages</a:t>
            </a:r>
            <a:endParaRPr lang="fr-FR" sz="2400" dirty="0" smtClean="0">
              <a:ln w="0"/>
              <a:solidFill>
                <a:schemeClr val="tx1"/>
              </a:solidFill>
              <a:effectLst>
                <a:outerShdw blurRad="38100" dist="19050" dir="2700000" algn="tl" rotWithShape="0">
                  <a:schemeClr val="dk1">
                    <a:alpha val="40000"/>
                  </a:schemeClr>
                </a:outerShdw>
              </a:effectLst>
            </a:endParaRP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707940"/>
        </p:xfrm>
        <a:graphic>
          <a:graphicData uri="http://schemas.openxmlformats.org/drawingml/2006/table">
            <a:tbl>
              <a:tblPr firstRow="1" bandRow="1">
                <a:tableStyleId>{5C22544A-7EE6-4342-B048-85BDC9FD1C3A}</a:tableStyleId>
              </a:tblPr>
              <a:tblGrid>
                <a:gridCol w="2787557"/>
              </a:tblGrid>
              <a:tr h="856954">
                <a:tc>
                  <a:txBody>
                    <a:bodyPr/>
                    <a:lstStyle/>
                    <a:p>
                      <a:r>
                        <a:rPr lang="fr-FR" sz="2400" noProof="0" dirty="0" smtClean="0"/>
                        <a:t>Monoparentalité,</a:t>
                      </a:r>
                      <a:r>
                        <a:rPr lang="fr-FR" sz="2400" baseline="0" noProof="0" dirty="0" smtClean="0"/>
                        <a:t> homoparentalité, familles recomposées</a:t>
                      </a:r>
                      <a:endParaRPr lang="fr-FR" sz="2400" noProof="0"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75138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000" b="1" noProof="0" dirty="0" smtClean="0">
                          <a:solidFill>
                            <a:schemeClr val="tx1"/>
                          </a:solidFill>
                        </a:rPr>
                        <a:t>Les familles monoparentales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1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chemeClr val="tx1"/>
                          </a:solidFill>
                        </a:rPr>
                        <a:t>Les familles homoparentales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7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chemeClr val="tx1"/>
                          </a:solidFill>
                        </a:rPr>
                        <a:t>Les familles recomposées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3" name="Pentagon 22"/>
          <p:cNvSpPr/>
          <p:nvPr/>
        </p:nvSpPr>
        <p:spPr>
          <a:xfrm rot="5400000">
            <a:off x="9599510" y="3228155"/>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910" y="2142023"/>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472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10515600" cy="895639"/>
          </a:xfrm>
        </p:spPr>
        <p:txBody>
          <a:bodyPr>
            <a:normAutofit fontScale="90000"/>
          </a:bodyPr>
          <a:lstStyle/>
          <a:p>
            <a:r>
              <a:rPr lang="fr-FR" b="1" dirty="0" smtClean="0"/>
              <a:t>Le </a:t>
            </a:r>
            <a:r>
              <a:rPr lang="fr-FR" b="1" dirty="0" smtClean="0"/>
              <a:t>remariage</a:t>
            </a:r>
            <a:br>
              <a:rPr lang="fr-FR" b="1" dirty="0" smtClean="0"/>
            </a:br>
            <a:r>
              <a:rPr lang="fr-FR" sz="3600" b="1" dirty="0" smtClean="0"/>
              <a:t>Lisez le passage, puis numérotez les expressions qui résument dans l’ordre auquel elles apparaissent (feuille d’exercice)</a:t>
            </a:r>
            <a:endParaRPr lang="fr-FR" sz="3600" b="1" dirty="0"/>
          </a:p>
        </p:txBody>
      </p:sp>
      <p:sp>
        <p:nvSpPr>
          <p:cNvPr id="3" name="Content Placeholder 2"/>
          <p:cNvSpPr>
            <a:spLocks noGrp="1"/>
          </p:cNvSpPr>
          <p:nvPr>
            <p:ph idx="1"/>
          </p:nvPr>
        </p:nvSpPr>
        <p:spPr>
          <a:xfrm>
            <a:off x="838200" y="2033443"/>
            <a:ext cx="10515600" cy="4351338"/>
          </a:xfrm>
          <a:solidFill>
            <a:schemeClr val="accent6">
              <a:lumMod val="20000"/>
              <a:lumOff val="80000"/>
            </a:schemeClr>
          </a:solidFill>
        </p:spPr>
        <p:txBody>
          <a:bodyPr>
            <a:normAutofit lnSpcReduction="10000"/>
          </a:bodyPr>
          <a:lstStyle/>
          <a:p>
            <a:pPr marL="0" indent="0" algn="just">
              <a:buNone/>
            </a:pPr>
            <a:r>
              <a:rPr lang="fr-FR" b="1" dirty="0" smtClean="0"/>
              <a:t>On se remarie de plus en plus souvent. Quels sont donc les avantages et les risques d’un tel bouleversement familial? Citons d’abord la vraie possibilité de recommencer qui est un plus pour tous. Le père ou la mère retrouve le bonheur et les enfants retrouvent, pour leur part, la sécurité d’une nouvelle famille heureuse. </a:t>
            </a:r>
          </a:p>
          <a:p>
            <a:pPr marL="0" indent="0" algn="just">
              <a:buNone/>
            </a:pPr>
            <a:r>
              <a:rPr lang="fr-FR" b="1" dirty="0" smtClean="0"/>
              <a:t>Par contre, on ne peut pas nier la jalousie qui se manifeste souvent chez les enfants, qui refusent de considérer les beaux-parents comme le ‘nouveau papa’ ou la ‘nouvelle maman’ et ont du mal à accepter leur autorité. Certaines personnes trouvent aussi que le remariage est un acte d’égoïsme pur et simple de la part des remariés qui n’ont même pas pensé à leurs enfants. </a:t>
            </a:r>
            <a:endParaRPr lang="fr-FR"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1875" y="98209"/>
            <a:ext cx="824709" cy="717982"/>
          </a:xfrm>
          <a:prstGeom prst="rect">
            <a:avLst/>
          </a:prstGeom>
        </p:spPr>
      </p:pic>
    </p:spTree>
    <p:extLst>
      <p:ext uri="{BB962C8B-B14F-4D97-AF65-F5344CB8AC3E}">
        <p14:creationId xmlns:p14="http://schemas.microsoft.com/office/powerpoint/2010/main" val="3826652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28947794"/>
              </p:ext>
            </p:extLst>
          </p:nvPr>
        </p:nvGraphicFramePr>
        <p:xfrm>
          <a:off x="1620981" y="2147455"/>
          <a:ext cx="9531928" cy="3782290"/>
        </p:xfrm>
        <a:graphic>
          <a:graphicData uri="http://schemas.openxmlformats.org/drawingml/2006/table">
            <a:tbl>
              <a:tblPr firstRow="1" firstCol="1" bandRow="1">
                <a:tableStyleId>{5C22544A-7EE6-4342-B048-85BDC9FD1C3A}</a:tableStyleId>
              </a:tblPr>
              <a:tblGrid>
                <a:gridCol w="663989"/>
                <a:gridCol w="8867939"/>
              </a:tblGrid>
              <a:tr h="443876">
                <a:tc>
                  <a:txBody>
                    <a:bodyPr/>
                    <a:lstStyle/>
                    <a:p>
                      <a:pPr>
                        <a:lnSpc>
                          <a:spcPct val="200000"/>
                        </a:lnSpc>
                        <a:spcAft>
                          <a:spcPts val="0"/>
                        </a:spcAft>
                      </a:pPr>
                      <a:r>
                        <a:rPr lang="fr-FR" sz="1800" b="1" dirty="0">
                          <a:solidFill>
                            <a:srgbClr val="FF0000"/>
                          </a:solidFill>
                          <a:effectLst/>
                        </a:rPr>
                        <a:t> </a:t>
                      </a:r>
                      <a:r>
                        <a:rPr lang="fr-FR" sz="1800" b="1" dirty="0" smtClean="0">
                          <a:solidFill>
                            <a:srgbClr val="FF0000"/>
                          </a:solidFill>
                          <a:effectLst/>
                        </a:rPr>
                        <a:t>3</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200000"/>
                        </a:lnSpc>
                        <a:spcAft>
                          <a:spcPts val="0"/>
                        </a:spcAft>
                      </a:pPr>
                      <a:r>
                        <a:rPr lang="fr-FR" sz="2000" b="1">
                          <a:solidFill>
                            <a:sysClr val="windowText" lastClr="000000"/>
                          </a:solidFill>
                          <a:effectLst/>
                        </a:rPr>
                        <a:t>Le remariage peut donner un sentiment de stabilité aux enfants. </a:t>
                      </a:r>
                      <a:endParaRPr lang="fr-FR" sz="16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443876">
                <a:tc>
                  <a:txBody>
                    <a:bodyPr/>
                    <a:lstStyle/>
                    <a:p>
                      <a:pPr>
                        <a:lnSpc>
                          <a:spcPct val="200000"/>
                        </a:lnSpc>
                        <a:spcAft>
                          <a:spcPts val="0"/>
                        </a:spcAft>
                      </a:pPr>
                      <a:r>
                        <a:rPr lang="fr-FR" sz="1800" b="1" dirty="0">
                          <a:solidFill>
                            <a:srgbClr val="FF0000"/>
                          </a:solidFill>
                          <a:effectLst/>
                        </a:rPr>
                        <a:t> </a:t>
                      </a:r>
                      <a:r>
                        <a:rPr lang="fr-FR" sz="1800" b="1" dirty="0" smtClean="0">
                          <a:solidFill>
                            <a:srgbClr val="FF0000"/>
                          </a:solidFill>
                          <a:effectLst/>
                        </a:rPr>
                        <a:t>7</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200000"/>
                        </a:lnSpc>
                        <a:spcAft>
                          <a:spcPts val="0"/>
                        </a:spcAft>
                      </a:pPr>
                      <a:r>
                        <a:rPr lang="fr-FR" sz="2000" b="1">
                          <a:solidFill>
                            <a:sysClr val="windowText" lastClr="000000"/>
                          </a:solidFill>
                          <a:effectLst/>
                        </a:rPr>
                        <a:t>Ceux qui se remarient ne pensent qu’à eux-mêmes. </a:t>
                      </a:r>
                      <a:endParaRPr lang="fr-FR" sz="16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443876">
                <a:tc>
                  <a:txBody>
                    <a:bodyPr/>
                    <a:lstStyle/>
                    <a:p>
                      <a:pPr>
                        <a:lnSpc>
                          <a:spcPct val="200000"/>
                        </a:lnSpc>
                        <a:spcAft>
                          <a:spcPts val="0"/>
                        </a:spcAft>
                      </a:pPr>
                      <a:r>
                        <a:rPr lang="fr-FR" sz="1800" b="1" dirty="0">
                          <a:solidFill>
                            <a:srgbClr val="FF0000"/>
                          </a:solidFill>
                          <a:effectLst/>
                        </a:rPr>
                        <a:t> </a:t>
                      </a:r>
                      <a:r>
                        <a:rPr lang="fr-FR" sz="1800" b="1" dirty="0" smtClean="0">
                          <a:solidFill>
                            <a:srgbClr val="FF0000"/>
                          </a:solidFill>
                          <a:effectLst/>
                        </a:rPr>
                        <a:t>1</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200000"/>
                        </a:lnSpc>
                        <a:spcAft>
                          <a:spcPts val="0"/>
                        </a:spcAft>
                      </a:pPr>
                      <a:r>
                        <a:rPr lang="fr-FR" sz="2000" b="1">
                          <a:solidFill>
                            <a:sysClr val="windowText" lastClr="000000"/>
                          </a:solidFill>
                          <a:effectLst/>
                        </a:rPr>
                        <a:t>Le remariage offre la possibilité d’un nouveau départ.</a:t>
                      </a:r>
                      <a:endParaRPr lang="fr-FR" sz="16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443876">
                <a:tc>
                  <a:txBody>
                    <a:bodyPr/>
                    <a:lstStyle/>
                    <a:p>
                      <a:pPr>
                        <a:lnSpc>
                          <a:spcPct val="200000"/>
                        </a:lnSpc>
                        <a:spcAft>
                          <a:spcPts val="0"/>
                        </a:spcAft>
                      </a:pPr>
                      <a:r>
                        <a:rPr lang="fr-FR" sz="1800" b="1" dirty="0">
                          <a:solidFill>
                            <a:srgbClr val="FF0000"/>
                          </a:solidFill>
                          <a:effectLst/>
                        </a:rPr>
                        <a:t> </a:t>
                      </a:r>
                      <a:r>
                        <a:rPr lang="fr-FR" sz="1800" b="1" dirty="0" smtClean="0">
                          <a:solidFill>
                            <a:srgbClr val="FF0000"/>
                          </a:solidFill>
                          <a:effectLst/>
                        </a:rPr>
                        <a:t>4</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200000"/>
                        </a:lnSpc>
                        <a:spcAft>
                          <a:spcPts val="0"/>
                        </a:spcAft>
                      </a:pPr>
                      <a:r>
                        <a:rPr lang="fr-FR" sz="2000" b="1">
                          <a:solidFill>
                            <a:sysClr val="windowText" lastClr="000000"/>
                          </a:solidFill>
                          <a:effectLst/>
                        </a:rPr>
                        <a:t>Les beaux-enfants ne s’entendent que rarement avec leurs beaux-parents. </a:t>
                      </a:r>
                      <a:endParaRPr lang="fr-FR" sz="16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443876">
                <a:tc>
                  <a:txBody>
                    <a:bodyPr/>
                    <a:lstStyle/>
                    <a:p>
                      <a:pPr>
                        <a:lnSpc>
                          <a:spcPct val="200000"/>
                        </a:lnSpc>
                        <a:spcAft>
                          <a:spcPts val="0"/>
                        </a:spcAft>
                      </a:pPr>
                      <a:r>
                        <a:rPr lang="fr-FR" sz="1800" b="1" dirty="0">
                          <a:solidFill>
                            <a:srgbClr val="FF0000"/>
                          </a:solidFill>
                          <a:effectLst/>
                        </a:rPr>
                        <a:t> </a:t>
                      </a:r>
                      <a:r>
                        <a:rPr lang="fr-FR" sz="1800" b="1" dirty="0" smtClean="0">
                          <a:solidFill>
                            <a:srgbClr val="FF0000"/>
                          </a:solidFill>
                          <a:effectLst/>
                        </a:rPr>
                        <a:t>2</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200000"/>
                        </a:lnSpc>
                        <a:spcAft>
                          <a:spcPts val="0"/>
                        </a:spcAft>
                      </a:pPr>
                      <a:r>
                        <a:rPr lang="fr-FR" sz="2000" b="1">
                          <a:solidFill>
                            <a:sysClr val="windowText" lastClr="000000"/>
                          </a:solidFill>
                          <a:effectLst/>
                        </a:rPr>
                        <a:t>Ceux qui se remarient peuvent retrouver l’amour et être heureux.</a:t>
                      </a:r>
                      <a:endParaRPr lang="fr-FR" sz="16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443876">
                <a:tc>
                  <a:txBody>
                    <a:bodyPr/>
                    <a:lstStyle/>
                    <a:p>
                      <a:pPr>
                        <a:lnSpc>
                          <a:spcPct val="200000"/>
                        </a:lnSpc>
                        <a:spcAft>
                          <a:spcPts val="0"/>
                        </a:spcAft>
                      </a:pPr>
                      <a:r>
                        <a:rPr lang="fr-FR" sz="1800" b="1" dirty="0">
                          <a:solidFill>
                            <a:srgbClr val="FF0000"/>
                          </a:solidFill>
                          <a:effectLst/>
                        </a:rPr>
                        <a:t> </a:t>
                      </a:r>
                      <a:r>
                        <a:rPr lang="fr-FR" sz="1800" b="1" dirty="0" smtClean="0">
                          <a:solidFill>
                            <a:srgbClr val="FF0000"/>
                          </a:solidFill>
                          <a:effectLst/>
                        </a:rPr>
                        <a:t>6</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200000"/>
                        </a:lnSpc>
                        <a:spcAft>
                          <a:spcPts val="0"/>
                        </a:spcAft>
                      </a:pPr>
                      <a:r>
                        <a:rPr lang="fr-FR" sz="2000" b="1">
                          <a:solidFill>
                            <a:sysClr val="windowText" lastClr="000000"/>
                          </a:solidFill>
                          <a:effectLst/>
                        </a:rPr>
                        <a:t>Les enfants refusent d’obéir à leurs beaux-parents.</a:t>
                      </a:r>
                      <a:endParaRPr lang="fr-FR" sz="1600" b="1">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r h="636754">
                <a:tc>
                  <a:txBody>
                    <a:bodyPr/>
                    <a:lstStyle/>
                    <a:p>
                      <a:pPr>
                        <a:lnSpc>
                          <a:spcPct val="200000"/>
                        </a:lnSpc>
                        <a:spcAft>
                          <a:spcPts val="0"/>
                        </a:spcAft>
                      </a:pPr>
                      <a:r>
                        <a:rPr lang="fr-FR" sz="1800" b="1" dirty="0" smtClean="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a:t>
                      </a:r>
                      <a:endParaRPr lang="fr-F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nSpc>
                          <a:spcPct val="200000"/>
                        </a:lnSpc>
                        <a:spcAft>
                          <a:spcPts val="0"/>
                        </a:spcAft>
                      </a:pPr>
                      <a:r>
                        <a:rPr lang="fr-FR" sz="2000" b="1" dirty="0">
                          <a:solidFill>
                            <a:sysClr val="windowText" lastClr="000000"/>
                          </a:solidFill>
                          <a:effectLst/>
                        </a:rPr>
                        <a:t>Pour les enfants, les beaux-parents ne remplaceront jamais les parents naturels.</a:t>
                      </a:r>
                      <a:endParaRPr lang="fr-FR" sz="1600" b="1"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r>
            </a:tbl>
          </a:graphicData>
        </a:graphic>
      </p:graphicFrame>
      <p:sp>
        <p:nvSpPr>
          <p:cNvPr id="5" name="Title 1"/>
          <p:cNvSpPr txBox="1">
            <a:spLocks/>
          </p:cNvSpPr>
          <p:nvPr/>
        </p:nvSpPr>
        <p:spPr>
          <a:xfrm>
            <a:off x="838200" y="457200"/>
            <a:ext cx="10515600" cy="8956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smtClean="0"/>
              <a:t>Le remariage</a:t>
            </a:r>
            <a:br>
              <a:rPr lang="fr-FR" sz="3600" b="1" dirty="0" smtClean="0"/>
            </a:br>
            <a:r>
              <a:rPr lang="fr-FR" sz="3200" b="1" dirty="0" smtClean="0"/>
              <a:t>Lisez le passage, puis numérotez les expressions qui résument dans l’ordre auquel elles apparaissent </a:t>
            </a:r>
            <a:endParaRPr lang="fr-FR" sz="3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1875" y="98209"/>
            <a:ext cx="824709" cy="717982"/>
          </a:xfrm>
          <a:prstGeom prst="rect">
            <a:avLst/>
          </a:prstGeom>
        </p:spPr>
      </p:pic>
      <p:sp>
        <p:nvSpPr>
          <p:cNvPr id="7" name="TextBox 6"/>
          <p:cNvSpPr txBox="1"/>
          <p:nvPr/>
        </p:nvSpPr>
        <p:spPr>
          <a:xfrm rot="465245">
            <a:off x="9800016" y="1457761"/>
            <a:ext cx="2363339" cy="584775"/>
          </a:xfrm>
          <a:prstGeom prst="rect">
            <a:avLst/>
          </a:prstGeom>
          <a:noFill/>
        </p:spPr>
        <p:txBody>
          <a:bodyPr wrap="none" rtlCol="0">
            <a:spAutoFit/>
          </a:bodyPr>
          <a:lstStyle/>
          <a:p>
            <a:r>
              <a:rPr lang="fr-FR" sz="3200" b="1" dirty="0" smtClean="0">
                <a:solidFill>
                  <a:srgbClr val="FF0000"/>
                </a:solidFill>
              </a:rPr>
              <a:t>Les réponses</a:t>
            </a:r>
            <a:endParaRPr lang="fr-FR" sz="3200" b="1" dirty="0">
              <a:solidFill>
                <a:srgbClr val="FF0000"/>
              </a:solidFill>
            </a:endParaRPr>
          </a:p>
        </p:txBody>
      </p:sp>
    </p:spTree>
    <p:extLst>
      <p:ext uri="{BB962C8B-B14F-4D97-AF65-F5344CB8AC3E}">
        <p14:creationId xmlns:p14="http://schemas.microsoft.com/office/powerpoint/2010/main" val="1297611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325" y="231487"/>
            <a:ext cx="10515600" cy="1325563"/>
          </a:xfrm>
        </p:spPr>
        <p:txBody>
          <a:bodyPr>
            <a:normAutofit/>
          </a:bodyPr>
          <a:lstStyle/>
          <a:p>
            <a:r>
              <a:rPr lang="fr-FR" sz="4000" b="1" dirty="0"/>
              <a:t>L</a:t>
            </a:r>
            <a:r>
              <a:rPr lang="fr-FR" sz="4000" b="1" dirty="0" smtClean="0"/>
              <a:t>e témoignage d’une psychologue au sujet de la recomposition (feuille d’exercice)</a:t>
            </a:r>
            <a:endParaRPr lang="fr-FR" sz="4000" b="1" dirty="0"/>
          </a:p>
        </p:txBody>
      </p:sp>
      <p:pic>
        <p:nvPicPr>
          <p:cNvPr id="4" name="beaux parents">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11326958" y="226580"/>
            <a:ext cx="609600" cy="609600"/>
          </a:xfrm>
        </p:spPr>
      </p:pic>
      <p:sp>
        <p:nvSpPr>
          <p:cNvPr id="5" name="Content Placeholder 2"/>
          <p:cNvSpPr txBox="1">
            <a:spLocks/>
          </p:cNvSpPr>
          <p:nvPr/>
        </p:nvSpPr>
        <p:spPr>
          <a:xfrm>
            <a:off x="850325" y="1700934"/>
            <a:ext cx="11021291" cy="4782994"/>
          </a:xfrm>
          <a:prstGeom prst="rect">
            <a:avLst/>
          </a:prstGeom>
          <a:solidFill>
            <a:schemeClr val="accent6">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400" b="1" dirty="0" smtClean="0"/>
              <a:t>Écoutez le passage et écrivez en français et en phrases complètes un paragraphe de 70 mots au maximum où vous résumez ce que vous avez compris suivant ces points:</a:t>
            </a:r>
          </a:p>
          <a:p>
            <a:pPr marL="0" indent="0">
              <a:buFont typeface="Arial" panose="020B0604020202020204" pitchFamily="34" charset="0"/>
              <a:buNone/>
            </a:pPr>
            <a:endParaRPr lang="fr-FR" sz="2400" dirty="0" smtClean="0"/>
          </a:p>
          <a:p>
            <a:r>
              <a:rPr lang="fr-FR" sz="2400" b="1" dirty="0" smtClean="0"/>
              <a:t>Ce qu’il ne faut pas oublier (1 mark)</a:t>
            </a:r>
            <a:endParaRPr lang="fr-FR" sz="2400" dirty="0" smtClean="0"/>
          </a:p>
          <a:p>
            <a:r>
              <a:rPr lang="fr-FR" sz="2400" b="1" dirty="0" smtClean="0"/>
              <a:t>Le sentiment éprouvé par les beaux-parents et l’analyse de la psychologue </a:t>
            </a:r>
            <a:r>
              <a:rPr lang="fr-FR" sz="2000" b="1" dirty="0" smtClean="0"/>
              <a:t>(2 marks)</a:t>
            </a:r>
          </a:p>
          <a:p>
            <a:r>
              <a:rPr lang="fr-FR" sz="2400" b="1" dirty="0" smtClean="0"/>
              <a:t>Ce qui est nécessaire pour la cohabitation (2 marks)</a:t>
            </a:r>
            <a:endParaRPr lang="fr-FR" sz="2400" dirty="0" smtClean="0"/>
          </a:p>
          <a:p>
            <a:r>
              <a:rPr lang="fr-FR" sz="2400" b="1" dirty="0" smtClean="0"/>
              <a:t>La règle essentielle de la recomposition (2 marks)</a:t>
            </a:r>
          </a:p>
          <a:p>
            <a:pPr marL="0" indent="0">
              <a:buFont typeface="Arial" panose="020B0604020202020204" pitchFamily="34" charset="0"/>
              <a:buNone/>
            </a:pPr>
            <a:endParaRPr lang="fr-FR" sz="2400" dirty="0" smtClean="0"/>
          </a:p>
          <a:p>
            <a:pPr marL="0" indent="0">
              <a:buFont typeface="Arial" panose="020B0604020202020204" pitchFamily="34" charset="0"/>
              <a:buNone/>
            </a:pPr>
            <a:r>
              <a:rPr lang="fr-FR" sz="2400" i="1" dirty="0" smtClean="0"/>
              <a:t>Attention! Il y a 5 points supplémentaires pour la qualité de votre langue. Essayez donc d’utiliser vos propres mots autant que possible. 		</a:t>
            </a:r>
          </a:p>
          <a:p>
            <a:pPr marL="0" indent="0">
              <a:buFont typeface="Arial" panose="020B0604020202020204" pitchFamily="34" charset="0"/>
              <a:buNone/>
            </a:pPr>
            <a:r>
              <a:rPr lang="fr-FR" sz="2400" i="1" dirty="0" smtClean="0"/>
              <a:t>										/12</a:t>
            </a:r>
            <a:endParaRPr lang="fr-FR" sz="2400" dirty="0"/>
          </a:p>
        </p:txBody>
      </p:sp>
    </p:spTree>
    <p:extLst>
      <p:ext uri="{BB962C8B-B14F-4D97-AF65-F5344CB8AC3E}">
        <p14:creationId xmlns:p14="http://schemas.microsoft.com/office/powerpoint/2010/main" val="29701421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045" fill="hold"/>
                                        <p:tgtEl>
                                          <p:spTgt spid="4"/>
                                        </p:tgtEl>
                                      </p:cBhvr>
                                    </p:cmd>
                                  </p:childTnLst>
                                </p:cTn>
                              </p:par>
                            </p:childTnLst>
                          </p:cTn>
                        </p:par>
                      </p:childTnLst>
                    </p:cTn>
                  </p:par>
                </p:childTnLst>
              </p:cTn>
              <p:nextCondLst>
                <p:cond evt="onClick" delay="0">
                  <p:tgtEl>
                    <p:spTgt spid="4"/>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636" y="707015"/>
            <a:ext cx="10515600" cy="931430"/>
          </a:xfrm>
        </p:spPr>
        <p:txBody>
          <a:bodyPr>
            <a:normAutofit/>
          </a:bodyPr>
          <a:lstStyle/>
          <a:p>
            <a:pPr marL="0" indent="0">
              <a:buNone/>
            </a:pPr>
            <a:r>
              <a:rPr lang="fr-FR" sz="2400" i="1" dirty="0" smtClean="0"/>
              <a:t>Utilisez la transcription et une couleur différente pour améliorer ou complétez votre paragraphe. </a:t>
            </a:r>
            <a:endParaRPr lang="fr-FR" sz="2400" i="1" dirty="0"/>
          </a:p>
        </p:txBody>
      </p:sp>
      <p:sp>
        <p:nvSpPr>
          <p:cNvPr id="4" name="Title 1"/>
          <p:cNvSpPr>
            <a:spLocks noGrp="1"/>
          </p:cNvSpPr>
          <p:nvPr>
            <p:ph type="title"/>
          </p:nvPr>
        </p:nvSpPr>
        <p:spPr>
          <a:xfrm>
            <a:off x="796636" y="93807"/>
            <a:ext cx="10515600" cy="493857"/>
          </a:xfrm>
        </p:spPr>
        <p:txBody>
          <a:bodyPr>
            <a:normAutofit fontScale="90000"/>
          </a:bodyPr>
          <a:lstStyle/>
          <a:p>
            <a:r>
              <a:rPr lang="fr-FR" sz="3200" b="1" dirty="0"/>
              <a:t>L</a:t>
            </a:r>
            <a:r>
              <a:rPr lang="fr-FR" sz="3200" b="1" dirty="0" smtClean="0"/>
              <a:t>e témoignage d’une psychologue au sujet de la recomposition </a:t>
            </a:r>
            <a:endParaRPr lang="fr-FR" sz="3200" b="1" dirty="0"/>
          </a:p>
        </p:txBody>
      </p:sp>
      <p:sp>
        <p:nvSpPr>
          <p:cNvPr id="5" name="TextBox 4"/>
          <p:cNvSpPr txBox="1"/>
          <p:nvPr/>
        </p:nvSpPr>
        <p:spPr>
          <a:xfrm>
            <a:off x="484910" y="1638445"/>
            <a:ext cx="11544038" cy="4801314"/>
          </a:xfrm>
          <a:prstGeom prst="rect">
            <a:avLst/>
          </a:prstGeom>
          <a:solidFill>
            <a:schemeClr val="accent5">
              <a:lumMod val="20000"/>
              <a:lumOff val="80000"/>
            </a:schemeClr>
          </a:solidFill>
        </p:spPr>
        <p:txBody>
          <a:bodyPr wrap="square" rtlCol="0">
            <a:spAutoFit/>
          </a:bodyPr>
          <a:lstStyle/>
          <a:p>
            <a:pPr algn="just"/>
            <a:r>
              <a:rPr lang="fr-FR" b="1" dirty="0"/>
              <a:t>On ne devient pas le beau-père ou la belle-mère d’un enfant dès lors que l’on décide de faire sa vie avec l’un de ses parents. </a:t>
            </a:r>
            <a:endParaRPr lang="fr-FR" b="1" dirty="0" smtClean="0"/>
          </a:p>
          <a:p>
            <a:pPr algn="just"/>
            <a:endParaRPr lang="fr-FR" b="1" dirty="0"/>
          </a:p>
          <a:p>
            <a:pPr algn="just"/>
            <a:r>
              <a:rPr lang="fr-FR" b="1" dirty="0"/>
              <a:t>Il faut toujours garder à l’esprit qu’une famille recomposée est le fruit </a:t>
            </a:r>
            <a:r>
              <a:rPr lang="fr-FR" b="1" dirty="0" smtClean="0"/>
              <a:t>d’une </a:t>
            </a:r>
            <a:r>
              <a:rPr lang="fr-FR" b="1" dirty="0"/>
              <a:t>ou de deux familles décomposées. Avec ce que cela peut induire de souffrances et de difficultés.  Prendre une place de beau-parent ne se fait pas en un jour. </a:t>
            </a:r>
            <a:endParaRPr lang="fr-FR" b="1" dirty="0" smtClean="0"/>
          </a:p>
          <a:p>
            <a:pPr algn="just"/>
            <a:endParaRPr lang="fr-FR" b="1" dirty="0"/>
          </a:p>
          <a:p>
            <a:pPr algn="just"/>
            <a:r>
              <a:rPr lang="fr-FR" b="1" dirty="0"/>
              <a:t>Beaucoup de beaux-parents appréhendent ou culpabilisent de ne pas aimer leurs beaux-enfants autant que leurs propres enfants. Pourtant la difficulté d’aimer d’emblée un enfant qui n’est pas le sien est légitime. Il faut accepter le fait que l’amour n’est pas spontané pour avoir une chance de le voir </a:t>
            </a:r>
            <a:r>
              <a:rPr lang="fr-FR" b="1" dirty="0" smtClean="0"/>
              <a:t>naître</a:t>
            </a:r>
            <a:r>
              <a:rPr lang="fr-FR" b="1" dirty="0"/>
              <a:t>. </a:t>
            </a:r>
            <a:endParaRPr lang="fr-FR" b="1" dirty="0" smtClean="0"/>
          </a:p>
          <a:p>
            <a:pPr algn="just"/>
            <a:endParaRPr lang="fr-FR" b="1" dirty="0"/>
          </a:p>
          <a:p>
            <a:pPr algn="just"/>
            <a:r>
              <a:rPr lang="fr-FR" b="1" dirty="0"/>
              <a:t>Bien qu’aucune obligation d’amour ne puisse être imposée, une obligation de respect est néanmoins nécessaire pour établir les bases de la cohabitation. Dans le foyer recomposé, les règles de la maison sont édictées par les deux adultes qui forment le nouveau couple, et ils doivent se soutenir mutuellement pour que les enfants respectent ces règles et respectent leur beau-parent. </a:t>
            </a:r>
            <a:endParaRPr lang="fr-FR" b="1" dirty="0" smtClean="0"/>
          </a:p>
          <a:p>
            <a:pPr algn="just"/>
            <a:endParaRPr lang="fr-FR" b="1" dirty="0"/>
          </a:p>
          <a:p>
            <a:pPr algn="just"/>
            <a:r>
              <a:rPr lang="fr-FR" b="1" dirty="0"/>
              <a:t>La règle d’or de la recomposition, c’est de ne pas vouloir précipiter les choses et de laisser le temps au temps. Le temps de se découvrir, de trouver sa place, d’être accepté et le temps de s’aimer. </a:t>
            </a:r>
          </a:p>
        </p:txBody>
      </p:sp>
    </p:spTree>
    <p:extLst>
      <p:ext uri="{BB962C8B-B14F-4D97-AF65-F5344CB8AC3E}">
        <p14:creationId xmlns:p14="http://schemas.microsoft.com/office/powerpoint/2010/main" val="9030798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8" y="281997"/>
            <a:ext cx="10515600" cy="507711"/>
          </a:xfrm>
        </p:spPr>
        <p:txBody>
          <a:bodyPr>
            <a:noAutofit/>
          </a:bodyPr>
          <a:lstStyle/>
          <a:p>
            <a:pPr algn="ctr"/>
            <a:r>
              <a:rPr lang="fr-FR" sz="3200" b="1" dirty="0" smtClean="0"/>
              <a:t>Choisissez la traduction correcte pour les expressions suivantes</a:t>
            </a:r>
            <a:endParaRPr lang="fr-FR" sz="3200" b="1" dirty="0"/>
          </a:p>
        </p:txBody>
      </p:sp>
      <p:sp>
        <p:nvSpPr>
          <p:cNvPr id="3" name="Content Placeholder 2"/>
          <p:cNvSpPr>
            <a:spLocks noGrp="1"/>
          </p:cNvSpPr>
          <p:nvPr>
            <p:ph idx="1"/>
          </p:nvPr>
        </p:nvSpPr>
        <p:spPr>
          <a:xfrm>
            <a:off x="630382" y="997528"/>
            <a:ext cx="11353800" cy="5694217"/>
          </a:xfrm>
          <a:solidFill>
            <a:schemeClr val="accent1">
              <a:lumMod val="20000"/>
              <a:lumOff val="80000"/>
            </a:schemeClr>
          </a:solidFill>
        </p:spPr>
        <p:txBody>
          <a:bodyPr>
            <a:normAutofit fontScale="62500" lnSpcReduction="20000"/>
          </a:bodyPr>
          <a:lstStyle/>
          <a:p>
            <a:pPr algn="ctr"/>
            <a:r>
              <a:rPr lang="fr-FR" b="1" dirty="0" err="1" smtClean="0"/>
              <a:t>Since</a:t>
            </a:r>
            <a:r>
              <a:rPr lang="fr-FR" b="1" dirty="0" smtClean="0"/>
              <a:t> </a:t>
            </a:r>
            <a:r>
              <a:rPr lang="fr-FR" b="1" dirty="0" err="1" smtClean="0"/>
              <a:t>their</a:t>
            </a:r>
            <a:r>
              <a:rPr lang="fr-FR" b="1" dirty="0" smtClean="0"/>
              <a:t> </a:t>
            </a:r>
            <a:r>
              <a:rPr lang="fr-FR" b="1" dirty="0" err="1" smtClean="0"/>
              <a:t>separation</a:t>
            </a:r>
            <a:endParaRPr lang="fr-FR" b="1" dirty="0" smtClean="0"/>
          </a:p>
          <a:p>
            <a:pPr marL="514350" indent="-514350">
              <a:buAutoNum type="alphaLcPeriod"/>
            </a:pPr>
            <a:r>
              <a:rPr lang="fr-FR" dirty="0" smtClean="0"/>
              <a:t>Depuis sa séparation		b. Depuis leurs séparations		c. Depuis leur séparation</a:t>
            </a:r>
          </a:p>
          <a:p>
            <a:pPr marL="514350" indent="-514350" algn="ctr">
              <a:buAutoNum type="alphaLcPeriod"/>
            </a:pPr>
            <a:endParaRPr lang="fr-FR" dirty="0" smtClean="0"/>
          </a:p>
          <a:p>
            <a:pPr algn="ctr"/>
            <a:r>
              <a:rPr lang="fr-FR" b="1" dirty="0" err="1" smtClean="0"/>
              <a:t>We</a:t>
            </a:r>
            <a:r>
              <a:rPr lang="fr-FR" b="1" dirty="0" smtClean="0"/>
              <a:t> do not </a:t>
            </a:r>
            <a:r>
              <a:rPr lang="fr-FR" b="1" dirty="0" err="1" smtClean="0"/>
              <a:t>get</a:t>
            </a:r>
            <a:r>
              <a:rPr lang="fr-FR" b="1" dirty="0" smtClean="0"/>
              <a:t> </a:t>
            </a:r>
            <a:r>
              <a:rPr lang="fr-FR" b="1" dirty="0" err="1" smtClean="0"/>
              <a:t>along</a:t>
            </a:r>
            <a:r>
              <a:rPr lang="fr-FR" b="1" dirty="0" smtClean="0"/>
              <a:t> </a:t>
            </a:r>
            <a:r>
              <a:rPr lang="fr-FR" b="1" dirty="0" err="1" smtClean="0"/>
              <a:t>anymore</a:t>
            </a:r>
            <a:endParaRPr lang="fr-FR" b="1" dirty="0" smtClean="0"/>
          </a:p>
          <a:p>
            <a:pPr marL="514350" indent="-514350">
              <a:buAutoNum type="alphaLcPeriod"/>
            </a:pPr>
            <a:r>
              <a:rPr lang="fr-FR" dirty="0" smtClean="0"/>
              <a:t>Nous ne nous entendons plus	b. Nous n’entendons pas		c. nous n’entendons plus</a:t>
            </a:r>
          </a:p>
          <a:p>
            <a:pPr marL="514350" indent="-514350" algn="ctr">
              <a:buAutoNum type="alphaLcPeriod"/>
            </a:pPr>
            <a:endParaRPr lang="fr-FR" dirty="0" smtClean="0"/>
          </a:p>
          <a:p>
            <a:pPr algn="ctr"/>
            <a:r>
              <a:rPr lang="fr-FR" b="1" dirty="0" smtClean="0"/>
              <a:t>You have been a </a:t>
            </a:r>
            <a:r>
              <a:rPr lang="fr-FR" b="1" dirty="0" err="1" smtClean="0"/>
              <a:t>victim</a:t>
            </a:r>
            <a:r>
              <a:rPr lang="fr-FR" b="1" dirty="0" smtClean="0"/>
              <a:t> of</a:t>
            </a:r>
          </a:p>
          <a:p>
            <a:pPr marL="514350" indent="-514350">
              <a:buAutoNum type="alphaLcPeriod"/>
            </a:pPr>
            <a:r>
              <a:rPr lang="fr-FR" dirty="0" smtClean="0"/>
              <a:t>Tu as été victime de		b. Tu es victime de			c. tu as été une victime de</a:t>
            </a:r>
          </a:p>
          <a:p>
            <a:pPr marL="514350" indent="-514350" algn="ctr">
              <a:buAutoNum type="alphaLcPeriod"/>
            </a:pPr>
            <a:endParaRPr lang="fr-FR" dirty="0" smtClean="0"/>
          </a:p>
          <a:p>
            <a:pPr algn="ctr"/>
            <a:r>
              <a:rPr lang="fr-FR" b="1" dirty="0" smtClean="0"/>
              <a:t>It </a:t>
            </a:r>
            <a:r>
              <a:rPr lang="fr-FR" b="1" dirty="0" err="1" smtClean="0"/>
              <a:t>is</a:t>
            </a:r>
            <a:r>
              <a:rPr lang="fr-FR" b="1" dirty="0" smtClean="0"/>
              <a:t> possible to </a:t>
            </a:r>
            <a:r>
              <a:rPr lang="fr-FR" b="1" dirty="0" err="1" smtClean="0"/>
              <a:t>adopt</a:t>
            </a:r>
            <a:endParaRPr lang="fr-FR" b="1" dirty="0" smtClean="0"/>
          </a:p>
          <a:p>
            <a:pPr marL="514350" indent="-514350">
              <a:buAutoNum type="alphaLcPeriod"/>
            </a:pPr>
            <a:r>
              <a:rPr lang="fr-FR" dirty="0" smtClean="0"/>
              <a:t>Il est possible à adopter		b. Il est possible d’adopter		c. Il est possible d’adopté</a:t>
            </a:r>
          </a:p>
          <a:p>
            <a:pPr marL="514350" indent="-514350" algn="ctr">
              <a:buAutoNum type="alphaLcPeriod"/>
            </a:pPr>
            <a:endParaRPr lang="fr-FR" dirty="0" smtClean="0"/>
          </a:p>
          <a:p>
            <a:pPr algn="ctr"/>
            <a:r>
              <a:rPr lang="fr-FR" b="1" dirty="0" smtClean="0"/>
              <a:t>People </a:t>
            </a:r>
            <a:r>
              <a:rPr lang="fr-FR" b="1" dirty="0" err="1" smtClean="0"/>
              <a:t>who</a:t>
            </a:r>
            <a:r>
              <a:rPr lang="fr-FR" b="1" dirty="0" smtClean="0"/>
              <a:t> </a:t>
            </a:r>
            <a:r>
              <a:rPr lang="fr-FR" b="1" dirty="0" err="1" smtClean="0"/>
              <a:t>get</a:t>
            </a:r>
            <a:r>
              <a:rPr lang="fr-FR" b="1" dirty="0" smtClean="0"/>
              <a:t> </a:t>
            </a:r>
            <a:r>
              <a:rPr lang="fr-FR" b="1" dirty="0" err="1" smtClean="0"/>
              <a:t>remarried</a:t>
            </a:r>
            <a:endParaRPr lang="fr-FR" b="1" dirty="0" smtClean="0"/>
          </a:p>
          <a:p>
            <a:pPr marL="514350" indent="-514350">
              <a:buAutoNum type="alphaLcPeriod"/>
            </a:pPr>
            <a:r>
              <a:rPr lang="fr-FR" dirty="0" smtClean="0"/>
              <a:t>Les personnes qui remarient	b. Les personnes qui se remarient	c. Les personnes qui sont remariés. </a:t>
            </a:r>
          </a:p>
          <a:p>
            <a:pPr marL="0" indent="0" algn="ctr">
              <a:buNone/>
            </a:pPr>
            <a:endParaRPr lang="fr-FR" dirty="0" smtClean="0"/>
          </a:p>
          <a:p>
            <a:pPr algn="ctr"/>
            <a:r>
              <a:rPr lang="fr-FR" b="1" dirty="0" smtClean="0"/>
              <a:t>He </a:t>
            </a:r>
            <a:r>
              <a:rPr lang="fr-FR" b="1" dirty="0" err="1" smtClean="0"/>
              <a:t>only</a:t>
            </a:r>
            <a:r>
              <a:rPr lang="fr-FR" b="1" dirty="0" smtClean="0"/>
              <a:t> </a:t>
            </a:r>
            <a:r>
              <a:rPr lang="fr-FR" b="1" dirty="0" err="1" smtClean="0"/>
              <a:t>thinks</a:t>
            </a:r>
            <a:r>
              <a:rPr lang="fr-FR" b="1" dirty="0" smtClean="0"/>
              <a:t> about </a:t>
            </a:r>
            <a:r>
              <a:rPr lang="fr-FR" b="1" dirty="0" err="1" smtClean="0"/>
              <a:t>himself</a:t>
            </a:r>
            <a:endParaRPr lang="fr-FR" b="1" dirty="0" smtClean="0"/>
          </a:p>
          <a:p>
            <a:pPr marL="514350" indent="-514350">
              <a:buAutoNum type="alphaLcPeriod"/>
            </a:pPr>
            <a:r>
              <a:rPr lang="fr-FR" dirty="0" smtClean="0"/>
              <a:t>Il pense seulement à lui-même 	b. Il ne pense seulement </a:t>
            </a:r>
            <a:r>
              <a:rPr lang="fr-FR" dirty="0"/>
              <a:t>à </a:t>
            </a:r>
            <a:r>
              <a:rPr lang="fr-FR" dirty="0" smtClean="0"/>
              <a:t>lui-même  	c. Il ne pense qu’</a:t>
            </a:r>
            <a:r>
              <a:rPr lang="fr-FR" dirty="0"/>
              <a:t> à </a:t>
            </a:r>
            <a:r>
              <a:rPr lang="fr-FR" dirty="0" smtClean="0"/>
              <a:t>lui-même </a:t>
            </a:r>
            <a:endParaRPr lang="fr-F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8748" y="-5774"/>
            <a:ext cx="1083252" cy="541626"/>
          </a:xfrm>
          <a:prstGeom prst="rect">
            <a:avLst/>
          </a:prstGeom>
        </p:spPr>
      </p:pic>
    </p:spTree>
    <p:extLst>
      <p:ext uri="{BB962C8B-B14F-4D97-AF65-F5344CB8AC3E}">
        <p14:creationId xmlns:p14="http://schemas.microsoft.com/office/powerpoint/2010/main" val="4060493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18" y="281997"/>
            <a:ext cx="10515600" cy="507711"/>
          </a:xfrm>
        </p:spPr>
        <p:txBody>
          <a:bodyPr>
            <a:noAutofit/>
          </a:bodyPr>
          <a:lstStyle/>
          <a:p>
            <a:pPr algn="ctr"/>
            <a:r>
              <a:rPr lang="fr-FR" sz="3200" b="1" dirty="0" smtClean="0"/>
              <a:t>Choisissez la traduction correcte pour les expressions suivantes</a:t>
            </a:r>
            <a:endParaRPr lang="fr-FR" sz="3200" b="1" dirty="0"/>
          </a:p>
        </p:txBody>
      </p:sp>
      <p:sp>
        <p:nvSpPr>
          <p:cNvPr id="3" name="Content Placeholder 2"/>
          <p:cNvSpPr>
            <a:spLocks noGrp="1"/>
          </p:cNvSpPr>
          <p:nvPr>
            <p:ph idx="1"/>
          </p:nvPr>
        </p:nvSpPr>
        <p:spPr>
          <a:xfrm>
            <a:off x="630382" y="997528"/>
            <a:ext cx="11353800" cy="5694217"/>
          </a:xfrm>
          <a:solidFill>
            <a:schemeClr val="accent1">
              <a:lumMod val="20000"/>
              <a:lumOff val="80000"/>
            </a:schemeClr>
          </a:solidFill>
        </p:spPr>
        <p:txBody>
          <a:bodyPr>
            <a:normAutofit fontScale="62500" lnSpcReduction="20000"/>
          </a:bodyPr>
          <a:lstStyle/>
          <a:p>
            <a:pPr algn="ctr"/>
            <a:r>
              <a:rPr lang="fr-FR" b="1" dirty="0" err="1" smtClean="0"/>
              <a:t>Since</a:t>
            </a:r>
            <a:r>
              <a:rPr lang="fr-FR" b="1" dirty="0" smtClean="0"/>
              <a:t> </a:t>
            </a:r>
            <a:r>
              <a:rPr lang="fr-FR" b="1" dirty="0" err="1" smtClean="0"/>
              <a:t>their</a:t>
            </a:r>
            <a:r>
              <a:rPr lang="fr-FR" b="1" dirty="0" smtClean="0"/>
              <a:t> </a:t>
            </a:r>
            <a:r>
              <a:rPr lang="fr-FR" b="1" dirty="0" err="1" smtClean="0"/>
              <a:t>separation</a:t>
            </a:r>
            <a:endParaRPr lang="fr-FR" b="1" dirty="0" smtClean="0"/>
          </a:p>
          <a:p>
            <a:pPr marL="514350" indent="-514350">
              <a:buAutoNum type="alphaLcPeriod"/>
            </a:pPr>
            <a:r>
              <a:rPr lang="fr-FR" dirty="0" smtClean="0"/>
              <a:t>Depuis sa séparation		b. Depuis leurs séparations		c. Depuis leur séparation</a:t>
            </a:r>
          </a:p>
          <a:p>
            <a:pPr marL="514350" indent="-514350" algn="ctr">
              <a:buAutoNum type="alphaLcPeriod"/>
            </a:pPr>
            <a:endParaRPr lang="fr-FR" dirty="0" smtClean="0"/>
          </a:p>
          <a:p>
            <a:pPr algn="ctr"/>
            <a:r>
              <a:rPr lang="fr-FR" b="1" dirty="0" err="1" smtClean="0"/>
              <a:t>We</a:t>
            </a:r>
            <a:r>
              <a:rPr lang="fr-FR" b="1" dirty="0" smtClean="0"/>
              <a:t> do not </a:t>
            </a:r>
            <a:r>
              <a:rPr lang="fr-FR" b="1" dirty="0" err="1" smtClean="0"/>
              <a:t>get</a:t>
            </a:r>
            <a:r>
              <a:rPr lang="fr-FR" b="1" dirty="0" smtClean="0"/>
              <a:t> </a:t>
            </a:r>
            <a:r>
              <a:rPr lang="fr-FR" b="1" dirty="0" err="1" smtClean="0"/>
              <a:t>along</a:t>
            </a:r>
            <a:r>
              <a:rPr lang="fr-FR" b="1" dirty="0" smtClean="0"/>
              <a:t> </a:t>
            </a:r>
            <a:r>
              <a:rPr lang="fr-FR" b="1" dirty="0" err="1" smtClean="0"/>
              <a:t>anymore</a:t>
            </a:r>
            <a:endParaRPr lang="fr-FR" b="1" dirty="0" smtClean="0"/>
          </a:p>
          <a:p>
            <a:pPr marL="514350" indent="-514350">
              <a:buAutoNum type="alphaLcPeriod"/>
            </a:pPr>
            <a:r>
              <a:rPr lang="fr-FR" dirty="0" smtClean="0"/>
              <a:t>Nous ne nous entendons plus	b. Nous n’entendons pas		c. nous n’entendons plus</a:t>
            </a:r>
          </a:p>
          <a:p>
            <a:pPr marL="514350" indent="-514350" algn="ctr">
              <a:buAutoNum type="alphaLcPeriod"/>
            </a:pPr>
            <a:endParaRPr lang="fr-FR" dirty="0" smtClean="0"/>
          </a:p>
          <a:p>
            <a:pPr algn="ctr"/>
            <a:r>
              <a:rPr lang="fr-FR" b="1" dirty="0" smtClean="0"/>
              <a:t>You </a:t>
            </a:r>
            <a:r>
              <a:rPr lang="fr-FR" b="1" dirty="0" err="1" smtClean="0"/>
              <a:t>were</a:t>
            </a:r>
            <a:r>
              <a:rPr lang="fr-FR" b="1" dirty="0" smtClean="0"/>
              <a:t> a </a:t>
            </a:r>
            <a:r>
              <a:rPr lang="fr-FR" b="1" dirty="0" err="1" smtClean="0"/>
              <a:t>victim</a:t>
            </a:r>
            <a:r>
              <a:rPr lang="fr-FR" b="1" dirty="0" smtClean="0"/>
              <a:t> of</a:t>
            </a:r>
          </a:p>
          <a:p>
            <a:pPr marL="514350" indent="-514350">
              <a:buAutoNum type="alphaLcPeriod"/>
            </a:pPr>
            <a:r>
              <a:rPr lang="fr-FR" dirty="0" smtClean="0"/>
              <a:t>Tu as été victime de		b. Tu es victime de			c. tu as été une victime de</a:t>
            </a:r>
          </a:p>
          <a:p>
            <a:pPr marL="514350" indent="-514350" algn="ctr">
              <a:buAutoNum type="alphaLcPeriod"/>
            </a:pPr>
            <a:endParaRPr lang="fr-FR" dirty="0" smtClean="0"/>
          </a:p>
          <a:p>
            <a:pPr algn="ctr"/>
            <a:r>
              <a:rPr lang="fr-FR" b="1" dirty="0" smtClean="0"/>
              <a:t>It </a:t>
            </a:r>
            <a:r>
              <a:rPr lang="fr-FR" b="1" dirty="0" err="1" smtClean="0"/>
              <a:t>is</a:t>
            </a:r>
            <a:r>
              <a:rPr lang="fr-FR" b="1" dirty="0" smtClean="0"/>
              <a:t> possible to </a:t>
            </a:r>
            <a:r>
              <a:rPr lang="fr-FR" b="1" dirty="0" err="1" smtClean="0"/>
              <a:t>adopt</a:t>
            </a:r>
            <a:endParaRPr lang="fr-FR" b="1" dirty="0" smtClean="0"/>
          </a:p>
          <a:p>
            <a:pPr marL="514350" indent="-514350">
              <a:buAutoNum type="alphaLcPeriod"/>
            </a:pPr>
            <a:r>
              <a:rPr lang="fr-FR" dirty="0" smtClean="0"/>
              <a:t>Il est possible à adopter		b. Il est possible d’adopter		c. Il est possible d’adopté</a:t>
            </a:r>
          </a:p>
          <a:p>
            <a:pPr marL="514350" indent="-514350" algn="ctr">
              <a:buAutoNum type="alphaLcPeriod"/>
            </a:pPr>
            <a:endParaRPr lang="fr-FR" dirty="0" smtClean="0"/>
          </a:p>
          <a:p>
            <a:pPr algn="ctr"/>
            <a:r>
              <a:rPr lang="fr-FR" b="1" dirty="0" smtClean="0"/>
              <a:t>People </a:t>
            </a:r>
            <a:r>
              <a:rPr lang="fr-FR" b="1" dirty="0" err="1" smtClean="0"/>
              <a:t>who</a:t>
            </a:r>
            <a:r>
              <a:rPr lang="fr-FR" b="1" dirty="0" smtClean="0"/>
              <a:t> </a:t>
            </a:r>
            <a:r>
              <a:rPr lang="fr-FR" b="1" dirty="0" err="1" smtClean="0"/>
              <a:t>get</a:t>
            </a:r>
            <a:r>
              <a:rPr lang="fr-FR" b="1" dirty="0" smtClean="0"/>
              <a:t> </a:t>
            </a:r>
            <a:r>
              <a:rPr lang="fr-FR" b="1" dirty="0" err="1" smtClean="0"/>
              <a:t>remarried</a:t>
            </a:r>
            <a:endParaRPr lang="fr-FR" b="1" dirty="0" smtClean="0"/>
          </a:p>
          <a:p>
            <a:pPr marL="514350" indent="-514350">
              <a:buAutoNum type="alphaLcPeriod"/>
            </a:pPr>
            <a:r>
              <a:rPr lang="fr-FR" dirty="0" smtClean="0"/>
              <a:t>Les personnes qui remarient	b. Les personnes qui se remarient	c. Les personnes qui sont remariés. </a:t>
            </a:r>
          </a:p>
          <a:p>
            <a:pPr marL="0" indent="0" algn="ctr">
              <a:buNone/>
            </a:pPr>
            <a:endParaRPr lang="fr-FR" dirty="0" smtClean="0"/>
          </a:p>
          <a:p>
            <a:pPr algn="ctr"/>
            <a:r>
              <a:rPr lang="fr-FR" b="1" dirty="0" smtClean="0"/>
              <a:t>He </a:t>
            </a:r>
            <a:r>
              <a:rPr lang="fr-FR" b="1" dirty="0" err="1" smtClean="0"/>
              <a:t>only</a:t>
            </a:r>
            <a:r>
              <a:rPr lang="fr-FR" b="1" dirty="0" smtClean="0"/>
              <a:t> </a:t>
            </a:r>
            <a:r>
              <a:rPr lang="fr-FR" b="1" dirty="0" err="1" smtClean="0"/>
              <a:t>thinks</a:t>
            </a:r>
            <a:r>
              <a:rPr lang="fr-FR" b="1" dirty="0" smtClean="0"/>
              <a:t> about </a:t>
            </a:r>
            <a:r>
              <a:rPr lang="fr-FR" b="1" dirty="0" err="1" smtClean="0"/>
              <a:t>himself</a:t>
            </a:r>
            <a:endParaRPr lang="fr-FR" b="1" dirty="0" smtClean="0"/>
          </a:p>
          <a:p>
            <a:pPr marL="514350" indent="-514350">
              <a:buAutoNum type="alphaLcPeriod"/>
            </a:pPr>
            <a:r>
              <a:rPr lang="fr-FR" dirty="0" smtClean="0"/>
              <a:t>Il pense seulement à lui-même 	b. Il ne pense seulement </a:t>
            </a:r>
            <a:r>
              <a:rPr lang="fr-FR" dirty="0"/>
              <a:t>à </a:t>
            </a:r>
            <a:r>
              <a:rPr lang="fr-FR" dirty="0" smtClean="0"/>
              <a:t>lui-même  	c. Il ne pense qu’</a:t>
            </a:r>
            <a:r>
              <a:rPr lang="fr-FR" dirty="0"/>
              <a:t> à </a:t>
            </a:r>
            <a:r>
              <a:rPr lang="fr-FR" dirty="0" smtClean="0"/>
              <a:t>lui-même </a:t>
            </a:r>
            <a:endParaRPr lang="fr-F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8748" y="-5774"/>
            <a:ext cx="1083252" cy="541626"/>
          </a:xfrm>
          <a:prstGeom prst="rect">
            <a:avLst/>
          </a:prstGeom>
        </p:spPr>
      </p:pic>
      <p:sp>
        <p:nvSpPr>
          <p:cNvPr id="5" name="TextBox 4"/>
          <p:cNvSpPr txBox="1"/>
          <p:nvPr/>
        </p:nvSpPr>
        <p:spPr>
          <a:xfrm rot="870248">
            <a:off x="10068400" y="735918"/>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
        <p:nvSpPr>
          <p:cNvPr id="6" name="Oval 5"/>
          <p:cNvSpPr/>
          <p:nvPr/>
        </p:nvSpPr>
        <p:spPr>
          <a:xfrm>
            <a:off x="7730836" y="1077479"/>
            <a:ext cx="651164" cy="6355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val 6"/>
          <p:cNvSpPr/>
          <p:nvPr/>
        </p:nvSpPr>
        <p:spPr>
          <a:xfrm>
            <a:off x="415636" y="2144279"/>
            <a:ext cx="651164" cy="6355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val 7"/>
          <p:cNvSpPr/>
          <p:nvPr/>
        </p:nvSpPr>
        <p:spPr>
          <a:xfrm>
            <a:off x="415636" y="2992154"/>
            <a:ext cx="651164" cy="6355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val 8"/>
          <p:cNvSpPr/>
          <p:nvPr/>
        </p:nvSpPr>
        <p:spPr>
          <a:xfrm>
            <a:off x="4087090" y="4042352"/>
            <a:ext cx="651164" cy="6355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val 9"/>
          <p:cNvSpPr/>
          <p:nvPr/>
        </p:nvSpPr>
        <p:spPr>
          <a:xfrm>
            <a:off x="4045526" y="4959500"/>
            <a:ext cx="651164" cy="6355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val 10"/>
          <p:cNvSpPr/>
          <p:nvPr/>
        </p:nvSpPr>
        <p:spPr>
          <a:xfrm>
            <a:off x="7730836" y="5898861"/>
            <a:ext cx="651164" cy="63558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53788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3624"/>
            <a:ext cx="10515600" cy="760268"/>
          </a:xfrm>
        </p:spPr>
        <p:txBody>
          <a:bodyPr/>
          <a:lstStyle/>
          <a:p>
            <a:r>
              <a:rPr lang="fr-FR" b="1" dirty="0" smtClean="0"/>
              <a:t>Maintenant, traduisez ces phrases en français</a:t>
            </a:r>
            <a:endParaRPr lang="fr-FR" b="1" dirty="0"/>
          </a:p>
        </p:txBody>
      </p:sp>
      <p:sp>
        <p:nvSpPr>
          <p:cNvPr id="3" name="Content Placeholder 2"/>
          <p:cNvSpPr>
            <a:spLocks noGrp="1"/>
          </p:cNvSpPr>
          <p:nvPr>
            <p:ph idx="1"/>
          </p:nvPr>
        </p:nvSpPr>
        <p:spPr>
          <a:solidFill>
            <a:schemeClr val="accent6">
              <a:lumMod val="20000"/>
              <a:lumOff val="80000"/>
            </a:schemeClr>
          </a:solidFill>
        </p:spPr>
        <p:txBody>
          <a:bodyPr>
            <a:normAutofit fontScale="92500" lnSpcReduction="20000"/>
          </a:bodyPr>
          <a:lstStyle/>
          <a:p>
            <a:pPr marL="0" indent="0">
              <a:buNone/>
            </a:pPr>
            <a:r>
              <a:rPr lang="en-GB" b="1" dirty="0" smtClean="0"/>
              <a:t>1. Since her parents’ separation, </a:t>
            </a:r>
            <a:r>
              <a:rPr lang="en-GB" b="1" dirty="0"/>
              <a:t>she does not get </a:t>
            </a:r>
            <a:r>
              <a:rPr lang="en-GB" b="1" dirty="0" smtClean="0"/>
              <a:t>along </a:t>
            </a:r>
            <a:r>
              <a:rPr lang="en-GB" b="1" dirty="0" smtClean="0"/>
              <a:t>with </a:t>
            </a:r>
            <a:r>
              <a:rPr lang="en-GB" b="1" dirty="0"/>
              <a:t>her </a:t>
            </a:r>
            <a:r>
              <a:rPr lang="en-GB" b="1" dirty="0" smtClean="0"/>
              <a:t>mother anymore. </a:t>
            </a:r>
            <a:endParaRPr lang="en-GB" b="1" dirty="0" smtClean="0"/>
          </a:p>
          <a:p>
            <a:pPr marL="514350" indent="-514350">
              <a:buAutoNum type="arabicPeriod"/>
            </a:pPr>
            <a:endParaRPr lang="en-GB" b="1" dirty="0" smtClean="0"/>
          </a:p>
          <a:p>
            <a:pPr marL="0" indent="0">
              <a:buNone/>
            </a:pPr>
            <a:r>
              <a:rPr lang="en-GB" b="1" dirty="0" smtClean="0"/>
              <a:t>2. She </a:t>
            </a:r>
            <a:r>
              <a:rPr lang="en-GB" b="1" dirty="0"/>
              <a:t>was </a:t>
            </a:r>
            <a:r>
              <a:rPr lang="en-GB" b="1" dirty="0" smtClean="0"/>
              <a:t>a victim </a:t>
            </a:r>
            <a:r>
              <a:rPr lang="en-GB" b="1" dirty="0"/>
              <a:t>of mockery at school because her parents are homosexual. </a:t>
            </a:r>
            <a:endParaRPr lang="en-GB" b="1" dirty="0" smtClean="0"/>
          </a:p>
          <a:p>
            <a:pPr marL="0" indent="0">
              <a:buNone/>
            </a:pPr>
            <a:endParaRPr lang="en-GB" b="1" dirty="0" smtClean="0"/>
          </a:p>
          <a:p>
            <a:pPr marL="0" indent="0">
              <a:buNone/>
            </a:pPr>
            <a:r>
              <a:rPr lang="en-GB" b="1" dirty="0" smtClean="0"/>
              <a:t>3. It </a:t>
            </a:r>
            <a:r>
              <a:rPr lang="en-GB" b="1" dirty="0"/>
              <a:t>is now possible for a married homosexual couple to adopt a child. </a:t>
            </a:r>
            <a:endParaRPr lang="en-GB" b="1" dirty="0" smtClean="0"/>
          </a:p>
          <a:p>
            <a:pPr marL="0" indent="0">
              <a:buNone/>
            </a:pPr>
            <a:endParaRPr lang="en-GB" b="1" dirty="0" smtClean="0"/>
          </a:p>
          <a:p>
            <a:pPr marL="0" indent="0">
              <a:buNone/>
            </a:pPr>
            <a:r>
              <a:rPr lang="en-GB" b="1" dirty="0" smtClean="0"/>
              <a:t>4. It </a:t>
            </a:r>
            <a:r>
              <a:rPr lang="en-GB" b="1" dirty="0"/>
              <a:t>is difficult for a step-parent to find </a:t>
            </a:r>
            <a:r>
              <a:rPr lang="en-GB" b="1" dirty="0" smtClean="0"/>
              <a:t>their place in the new household. </a:t>
            </a:r>
          </a:p>
          <a:p>
            <a:pPr marL="0" indent="0">
              <a:buNone/>
            </a:pPr>
            <a:endParaRPr lang="en-GB" b="1" dirty="0" smtClean="0"/>
          </a:p>
          <a:p>
            <a:pPr marL="0" indent="0">
              <a:buNone/>
            </a:pPr>
            <a:r>
              <a:rPr lang="en-GB" b="1" dirty="0" smtClean="0"/>
              <a:t>5. People </a:t>
            </a:r>
            <a:r>
              <a:rPr lang="en-GB" b="1" dirty="0"/>
              <a:t>who </a:t>
            </a:r>
            <a:r>
              <a:rPr lang="en-GB" b="1" dirty="0" smtClean="0"/>
              <a:t>get remarried </a:t>
            </a:r>
            <a:r>
              <a:rPr lang="en-GB" b="1" dirty="0"/>
              <a:t>are selfish and think only of themselves.</a:t>
            </a:r>
            <a:endParaRPr lang="fr-FR"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3629" y="101891"/>
            <a:ext cx="1360342" cy="680171"/>
          </a:xfrm>
          <a:prstGeom prst="rect">
            <a:avLst/>
          </a:prstGeom>
        </p:spPr>
      </p:pic>
    </p:spTree>
    <p:extLst>
      <p:ext uri="{BB962C8B-B14F-4D97-AF65-F5344CB8AC3E}">
        <p14:creationId xmlns:p14="http://schemas.microsoft.com/office/powerpoint/2010/main" val="1855681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7691" y="1809606"/>
            <a:ext cx="10515600" cy="4351338"/>
          </a:xfrm>
        </p:spPr>
        <p:txBody>
          <a:bodyPr>
            <a:normAutofit fontScale="85000" lnSpcReduction="20000"/>
          </a:bodyPr>
          <a:lstStyle/>
          <a:p>
            <a:pPr marL="0" indent="0">
              <a:buNone/>
            </a:pPr>
            <a:r>
              <a:rPr lang="fr-FR" b="1" dirty="0" smtClean="0"/>
              <a:t>1. Depuis </a:t>
            </a:r>
            <a:r>
              <a:rPr lang="fr-FR" b="1" dirty="0"/>
              <a:t>la </a:t>
            </a:r>
            <a:r>
              <a:rPr lang="fr-FR" b="1" dirty="0" smtClean="0"/>
              <a:t>séparation</a:t>
            </a:r>
            <a:r>
              <a:rPr lang="fr-FR" b="1" dirty="0" smtClean="0">
                <a:solidFill>
                  <a:srgbClr val="FF0000"/>
                </a:solidFill>
              </a:rPr>
              <a:t>/</a:t>
            </a:r>
            <a:r>
              <a:rPr lang="fr-FR" b="1" dirty="0" smtClean="0"/>
              <a:t> </a:t>
            </a:r>
            <a:r>
              <a:rPr lang="fr-FR" b="1" dirty="0"/>
              <a:t>de ses parents, </a:t>
            </a:r>
            <a:r>
              <a:rPr lang="fr-FR" b="1" dirty="0" smtClean="0">
                <a:solidFill>
                  <a:srgbClr val="FF0000"/>
                </a:solidFill>
              </a:rPr>
              <a:t>/</a:t>
            </a:r>
            <a:r>
              <a:rPr lang="fr-FR" b="1" dirty="0" smtClean="0"/>
              <a:t>elle </a:t>
            </a:r>
            <a:r>
              <a:rPr lang="fr-FR" b="1" dirty="0"/>
              <a:t>ne s’entend plus </a:t>
            </a:r>
            <a:r>
              <a:rPr lang="fr-FR" b="1" dirty="0" smtClean="0">
                <a:solidFill>
                  <a:srgbClr val="FF0000"/>
                </a:solidFill>
              </a:rPr>
              <a:t>/</a:t>
            </a:r>
            <a:r>
              <a:rPr lang="fr-FR" b="1" dirty="0" smtClean="0"/>
              <a:t>avec </a:t>
            </a:r>
            <a:r>
              <a:rPr lang="fr-FR" b="1" dirty="0"/>
              <a:t>sa mère. </a:t>
            </a:r>
            <a:endParaRPr lang="fr-FR" b="1" dirty="0" smtClean="0"/>
          </a:p>
          <a:p>
            <a:pPr marL="0" indent="0">
              <a:buNone/>
            </a:pPr>
            <a:endParaRPr lang="fr-FR" b="1" dirty="0" smtClean="0"/>
          </a:p>
          <a:p>
            <a:pPr marL="0" indent="0">
              <a:buNone/>
            </a:pPr>
            <a:r>
              <a:rPr lang="fr-FR" b="1" dirty="0" smtClean="0"/>
              <a:t>2. Elle </a:t>
            </a:r>
            <a:r>
              <a:rPr lang="fr-FR" b="1" dirty="0" smtClean="0"/>
              <a:t>a été victime </a:t>
            </a:r>
            <a:r>
              <a:rPr lang="fr-FR" b="1" dirty="0" smtClean="0"/>
              <a:t>de</a:t>
            </a:r>
            <a:r>
              <a:rPr lang="fr-FR" b="1" dirty="0" smtClean="0">
                <a:solidFill>
                  <a:srgbClr val="FF0000"/>
                </a:solidFill>
              </a:rPr>
              <a:t>/</a:t>
            </a:r>
            <a:r>
              <a:rPr lang="fr-FR" b="1" dirty="0" smtClean="0"/>
              <a:t> </a:t>
            </a:r>
            <a:r>
              <a:rPr lang="fr-FR" b="1" dirty="0" smtClean="0"/>
              <a:t>moqueries à </a:t>
            </a:r>
            <a:r>
              <a:rPr lang="fr-FR" b="1" dirty="0" smtClean="0"/>
              <a:t>l’école</a:t>
            </a:r>
            <a:r>
              <a:rPr lang="fr-FR" b="1" dirty="0" smtClean="0">
                <a:solidFill>
                  <a:srgbClr val="FF0000"/>
                </a:solidFill>
              </a:rPr>
              <a:t>/</a:t>
            </a:r>
            <a:r>
              <a:rPr lang="fr-FR" b="1" dirty="0" smtClean="0"/>
              <a:t> </a:t>
            </a:r>
            <a:r>
              <a:rPr lang="fr-FR" b="1" dirty="0" smtClean="0"/>
              <a:t>car ses </a:t>
            </a:r>
            <a:r>
              <a:rPr lang="fr-FR" b="1" dirty="0" smtClean="0"/>
              <a:t>parents</a:t>
            </a:r>
            <a:r>
              <a:rPr lang="fr-FR" b="1" dirty="0" smtClean="0">
                <a:solidFill>
                  <a:srgbClr val="FF0000"/>
                </a:solidFill>
              </a:rPr>
              <a:t>/</a:t>
            </a:r>
            <a:r>
              <a:rPr lang="fr-FR" b="1" dirty="0" smtClean="0"/>
              <a:t> </a:t>
            </a:r>
            <a:r>
              <a:rPr lang="fr-FR" b="1" dirty="0" smtClean="0"/>
              <a:t>sont homosexuels. </a:t>
            </a:r>
            <a:endParaRPr lang="fr-FR" b="1" dirty="0" smtClean="0"/>
          </a:p>
          <a:p>
            <a:pPr marL="0" indent="0">
              <a:buNone/>
            </a:pPr>
            <a:endParaRPr lang="fr-FR" b="1" dirty="0" smtClean="0"/>
          </a:p>
          <a:p>
            <a:pPr marL="0" indent="0">
              <a:buNone/>
            </a:pPr>
            <a:r>
              <a:rPr lang="fr-FR" b="1" dirty="0" smtClean="0"/>
              <a:t>3. Il </a:t>
            </a:r>
            <a:r>
              <a:rPr lang="fr-FR" b="1" dirty="0"/>
              <a:t>est maintenant </a:t>
            </a:r>
            <a:r>
              <a:rPr lang="fr-FR" b="1" dirty="0" smtClean="0"/>
              <a:t>possible</a:t>
            </a:r>
            <a:r>
              <a:rPr lang="fr-FR" b="1" dirty="0" smtClean="0">
                <a:solidFill>
                  <a:srgbClr val="FF0000"/>
                </a:solidFill>
              </a:rPr>
              <a:t>/</a:t>
            </a:r>
            <a:r>
              <a:rPr lang="fr-FR" b="1" dirty="0" smtClean="0"/>
              <a:t> </a:t>
            </a:r>
            <a:r>
              <a:rPr lang="fr-FR" b="1" dirty="0"/>
              <a:t>pour un couple </a:t>
            </a:r>
            <a:r>
              <a:rPr lang="fr-FR" b="1" dirty="0" smtClean="0"/>
              <a:t>homosexuel</a:t>
            </a:r>
            <a:r>
              <a:rPr lang="fr-FR" b="1" dirty="0" smtClean="0">
                <a:solidFill>
                  <a:srgbClr val="FF0000"/>
                </a:solidFill>
              </a:rPr>
              <a:t>/</a:t>
            </a:r>
            <a:r>
              <a:rPr lang="fr-FR" b="1" dirty="0" smtClean="0"/>
              <a:t> </a:t>
            </a:r>
            <a:r>
              <a:rPr lang="fr-FR" b="1" dirty="0"/>
              <a:t>marié </a:t>
            </a:r>
            <a:r>
              <a:rPr lang="fr-FR" b="1" dirty="0" smtClean="0">
                <a:solidFill>
                  <a:srgbClr val="FF0000"/>
                </a:solidFill>
              </a:rPr>
              <a:t>/</a:t>
            </a:r>
            <a:r>
              <a:rPr lang="fr-FR" b="1" dirty="0" smtClean="0"/>
              <a:t>d’adopter </a:t>
            </a:r>
            <a:r>
              <a:rPr lang="fr-FR" b="1" dirty="0"/>
              <a:t>un enfant. </a:t>
            </a:r>
            <a:endParaRPr lang="fr-FR" b="1" dirty="0" smtClean="0"/>
          </a:p>
          <a:p>
            <a:pPr marL="0" indent="0">
              <a:buNone/>
            </a:pPr>
            <a:endParaRPr lang="fr-FR" b="1" dirty="0" smtClean="0"/>
          </a:p>
          <a:p>
            <a:pPr marL="0" indent="0">
              <a:buNone/>
            </a:pPr>
            <a:r>
              <a:rPr lang="fr-FR" b="1" dirty="0" smtClean="0"/>
              <a:t>4. Il </a:t>
            </a:r>
            <a:r>
              <a:rPr lang="fr-FR" b="1" dirty="0" smtClean="0"/>
              <a:t>est </a:t>
            </a:r>
            <a:r>
              <a:rPr lang="fr-FR" b="1" dirty="0" smtClean="0"/>
              <a:t>difficile</a:t>
            </a:r>
            <a:r>
              <a:rPr lang="fr-FR" b="1" dirty="0" smtClean="0">
                <a:solidFill>
                  <a:srgbClr val="FF0000"/>
                </a:solidFill>
              </a:rPr>
              <a:t>/</a:t>
            </a:r>
            <a:r>
              <a:rPr lang="fr-FR" b="1" dirty="0" smtClean="0"/>
              <a:t> </a:t>
            </a:r>
            <a:r>
              <a:rPr lang="fr-FR" b="1" dirty="0" smtClean="0"/>
              <a:t>pour un </a:t>
            </a:r>
            <a:r>
              <a:rPr lang="fr-FR" b="1" dirty="0" smtClean="0"/>
              <a:t>beau-parent</a:t>
            </a:r>
            <a:r>
              <a:rPr lang="fr-FR" b="1" dirty="0" smtClean="0">
                <a:solidFill>
                  <a:srgbClr val="FF0000"/>
                </a:solidFill>
              </a:rPr>
              <a:t>/</a:t>
            </a:r>
            <a:r>
              <a:rPr lang="fr-FR" b="1" dirty="0" smtClean="0"/>
              <a:t> </a:t>
            </a:r>
            <a:r>
              <a:rPr lang="fr-FR" b="1" dirty="0" smtClean="0"/>
              <a:t>de trouver sa </a:t>
            </a:r>
            <a:r>
              <a:rPr lang="fr-FR" b="1" dirty="0" smtClean="0"/>
              <a:t>place</a:t>
            </a:r>
            <a:r>
              <a:rPr lang="fr-FR" b="1" dirty="0" smtClean="0">
                <a:solidFill>
                  <a:srgbClr val="FF0000"/>
                </a:solidFill>
              </a:rPr>
              <a:t>/</a:t>
            </a:r>
            <a:r>
              <a:rPr lang="fr-FR" b="1" dirty="0" smtClean="0"/>
              <a:t> dans le nouveau foyer. </a:t>
            </a:r>
          </a:p>
          <a:p>
            <a:pPr marL="0" indent="0">
              <a:buNone/>
            </a:pPr>
            <a:endParaRPr lang="fr-FR" b="1" dirty="0" smtClean="0"/>
          </a:p>
          <a:p>
            <a:pPr marL="0" indent="0">
              <a:buNone/>
            </a:pPr>
            <a:r>
              <a:rPr lang="fr-FR" b="1" dirty="0" smtClean="0"/>
              <a:t>5. Les </a:t>
            </a:r>
            <a:r>
              <a:rPr lang="fr-FR" b="1" dirty="0" smtClean="0"/>
              <a:t>personnes </a:t>
            </a:r>
            <a:r>
              <a:rPr lang="fr-FR" b="1" dirty="0" smtClean="0"/>
              <a:t>qui </a:t>
            </a:r>
            <a:r>
              <a:rPr lang="fr-FR" b="1" dirty="0" smtClean="0"/>
              <a:t>se </a:t>
            </a:r>
            <a:r>
              <a:rPr lang="fr-FR" b="1" dirty="0" smtClean="0"/>
              <a:t>remarient</a:t>
            </a:r>
            <a:r>
              <a:rPr lang="fr-FR" b="1" dirty="0" smtClean="0">
                <a:solidFill>
                  <a:srgbClr val="FF0000"/>
                </a:solidFill>
              </a:rPr>
              <a:t>/</a:t>
            </a:r>
            <a:r>
              <a:rPr lang="fr-FR" b="1" dirty="0" smtClean="0"/>
              <a:t> </a:t>
            </a:r>
            <a:r>
              <a:rPr lang="fr-FR" b="1" dirty="0" smtClean="0"/>
              <a:t>sont </a:t>
            </a:r>
            <a:r>
              <a:rPr lang="fr-FR" b="1" dirty="0" smtClean="0"/>
              <a:t>égoïstes</a:t>
            </a:r>
            <a:r>
              <a:rPr lang="fr-FR" b="1" dirty="0" smtClean="0">
                <a:solidFill>
                  <a:srgbClr val="FF0000"/>
                </a:solidFill>
              </a:rPr>
              <a:t>/</a:t>
            </a:r>
            <a:r>
              <a:rPr lang="fr-FR" b="1" dirty="0" smtClean="0"/>
              <a:t> </a:t>
            </a:r>
            <a:r>
              <a:rPr lang="fr-FR" b="1" dirty="0" smtClean="0"/>
              <a:t>et ne pensent qu’</a:t>
            </a:r>
            <a:r>
              <a:rPr lang="fr-FR" b="1" dirty="0"/>
              <a:t> </a:t>
            </a:r>
            <a:r>
              <a:rPr lang="fr-FR" b="1" dirty="0" smtClean="0"/>
              <a:t>à</a:t>
            </a:r>
            <a:r>
              <a:rPr lang="fr-FR" b="1" dirty="0" smtClean="0">
                <a:solidFill>
                  <a:srgbClr val="FF0000"/>
                </a:solidFill>
              </a:rPr>
              <a:t>/</a:t>
            </a:r>
            <a:r>
              <a:rPr lang="fr-FR" b="1" dirty="0" smtClean="0"/>
              <a:t> </a:t>
            </a:r>
            <a:r>
              <a:rPr lang="fr-FR" b="1" dirty="0" smtClean="0"/>
              <a:t>elles-mêmes. </a:t>
            </a:r>
          </a:p>
          <a:p>
            <a:endParaRPr lang="fr-FR" b="1" dirty="0" smtClean="0"/>
          </a:p>
          <a:p>
            <a:endParaRPr lang="fr-FR" b="1" dirty="0"/>
          </a:p>
        </p:txBody>
      </p:sp>
      <p:sp>
        <p:nvSpPr>
          <p:cNvPr id="4" name="TextBox 3"/>
          <p:cNvSpPr txBox="1"/>
          <p:nvPr/>
        </p:nvSpPr>
        <p:spPr>
          <a:xfrm rot="592497">
            <a:off x="9853962" y="987968"/>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
        <p:nvSpPr>
          <p:cNvPr id="6" name="Title 1"/>
          <p:cNvSpPr>
            <a:spLocks noGrp="1"/>
          </p:cNvSpPr>
          <p:nvPr>
            <p:ph type="title"/>
          </p:nvPr>
        </p:nvSpPr>
        <p:spPr>
          <a:xfrm>
            <a:off x="699654" y="267637"/>
            <a:ext cx="10515600" cy="760268"/>
          </a:xfrm>
        </p:spPr>
        <p:txBody>
          <a:bodyPr/>
          <a:lstStyle/>
          <a:p>
            <a:r>
              <a:rPr lang="fr-FR" b="1" dirty="0" smtClean="0"/>
              <a:t>Maintenant, traduisez ces phrases en français</a:t>
            </a:r>
            <a:endParaRPr lang="fr-FR" b="1"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1658" y="109028"/>
            <a:ext cx="1360342" cy="680171"/>
          </a:xfrm>
          <a:prstGeom prst="rect">
            <a:avLst/>
          </a:prstGeom>
        </p:spPr>
      </p:pic>
      <p:sp>
        <p:nvSpPr>
          <p:cNvPr id="8" name="TextBox 7"/>
          <p:cNvSpPr txBox="1"/>
          <p:nvPr/>
        </p:nvSpPr>
        <p:spPr>
          <a:xfrm>
            <a:off x="10807790" y="6160944"/>
            <a:ext cx="704039" cy="523220"/>
          </a:xfrm>
          <a:prstGeom prst="rect">
            <a:avLst/>
          </a:prstGeom>
          <a:noFill/>
        </p:spPr>
        <p:txBody>
          <a:bodyPr wrap="none" rtlCol="0">
            <a:spAutoFit/>
          </a:bodyPr>
          <a:lstStyle/>
          <a:p>
            <a:r>
              <a:rPr lang="fr-FR" sz="2800" b="1" dirty="0" smtClean="0"/>
              <a:t>/20</a:t>
            </a:r>
            <a:endParaRPr lang="fr-FR" sz="2800" b="1" dirty="0"/>
          </a:p>
        </p:txBody>
      </p:sp>
    </p:spTree>
    <p:extLst>
      <p:ext uri="{BB962C8B-B14F-4D97-AF65-F5344CB8AC3E}">
        <p14:creationId xmlns:p14="http://schemas.microsoft.com/office/powerpoint/2010/main" val="2483236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9594" y="-330173"/>
            <a:ext cx="2930546" cy="1325563"/>
          </a:xfrm>
        </p:spPr>
        <p:txBody>
          <a:bodyPr>
            <a:normAutofit/>
          </a:bodyPr>
          <a:lstStyle/>
          <a:p>
            <a:r>
              <a:rPr lang="fr-FR" sz="3600" dirty="0" smtClean="0"/>
              <a:t>Les objectifs:</a:t>
            </a:r>
            <a:endParaRPr lang="fr-FR" sz="3600" dirty="0"/>
          </a:p>
        </p:txBody>
      </p:sp>
      <p:sp>
        <p:nvSpPr>
          <p:cNvPr id="4" name="Rounded Rectangle 3"/>
          <p:cNvSpPr/>
          <p:nvPr/>
        </p:nvSpPr>
        <p:spPr>
          <a:xfrm>
            <a:off x="1773767" y="937170"/>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Difficile: </a:t>
            </a:r>
          </a:p>
          <a:p>
            <a:r>
              <a:rPr lang="fr-FR" sz="2400" dirty="0" smtClean="0">
                <a:ln w="0"/>
                <a:solidFill>
                  <a:schemeClr val="tx1"/>
                </a:solidFill>
                <a:effectLst>
                  <a:outerShdw blurRad="38100" dist="19050" dir="2700000" algn="tl" rotWithShape="0">
                    <a:schemeClr val="dk1">
                      <a:alpha val="40000"/>
                    </a:schemeClr>
                  </a:outerShdw>
                </a:effectLst>
              </a:rPr>
              <a:t>Les connaissances: </a:t>
            </a:r>
            <a:r>
              <a:rPr lang="fr-FR" sz="2400" dirty="0">
                <a:ln w="0"/>
                <a:solidFill>
                  <a:schemeClr val="tx1"/>
                </a:solidFill>
                <a:effectLst>
                  <a:outerShdw blurRad="38100" dist="19050" dir="2700000" algn="tl" rotWithShape="0">
                    <a:schemeClr val="dk1">
                      <a:alpha val="40000"/>
                    </a:schemeClr>
                  </a:outerShdw>
                </a:effectLst>
              </a:rPr>
              <a:t>identifier les différents aspects d’une famille </a:t>
            </a:r>
            <a:r>
              <a:rPr lang="fr-FR" sz="2400" dirty="0" smtClean="0">
                <a:ln w="0"/>
                <a:solidFill>
                  <a:schemeClr val="tx1"/>
                </a:solidFill>
                <a:effectLst>
                  <a:outerShdw blurRad="38100" dist="19050" dir="2700000" algn="tl" rotWithShape="0">
                    <a:schemeClr val="dk1">
                      <a:alpha val="40000"/>
                    </a:schemeClr>
                  </a:outerShdw>
                </a:effectLst>
              </a:rPr>
              <a:t>recomposée</a:t>
            </a:r>
            <a:endParaRPr lang="fr-FR" sz="2400" dirty="0">
              <a:ln w="0"/>
              <a:solidFill>
                <a:schemeClr val="tx1"/>
              </a:solidFill>
              <a:effectLst>
                <a:outerShdw blurRad="38100" dist="19050" dir="2700000" algn="tl" rotWithShape="0">
                  <a:schemeClr val="dk1">
                    <a:alpha val="40000"/>
                  </a:schemeClr>
                </a:outerShdw>
              </a:effectLst>
            </a:endParaRPr>
          </a:p>
        </p:txBody>
      </p:sp>
      <p:pic>
        <p:nvPicPr>
          <p:cNvPr id="205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1087463"/>
            <a:ext cx="264320" cy="426332"/>
          </a:xfrm>
          <a:prstGeom prst="rect">
            <a:avLst/>
          </a:prstGeom>
          <a:solidFill>
            <a:schemeClr val="bg1"/>
          </a:solidFill>
          <a:ln>
            <a:solidFill>
              <a:srgbClr val="0070C0"/>
            </a:solidFill>
          </a:ln>
        </p:spPr>
      </p:pic>
      <p:sp>
        <p:nvSpPr>
          <p:cNvPr id="6" name="Rounded Rectangle 5"/>
          <p:cNvSpPr/>
          <p:nvPr/>
        </p:nvSpPr>
        <p:spPr>
          <a:xfrm>
            <a:off x="1773767" y="4495910"/>
            <a:ext cx="5947835" cy="1991976"/>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Le plus difficile:</a:t>
            </a:r>
          </a:p>
          <a:p>
            <a:r>
              <a:rPr lang="fr-FR" sz="2400" dirty="0" smtClean="0">
                <a:ln w="0"/>
                <a:solidFill>
                  <a:schemeClr val="tx1"/>
                </a:solidFill>
                <a:effectLst>
                  <a:outerShdw blurRad="38100" dist="19050" dir="2700000" algn="tl" rotWithShape="0">
                    <a:schemeClr val="dk1">
                      <a:alpha val="40000"/>
                    </a:schemeClr>
                  </a:outerShdw>
                </a:effectLst>
              </a:rPr>
              <a:t>L’analyse: </a:t>
            </a:r>
            <a:r>
              <a:rPr lang="fr-FR" sz="2400" dirty="0" smtClean="0">
                <a:ln w="0"/>
                <a:solidFill>
                  <a:schemeClr val="tx1"/>
                </a:solidFill>
                <a:effectLst>
                  <a:outerShdw blurRad="38100" dist="19050" dir="2700000" algn="tl" rotWithShape="0">
                    <a:schemeClr val="dk1">
                      <a:alpha val="40000"/>
                    </a:schemeClr>
                  </a:outerShdw>
                </a:effectLst>
              </a:rPr>
              <a:t>discuter les mérites et les difficultés chez les familles recomposées</a:t>
            </a:r>
            <a:endParaRPr lang="fr-FR" sz="2400" dirty="0" smtClean="0">
              <a:ln w="0"/>
              <a:solidFill>
                <a:schemeClr val="tx1"/>
              </a:solidFill>
              <a:effectLst>
                <a:outerShdw blurRad="38100" dist="19050" dir="2700000" algn="tl" rotWithShape="0">
                  <a:schemeClr val="dk1">
                    <a:alpha val="40000"/>
                  </a:schemeClr>
                </a:outerShdw>
              </a:effectLst>
            </a:endParaRPr>
          </a:p>
        </p:txBody>
      </p:sp>
      <p:sp>
        <p:nvSpPr>
          <p:cNvPr id="7" name="Rounded Rectangle 6"/>
          <p:cNvSpPr/>
          <p:nvPr/>
        </p:nvSpPr>
        <p:spPr>
          <a:xfrm>
            <a:off x="1773767" y="2757495"/>
            <a:ext cx="5947835" cy="1645098"/>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fr-FR" sz="2400" dirty="0" smtClean="0">
                <a:ln w="0"/>
                <a:solidFill>
                  <a:schemeClr val="tx1"/>
                </a:solidFill>
                <a:effectLst>
                  <a:outerShdw blurRad="38100" dist="19050" dir="2700000" algn="tl" rotWithShape="0">
                    <a:schemeClr val="dk1">
                      <a:alpha val="40000"/>
                    </a:schemeClr>
                  </a:outerShdw>
                </a:effectLst>
              </a:rPr>
              <a:t>Plus difficile:</a:t>
            </a:r>
          </a:p>
          <a:p>
            <a:r>
              <a:rPr lang="fr-FR" sz="2400" dirty="0" smtClean="0">
                <a:ln w="0"/>
                <a:solidFill>
                  <a:schemeClr val="tx1"/>
                </a:solidFill>
                <a:effectLst>
                  <a:outerShdw blurRad="38100" dist="19050" dir="2700000" algn="tl" rotWithShape="0">
                    <a:schemeClr val="dk1">
                      <a:alpha val="40000"/>
                    </a:schemeClr>
                  </a:outerShdw>
                </a:effectLst>
              </a:rPr>
              <a:t>L’application: </a:t>
            </a:r>
            <a:r>
              <a:rPr lang="fr-FR" sz="2400" dirty="0">
                <a:ln w="0"/>
                <a:solidFill>
                  <a:schemeClr val="tx1"/>
                </a:solidFill>
                <a:effectLst>
                  <a:outerShdw blurRad="38100" dist="19050" dir="2700000" algn="tl" rotWithShape="0">
                    <a:schemeClr val="dk1">
                      <a:alpha val="40000"/>
                    </a:schemeClr>
                  </a:outerShdw>
                </a:effectLst>
              </a:rPr>
              <a:t>relevez des informations importantes à partir de témoignages</a:t>
            </a:r>
            <a:endParaRPr lang="fr-FR" sz="2400" dirty="0">
              <a:ln w="0"/>
              <a:solidFill>
                <a:schemeClr val="tx1"/>
              </a:solidFill>
              <a:effectLst>
                <a:outerShdw blurRad="38100" dist="19050" dir="2700000" algn="tl" rotWithShape="0">
                  <a:schemeClr val="dk1">
                    <a:alpha val="40000"/>
                  </a:schemeClr>
                </a:outerShdw>
              </a:effectLst>
            </a:endParaRPr>
          </a:p>
        </p:txBody>
      </p:sp>
      <p:pic>
        <p:nvPicPr>
          <p:cNvPr id="8"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2867990"/>
            <a:ext cx="264320" cy="426332"/>
          </a:xfrm>
          <a:prstGeom prst="rect">
            <a:avLst/>
          </a:prstGeom>
          <a:solidFill>
            <a:schemeClr val="bg1"/>
          </a:solidFill>
          <a:ln>
            <a:solidFill>
              <a:srgbClr val="0070C0"/>
            </a:solidFill>
          </a:ln>
        </p:spPr>
      </p:pic>
      <p:pic>
        <p:nvPicPr>
          <p:cNvPr id="9"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0516" y="2867990"/>
            <a:ext cx="264320" cy="426332"/>
          </a:xfrm>
          <a:prstGeom prst="rect">
            <a:avLst/>
          </a:prstGeom>
          <a:solidFill>
            <a:schemeClr val="bg1"/>
          </a:solidFill>
          <a:ln>
            <a:solidFill>
              <a:srgbClr val="0070C0"/>
            </a:solidFill>
          </a:ln>
        </p:spPr>
      </p:pic>
      <p:pic>
        <p:nvPicPr>
          <p:cNvPr id="10"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196" y="4627216"/>
            <a:ext cx="264320" cy="426332"/>
          </a:xfrm>
          <a:prstGeom prst="rect">
            <a:avLst/>
          </a:prstGeom>
          <a:solidFill>
            <a:schemeClr val="bg1"/>
          </a:solidFill>
          <a:ln>
            <a:solidFill>
              <a:srgbClr val="0070C0"/>
            </a:solidFill>
          </a:ln>
        </p:spPr>
      </p:pic>
      <p:pic>
        <p:nvPicPr>
          <p:cNvPr id="11"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5945" y="4627216"/>
            <a:ext cx="264320" cy="426332"/>
          </a:xfrm>
          <a:prstGeom prst="rect">
            <a:avLst/>
          </a:prstGeom>
          <a:solidFill>
            <a:schemeClr val="bg1"/>
          </a:solidFill>
          <a:ln>
            <a:solidFill>
              <a:srgbClr val="0070C0"/>
            </a:solidFill>
          </a:ln>
        </p:spPr>
      </p:pic>
      <p:pic>
        <p:nvPicPr>
          <p:cNvPr id="12" name="Picture 2" descr="https://upload.wikimedia.org/wikipedia/en/thumb/c/c3/Flag_of_France.svg/1280px-Flag_of_Franc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1482" y="4627216"/>
            <a:ext cx="264320" cy="426332"/>
          </a:xfrm>
          <a:prstGeom prst="rect">
            <a:avLst/>
          </a:prstGeom>
          <a:solidFill>
            <a:schemeClr val="bg1"/>
          </a:solidFill>
          <a:ln>
            <a:solidFill>
              <a:srgbClr val="0070C0"/>
            </a:solidFill>
          </a:ln>
        </p:spPr>
      </p:pic>
      <p:graphicFrame>
        <p:nvGraphicFramePr>
          <p:cNvPr id="22" name="Table 21"/>
          <p:cNvGraphicFramePr>
            <a:graphicFrameLocks noGrp="1"/>
          </p:cNvGraphicFramePr>
          <p:nvPr>
            <p:extLst/>
          </p:nvPr>
        </p:nvGraphicFramePr>
        <p:xfrm>
          <a:off x="8448789" y="660443"/>
          <a:ext cx="2787557" cy="3707940"/>
        </p:xfrm>
        <a:graphic>
          <a:graphicData uri="http://schemas.openxmlformats.org/drawingml/2006/table">
            <a:tbl>
              <a:tblPr firstRow="1" bandRow="1">
                <a:tableStyleId>{5C22544A-7EE6-4342-B048-85BDC9FD1C3A}</a:tableStyleId>
              </a:tblPr>
              <a:tblGrid>
                <a:gridCol w="2787557"/>
              </a:tblGrid>
              <a:tr h="856954">
                <a:tc>
                  <a:txBody>
                    <a:bodyPr/>
                    <a:lstStyle/>
                    <a:p>
                      <a:r>
                        <a:rPr lang="fr-FR" sz="2400" noProof="0" dirty="0" smtClean="0"/>
                        <a:t>Monoparentalité,</a:t>
                      </a:r>
                      <a:r>
                        <a:rPr lang="fr-FR" sz="2400" baseline="0" noProof="0" dirty="0" smtClean="0"/>
                        <a:t> homoparentalité, familles recomposées</a:t>
                      </a:r>
                      <a:endParaRPr lang="fr-FR" sz="2400" noProof="0" dirty="0" smtClean="0"/>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751380">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000" b="1" noProof="0" dirty="0" smtClean="0">
                          <a:solidFill>
                            <a:schemeClr val="tx1"/>
                          </a:solidFill>
                        </a:rPr>
                        <a:t>Les familles monoparentales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1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chemeClr val="tx1"/>
                          </a:solidFill>
                        </a:rPr>
                        <a:t>Les familles homoparentales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7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noProof="0" dirty="0" smtClean="0">
                          <a:solidFill>
                            <a:schemeClr val="tx1"/>
                          </a:solidFill>
                        </a:rPr>
                        <a:t>Les familles recomposées</a:t>
                      </a: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23" name="Pentagon 22"/>
          <p:cNvSpPr/>
          <p:nvPr/>
        </p:nvSpPr>
        <p:spPr>
          <a:xfrm rot="5400000">
            <a:off x="9599510" y="3228155"/>
            <a:ext cx="486114" cy="2787557"/>
          </a:xfrm>
          <a:prstGeom prst="homePlate">
            <a:avLst>
              <a:gd name="adj" fmla="val 53348"/>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pic>
        <p:nvPicPr>
          <p:cNvPr id="24" name="Picture 4" descr="https://pixabay.com/static/uploads/photo/2014/04/02/11/01/tick-305245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24910" y="3580044"/>
            <a:ext cx="530682" cy="65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8105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43"/>
            <a:ext cx="10515600" cy="1325563"/>
          </a:xfrm>
        </p:spPr>
        <p:txBody>
          <a:bodyPr/>
          <a:lstStyle/>
          <a:p>
            <a:r>
              <a:rPr lang="fr-FR" b="1" dirty="0" smtClean="0"/>
              <a:t>Les devoirs</a:t>
            </a:r>
            <a:endParaRPr lang="fr-FR" b="1" dirty="0"/>
          </a:p>
        </p:txBody>
      </p:sp>
      <p:sp>
        <p:nvSpPr>
          <p:cNvPr id="3" name="Content Placeholder 2"/>
          <p:cNvSpPr>
            <a:spLocks noGrp="1"/>
          </p:cNvSpPr>
          <p:nvPr>
            <p:ph idx="1"/>
          </p:nvPr>
        </p:nvSpPr>
        <p:spPr/>
        <p:txBody>
          <a:bodyPr/>
          <a:lstStyle/>
          <a:p>
            <a:r>
              <a:rPr lang="fr-FR" dirty="0" smtClean="0"/>
              <a:t>Test </a:t>
            </a:r>
            <a:r>
              <a:rPr lang="fr-FR" dirty="0" smtClean="0"/>
              <a:t>de vocabulaire</a:t>
            </a:r>
          </a:p>
          <a:p>
            <a:r>
              <a:rPr lang="fr-FR" dirty="0" smtClean="0"/>
              <a:t>La famille en voie de changement- </a:t>
            </a:r>
            <a:r>
              <a:rPr lang="fr-FR" dirty="0" err="1" smtClean="0"/>
              <a:t>advanced</a:t>
            </a:r>
            <a:endParaRPr lang="fr-FR" dirty="0" smtClean="0"/>
          </a:p>
          <a:p>
            <a:r>
              <a:rPr lang="fr-FR" dirty="0" smtClean="0">
                <a:hlinkClick r:id="rId3"/>
              </a:rPr>
              <a:t>https://www.memrise.com/course/1164669/french-vocabulary-aqa-as/8/</a:t>
            </a:r>
            <a:endParaRPr lang="fr-FR"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43730" y="115743"/>
            <a:ext cx="1235652" cy="1235652"/>
          </a:xfrm>
          <a:prstGeom prst="rect">
            <a:avLst/>
          </a:prstGeom>
        </p:spPr>
      </p:pic>
    </p:spTree>
    <p:extLst>
      <p:ext uri="{BB962C8B-B14F-4D97-AF65-F5344CB8AC3E}">
        <p14:creationId xmlns:p14="http://schemas.microsoft.com/office/powerpoint/2010/main" val="616522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906463"/>
          </a:xfrm>
        </p:spPr>
        <p:txBody>
          <a:bodyPr>
            <a:normAutofit fontScale="90000"/>
          </a:bodyPr>
          <a:lstStyle/>
          <a:p>
            <a:r>
              <a:rPr lang="fr-FR" b="1" dirty="0" smtClean="0"/>
              <a:t>Pour commencer:</a:t>
            </a:r>
            <a:br>
              <a:rPr lang="fr-FR" b="1" dirty="0" smtClean="0"/>
            </a:br>
            <a:r>
              <a:rPr lang="fr-FR" sz="4000" b="1" dirty="0" smtClean="0"/>
              <a:t>Reliez le début des phrases à leur fin</a:t>
            </a:r>
            <a:endParaRPr lang="fr-FR" b="1" dirty="0"/>
          </a:p>
        </p:txBody>
      </p:sp>
      <p:sp>
        <p:nvSpPr>
          <p:cNvPr id="3" name="Content Placeholder 2"/>
          <p:cNvSpPr>
            <a:spLocks noGrp="1"/>
          </p:cNvSpPr>
          <p:nvPr>
            <p:ph idx="1"/>
          </p:nvPr>
        </p:nvSpPr>
        <p:spPr>
          <a:xfrm>
            <a:off x="519546" y="1518150"/>
            <a:ext cx="5756564" cy="4351338"/>
          </a:xfrm>
          <a:solidFill>
            <a:schemeClr val="accent6">
              <a:lumMod val="40000"/>
              <a:lumOff val="60000"/>
            </a:schemeClr>
          </a:solidFill>
        </p:spPr>
        <p:txBody>
          <a:bodyPr>
            <a:noAutofit/>
          </a:bodyPr>
          <a:lstStyle/>
          <a:p>
            <a:pPr marL="514350" indent="-514350">
              <a:lnSpc>
                <a:spcPct val="150000"/>
              </a:lnSpc>
              <a:buAutoNum type="arabicPeriod"/>
            </a:pPr>
            <a:r>
              <a:rPr lang="fr-FR" sz="1600" b="1" dirty="0" smtClean="0"/>
              <a:t>Dans les familles monoparentales, …</a:t>
            </a:r>
          </a:p>
          <a:p>
            <a:pPr marL="514350" indent="-514350">
              <a:lnSpc>
                <a:spcPct val="150000"/>
              </a:lnSpc>
              <a:buAutoNum type="arabicPeriod"/>
            </a:pPr>
            <a:r>
              <a:rPr lang="fr-FR" sz="1600" b="1" dirty="0" smtClean="0"/>
              <a:t>Dans les années 70, elles concernaient les parents laissés seuls…</a:t>
            </a:r>
          </a:p>
          <a:p>
            <a:pPr marL="514350" indent="-514350">
              <a:lnSpc>
                <a:spcPct val="150000"/>
              </a:lnSpc>
              <a:buAutoNum type="arabicPeriod"/>
            </a:pPr>
            <a:r>
              <a:rPr lang="fr-FR" sz="1600" b="1" dirty="0" smtClean="0"/>
              <a:t>De nos jours, elles sont 2,5 fois plus…</a:t>
            </a:r>
          </a:p>
          <a:p>
            <a:pPr marL="514350" indent="-514350">
              <a:lnSpc>
                <a:spcPct val="150000"/>
              </a:lnSpc>
              <a:buAutoNum type="arabicPeriod"/>
            </a:pPr>
            <a:r>
              <a:rPr lang="fr-FR" sz="1600" b="1" dirty="0" smtClean="0"/>
              <a:t>Ces familles sont féminisées car…</a:t>
            </a:r>
          </a:p>
          <a:p>
            <a:pPr marL="514350" indent="-514350">
              <a:lnSpc>
                <a:spcPct val="150000"/>
              </a:lnSpc>
              <a:buAutoNum type="arabicPeriod"/>
            </a:pPr>
            <a:r>
              <a:rPr lang="fr-FR" sz="1600" b="1" dirty="0" smtClean="0"/>
              <a:t>Elles ont besoin de plus de soutien financier puisque…</a:t>
            </a:r>
          </a:p>
          <a:p>
            <a:pPr marL="514350" indent="-514350">
              <a:lnSpc>
                <a:spcPct val="150000"/>
              </a:lnSpc>
              <a:buAutoNum type="arabicPeriod"/>
            </a:pPr>
            <a:r>
              <a:rPr lang="fr-FR" sz="1600" b="1" dirty="0" smtClean="0"/>
              <a:t>Elles se retrouvent souvent…</a:t>
            </a:r>
          </a:p>
          <a:p>
            <a:pPr marL="514350" indent="-514350">
              <a:lnSpc>
                <a:spcPct val="150000"/>
              </a:lnSpc>
              <a:buAutoNum type="arabicPeriod"/>
            </a:pPr>
            <a:r>
              <a:rPr lang="fr-FR" sz="1600" b="1" dirty="0" smtClean="0"/>
              <a:t>Les parents isolés sont nombreux à se dire…</a:t>
            </a:r>
          </a:p>
          <a:p>
            <a:pPr marL="514350" indent="-514350">
              <a:lnSpc>
                <a:spcPct val="150000"/>
              </a:lnSpc>
              <a:buAutoNum type="arabicPeriod"/>
            </a:pPr>
            <a:r>
              <a:rPr lang="fr-FR" sz="1600" b="1" dirty="0" smtClean="0"/>
              <a:t>Elles sont souvent une étape de transition…</a:t>
            </a:r>
            <a:endParaRPr lang="fr-FR" sz="1600" b="1" dirty="0"/>
          </a:p>
        </p:txBody>
      </p:sp>
      <p:sp>
        <p:nvSpPr>
          <p:cNvPr id="4" name="TextBox 3"/>
          <p:cNvSpPr txBox="1"/>
          <p:nvPr/>
        </p:nvSpPr>
        <p:spPr>
          <a:xfrm>
            <a:off x="6899564" y="1518150"/>
            <a:ext cx="4904510" cy="3785652"/>
          </a:xfrm>
          <a:prstGeom prst="rect">
            <a:avLst/>
          </a:prstGeom>
          <a:solidFill>
            <a:schemeClr val="accent5">
              <a:lumMod val="20000"/>
              <a:lumOff val="80000"/>
            </a:schemeClr>
          </a:solidFill>
        </p:spPr>
        <p:txBody>
          <a:bodyPr wrap="square" rtlCol="0">
            <a:spAutoFit/>
          </a:bodyPr>
          <a:lstStyle/>
          <a:p>
            <a:pPr marL="342900" indent="-342900">
              <a:lnSpc>
                <a:spcPct val="150000"/>
              </a:lnSpc>
              <a:buAutoNum type="alphaLcPeriod"/>
            </a:pPr>
            <a:r>
              <a:rPr lang="fr-FR" sz="1600" b="1" dirty="0" smtClean="0"/>
              <a:t>… vers les familles recomposées.</a:t>
            </a:r>
          </a:p>
          <a:p>
            <a:pPr marL="342900" indent="-342900">
              <a:lnSpc>
                <a:spcPct val="150000"/>
              </a:lnSpc>
              <a:buAutoNum type="alphaLcPeriod"/>
            </a:pPr>
            <a:r>
              <a:rPr lang="fr-FR" sz="1600" b="1" dirty="0" smtClean="0"/>
              <a:t>… dans des logements précaires.</a:t>
            </a:r>
          </a:p>
          <a:p>
            <a:pPr marL="342900" indent="-342900">
              <a:lnSpc>
                <a:spcPct val="150000"/>
              </a:lnSpc>
              <a:buAutoNum type="alphaLcPeriod"/>
            </a:pPr>
            <a:r>
              <a:rPr lang="fr-FR" sz="1600" b="1" dirty="0" smtClean="0"/>
              <a:t>… il n’y a qu’un seul parent présent au foyer.</a:t>
            </a:r>
          </a:p>
          <a:p>
            <a:pPr marL="342900" indent="-342900">
              <a:lnSpc>
                <a:spcPct val="150000"/>
              </a:lnSpc>
              <a:buAutoNum type="alphaLcPeriod"/>
            </a:pPr>
            <a:r>
              <a:rPr lang="fr-FR" sz="1600" b="1" dirty="0" smtClean="0"/>
              <a:t>…dans la moitié des cas, le parent travaille à temps partiel.</a:t>
            </a:r>
          </a:p>
          <a:p>
            <a:pPr marL="342900" indent="-342900">
              <a:lnSpc>
                <a:spcPct val="150000"/>
              </a:lnSpc>
              <a:buAutoNum type="alphaLcPeriod"/>
            </a:pPr>
            <a:r>
              <a:rPr lang="fr-FR" sz="1600" b="1" dirty="0" smtClean="0"/>
              <a:t>… angoissés par l’éducation de leurs enfants.</a:t>
            </a:r>
          </a:p>
          <a:p>
            <a:pPr marL="342900" indent="-342900">
              <a:lnSpc>
                <a:spcPct val="150000"/>
              </a:lnSpc>
              <a:buAutoNum type="alphaLcPeriod"/>
            </a:pPr>
            <a:r>
              <a:rPr lang="fr-FR" sz="1600" b="1" dirty="0" smtClean="0"/>
              <a:t>… après le décès de leur conjoint. </a:t>
            </a:r>
          </a:p>
          <a:p>
            <a:pPr marL="342900" indent="-342900">
              <a:lnSpc>
                <a:spcPct val="150000"/>
              </a:lnSpc>
              <a:buAutoNum type="alphaLcPeriod"/>
            </a:pPr>
            <a:r>
              <a:rPr lang="fr-FR" sz="1600" b="1" dirty="0" smtClean="0"/>
              <a:t>… nombreuses qu’il y a quarante ans.</a:t>
            </a:r>
          </a:p>
          <a:p>
            <a:pPr marL="342900" indent="-342900">
              <a:lnSpc>
                <a:spcPct val="150000"/>
              </a:lnSpc>
              <a:buAutoNum type="alphaLcPeriod"/>
            </a:pPr>
            <a:r>
              <a:rPr lang="fr-FR" sz="1600" b="1" dirty="0" smtClean="0"/>
              <a:t>… dans 85% des cas, c’est la mère qui est à la tête de la famille. </a:t>
            </a:r>
          </a:p>
        </p:txBody>
      </p:sp>
      <p:graphicFrame>
        <p:nvGraphicFramePr>
          <p:cNvPr id="5" name="Table 4"/>
          <p:cNvGraphicFramePr>
            <a:graphicFrameLocks noGrp="1"/>
          </p:cNvGraphicFramePr>
          <p:nvPr>
            <p:extLst>
              <p:ext uri="{D42A27DB-BD31-4B8C-83A1-F6EECF244321}">
                <p14:modId xmlns:p14="http://schemas.microsoft.com/office/powerpoint/2010/main" val="1227671980"/>
              </p:ext>
            </p:extLst>
          </p:nvPr>
        </p:nvGraphicFramePr>
        <p:xfrm>
          <a:off x="6770258" y="5715464"/>
          <a:ext cx="5033816" cy="741680"/>
        </p:xfrm>
        <a:graphic>
          <a:graphicData uri="http://schemas.openxmlformats.org/drawingml/2006/table">
            <a:tbl>
              <a:tblPr firstRow="1" bandRow="1">
                <a:tableStyleId>{5C22544A-7EE6-4342-B048-85BDC9FD1C3A}</a:tableStyleId>
              </a:tblPr>
              <a:tblGrid>
                <a:gridCol w="629227"/>
                <a:gridCol w="629227"/>
                <a:gridCol w="629227"/>
                <a:gridCol w="629227"/>
                <a:gridCol w="629227"/>
                <a:gridCol w="629227"/>
                <a:gridCol w="629227"/>
                <a:gridCol w="629227"/>
              </a:tblGrid>
              <a:tr h="370840">
                <a:tc>
                  <a:txBody>
                    <a:bodyPr/>
                    <a:lstStyle/>
                    <a:p>
                      <a:pPr algn="ctr"/>
                      <a:r>
                        <a:rPr lang="fr-FR" dirty="0" smtClean="0">
                          <a:solidFill>
                            <a:sysClr val="windowText" lastClr="000000"/>
                          </a:solidFill>
                        </a:rPr>
                        <a:t>1</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2</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3</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4</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5</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6</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7</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8</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370840">
                <a:tc>
                  <a:txBody>
                    <a:bodyPr/>
                    <a:lstStyle/>
                    <a:p>
                      <a:endParaRPr lang="fr-F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fr-F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fr-F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fr-F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fr-F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fr-F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fr-F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endParaRPr lang="fr-FR"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4629" y="200025"/>
            <a:ext cx="929554" cy="809259"/>
          </a:xfrm>
          <a:prstGeom prst="rect">
            <a:avLst/>
          </a:prstGeom>
        </p:spPr>
      </p:pic>
    </p:spTree>
    <p:extLst>
      <p:ext uri="{BB962C8B-B14F-4D97-AF65-F5344CB8AC3E}">
        <p14:creationId xmlns:p14="http://schemas.microsoft.com/office/powerpoint/2010/main" val="760629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0025"/>
            <a:ext cx="10515600" cy="906463"/>
          </a:xfrm>
        </p:spPr>
        <p:txBody>
          <a:bodyPr>
            <a:normAutofit fontScale="90000"/>
          </a:bodyPr>
          <a:lstStyle/>
          <a:p>
            <a:r>
              <a:rPr lang="fr-FR" b="1" dirty="0" smtClean="0"/>
              <a:t>Pour commencer:</a:t>
            </a:r>
            <a:br>
              <a:rPr lang="fr-FR" b="1" dirty="0" smtClean="0"/>
            </a:br>
            <a:r>
              <a:rPr lang="fr-FR" sz="4000" b="1" dirty="0" smtClean="0"/>
              <a:t>Reliez le début des phrases à leur fin</a:t>
            </a:r>
            <a:endParaRPr lang="fr-FR" b="1" dirty="0"/>
          </a:p>
        </p:txBody>
      </p:sp>
      <p:sp>
        <p:nvSpPr>
          <p:cNvPr id="3" name="Content Placeholder 2"/>
          <p:cNvSpPr>
            <a:spLocks noGrp="1"/>
          </p:cNvSpPr>
          <p:nvPr>
            <p:ph idx="1"/>
          </p:nvPr>
        </p:nvSpPr>
        <p:spPr>
          <a:xfrm>
            <a:off x="519546" y="1518150"/>
            <a:ext cx="5756564" cy="4351338"/>
          </a:xfrm>
          <a:solidFill>
            <a:schemeClr val="accent6">
              <a:lumMod val="40000"/>
              <a:lumOff val="60000"/>
            </a:schemeClr>
          </a:solidFill>
        </p:spPr>
        <p:txBody>
          <a:bodyPr>
            <a:noAutofit/>
          </a:bodyPr>
          <a:lstStyle/>
          <a:p>
            <a:pPr marL="514350" indent="-514350">
              <a:lnSpc>
                <a:spcPct val="150000"/>
              </a:lnSpc>
              <a:buAutoNum type="arabicPeriod"/>
            </a:pPr>
            <a:r>
              <a:rPr lang="fr-FR" sz="1600" b="1" dirty="0" smtClean="0"/>
              <a:t>Dans les familles monoparentales, …</a:t>
            </a:r>
          </a:p>
          <a:p>
            <a:pPr marL="514350" indent="-514350">
              <a:lnSpc>
                <a:spcPct val="150000"/>
              </a:lnSpc>
              <a:buAutoNum type="arabicPeriod"/>
            </a:pPr>
            <a:r>
              <a:rPr lang="fr-FR" sz="1600" b="1" dirty="0" smtClean="0"/>
              <a:t>Dans les années 70, elles concernaient les parents laissés seuls…</a:t>
            </a:r>
          </a:p>
          <a:p>
            <a:pPr marL="514350" indent="-514350">
              <a:lnSpc>
                <a:spcPct val="150000"/>
              </a:lnSpc>
              <a:buAutoNum type="arabicPeriod"/>
            </a:pPr>
            <a:r>
              <a:rPr lang="fr-FR" sz="1600" b="1" dirty="0" smtClean="0"/>
              <a:t>De nos jours, elles sont 2,5 fois plus…</a:t>
            </a:r>
          </a:p>
          <a:p>
            <a:pPr marL="514350" indent="-514350">
              <a:lnSpc>
                <a:spcPct val="150000"/>
              </a:lnSpc>
              <a:buAutoNum type="arabicPeriod"/>
            </a:pPr>
            <a:r>
              <a:rPr lang="fr-FR" sz="1600" b="1" dirty="0" smtClean="0"/>
              <a:t>Ces familles sont féminisées car…</a:t>
            </a:r>
          </a:p>
          <a:p>
            <a:pPr marL="514350" indent="-514350">
              <a:lnSpc>
                <a:spcPct val="150000"/>
              </a:lnSpc>
              <a:buAutoNum type="arabicPeriod"/>
            </a:pPr>
            <a:r>
              <a:rPr lang="fr-FR" sz="1600" b="1" dirty="0" smtClean="0"/>
              <a:t>Elles ont besoin de plus de soutien financier puisque…</a:t>
            </a:r>
          </a:p>
          <a:p>
            <a:pPr marL="514350" indent="-514350">
              <a:lnSpc>
                <a:spcPct val="150000"/>
              </a:lnSpc>
              <a:buAutoNum type="arabicPeriod"/>
            </a:pPr>
            <a:r>
              <a:rPr lang="fr-FR" sz="1600" b="1" dirty="0" smtClean="0"/>
              <a:t>Elles se retrouvent souvent…</a:t>
            </a:r>
          </a:p>
          <a:p>
            <a:pPr marL="514350" indent="-514350">
              <a:lnSpc>
                <a:spcPct val="150000"/>
              </a:lnSpc>
              <a:buAutoNum type="arabicPeriod"/>
            </a:pPr>
            <a:r>
              <a:rPr lang="fr-FR" sz="1600" b="1" dirty="0" smtClean="0"/>
              <a:t>Les parents isolés sont nombreux à se dire…</a:t>
            </a:r>
          </a:p>
          <a:p>
            <a:pPr marL="514350" indent="-514350">
              <a:lnSpc>
                <a:spcPct val="150000"/>
              </a:lnSpc>
              <a:buAutoNum type="arabicPeriod"/>
            </a:pPr>
            <a:r>
              <a:rPr lang="fr-FR" sz="1600" b="1" dirty="0" smtClean="0"/>
              <a:t>Elles sont souvent une étape de transition…</a:t>
            </a:r>
            <a:endParaRPr lang="fr-FR" sz="1600" b="1" dirty="0"/>
          </a:p>
        </p:txBody>
      </p:sp>
      <p:sp>
        <p:nvSpPr>
          <p:cNvPr id="4" name="TextBox 3"/>
          <p:cNvSpPr txBox="1"/>
          <p:nvPr/>
        </p:nvSpPr>
        <p:spPr>
          <a:xfrm>
            <a:off x="6899564" y="1518150"/>
            <a:ext cx="4904510" cy="3785652"/>
          </a:xfrm>
          <a:prstGeom prst="rect">
            <a:avLst/>
          </a:prstGeom>
          <a:solidFill>
            <a:schemeClr val="accent5">
              <a:lumMod val="20000"/>
              <a:lumOff val="80000"/>
            </a:schemeClr>
          </a:solidFill>
        </p:spPr>
        <p:txBody>
          <a:bodyPr wrap="square" rtlCol="0">
            <a:spAutoFit/>
          </a:bodyPr>
          <a:lstStyle/>
          <a:p>
            <a:pPr marL="342900" indent="-342900">
              <a:lnSpc>
                <a:spcPct val="150000"/>
              </a:lnSpc>
              <a:buAutoNum type="alphaLcPeriod"/>
            </a:pPr>
            <a:r>
              <a:rPr lang="fr-FR" sz="1600" b="1" dirty="0" smtClean="0"/>
              <a:t>… vers les familles recomposées.</a:t>
            </a:r>
          </a:p>
          <a:p>
            <a:pPr marL="342900" indent="-342900">
              <a:lnSpc>
                <a:spcPct val="150000"/>
              </a:lnSpc>
              <a:buAutoNum type="alphaLcPeriod"/>
            </a:pPr>
            <a:r>
              <a:rPr lang="fr-FR" sz="1600" b="1" dirty="0" smtClean="0"/>
              <a:t>… dans des logements précaires.</a:t>
            </a:r>
          </a:p>
          <a:p>
            <a:pPr marL="342900" indent="-342900">
              <a:lnSpc>
                <a:spcPct val="150000"/>
              </a:lnSpc>
              <a:buAutoNum type="alphaLcPeriod"/>
            </a:pPr>
            <a:r>
              <a:rPr lang="fr-FR" sz="1600" b="1" dirty="0" smtClean="0"/>
              <a:t>… il n’y a qu’un seul parent présent au foyer.</a:t>
            </a:r>
          </a:p>
          <a:p>
            <a:pPr marL="342900" indent="-342900">
              <a:lnSpc>
                <a:spcPct val="150000"/>
              </a:lnSpc>
              <a:buAutoNum type="alphaLcPeriod"/>
            </a:pPr>
            <a:r>
              <a:rPr lang="fr-FR" sz="1600" b="1" dirty="0" smtClean="0"/>
              <a:t>…dans la moitié des cas, le parent travaille à temps partiel.</a:t>
            </a:r>
          </a:p>
          <a:p>
            <a:pPr marL="342900" indent="-342900">
              <a:lnSpc>
                <a:spcPct val="150000"/>
              </a:lnSpc>
              <a:buAutoNum type="alphaLcPeriod"/>
            </a:pPr>
            <a:r>
              <a:rPr lang="fr-FR" sz="1600" b="1" dirty="0" smtClean="0"/>
              <a:t>… angoissés par l’éducation de leurs enfants.</a:t>
            </a:r>
          </a:p>
          <a:p>
            <a:pPr marL="342900" indent="-342900">
              <a:lnSpc>
                <a:spcPct val="150000"/>
              </a:lnSpc>
              <a:buAutoNum type="alphaLcPeriod"/>
            </a:pPr>
            <a:r>
              <a:rPr lang="fr-FR" sz="1600" b="1" dirty="0" smtClean="0"/>
              <a:t>… après le décès de leur conjoint. </a:t>
            </a:r>
          </a:p>
          <a:p>
            <a:pPr marL="342900" indent="-342900">
              <a:lnSpc>
                <a:spcPct val="150000"/>
              </a:lnSpc>
              <a:buAutoNum type="alphaLcPeriod"/>
            </a:pPr>
            <a:r>
              <a:rPr lang="fr-FR" sz="1600" b="1" dirty="0" smtClean="0"/>
              <a:t>… nombreuses qu’il y a quarante ans.</a:t>
            </a:r>
          </a:p>
          <a:p>
            <a:pPr marL="342900" indent="-342900">
              <a:lnSpc>
                <a:spcPct val="150000"/>
              </a:lnSpc>
              <a:buAutoNum type="alphaLcPeriod"/>
            </a:pPr>
            <a:r>
              <a:rPr lang="fr-FR" sz="1600" b="1" dirty="0" smtClean="0"/>
              <a:t>… dans 85% des cas, c’est la mère qui est à la tête de la famille. </a:t>
            </a:r>
          </a:p>
        </p:txBody>
      </p:sp>
      <p:graphicFrame>
        <p:nvGraphicFramePr>
          <p:cNvPr id="5" name="Table 4"/>
          <p:cNvGraphicFramePr>
            <a:graphicFrameLocks noGrp="1"/>
          </p:cNvGraphicFramePr>
          <p:nvPr>
            <p:extLst>
              <p:ext uri="{D42A27DB-BD31-4B8C-83A1-F6EECF244321}">
                <p14:modId xmlns:p14="http://schemas.microsoft.com/office/powerpoint/2010/main" val="1908153407"/>
              </p:ext>
            </p:extLst>
          </p:nvPr>
        </p:nvGraphicFramePr>
        <p:xfrm>
          <a:off x="6770258" y="5715464"/>
          <a:ext cx="5033816" cy="741680"/>
        </p:xfrm>
        <a:graphic>
          <a:graphicData uri="http://schemas.openxmlformats.org/drawingml/2006/table">
            <a:tbl>
              <a:tblPr firstRow="1" bandRow="1">
                <a:tableStyleId>{5C22544A-7EE6-4342-B048-85BDC9FD1C3A}</a:tableStyleId>
              </a:tblPr>
              <a:tblGrid>
                <a:gridCol w="629227"/>
                <a:gridCol w="629227"/>
                <a:gridCol w="629227"/>
                <a:gridCol w="629227"/>
                <a:gridCol w="629227"/>
                <a:gridCol w="629227"/>
                <a:gridCol w="629227"/>
                <a:gridCol w="629227"/>
              </a:tblGrid>
              <a:tr h="370840">
                <a:tc>
                  <a:txBody>
                    <a:bodyPr/>
                    <a:lstStyle/>
                    <a:p>
                      <a:pPr algn="ctr"/>
                      <a:r>
                        <a:rPr lang="fr-FR" dirty="0" smtClean="0">
                          <a:solidFill>
                            <a:sysClr val="windowText" lastClr="000000"/>
                          </a:solidFill>
                        </a:rPr>
                        <a:t>1</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2</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3</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4</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5</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6</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7</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dirty="0" smtClean="0">
                          <a:solidFill>
                            <a:sysClr val="windowText" lastClr="000000"/>
                          </a:solidFill>
                        </a:rPr>
                        <a:t>8</a:t>
                      </a:r>
                      <a:endParaRPr lang="fr-FR" dirty="0">
                        <a:solidFill>
                          <a:sysClr val="windowText" lastClr="00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370840">
                <a:tc>
                  <a:txBody>
                    <a:bodyPr/>
                    <a:lstStyle/>
                    <a:p>
                      <a:pPr algn="ctr"/>
                      <a:r>
                        <a:rPr lang="fr-FR" b="1" dirty="0" smtClean="0">
                          <a:solidFill>
                            <a:srgbClr val="FF0000"/>
                          </a:solidFill>
                        </a:rPr>
                        <a:t>c</a:t>
                      </a:r>
                      <a:endParaRPr lang="fr-FR" b="1"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b="1" dirty="0" smtClean="0">
                          <a:solidFill>
                            <a:srgbClr val="FF0000"/>
                          </a:solidFill>
                        </a:rPr>
                        <a:t>f</a:t>
                      </a:r>
                      <a:endParaRPr lang="fr-FR" b="1"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b="1" dirty="0" smtClean="0">
                          <a:solidFill>
                            <a:srgbClr val="FF0000"/>
                          </a:solidFill>
                        </a:rPr>
                        <a:t>g</a:t>
                      </a:r>
                      <a:endParaRPr lang="fr-FR" b="1"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b="1" dirty="0" smtClean="0">
                          <a:solidFill>
                            <a:srgbClr val="FF0000"/>
                          </a:solidFill>
                        </a:rPr>
                        <a:t>h</a:t>
                      </a:r>
                      <a:endParaRPr lang="fr-FR" b="1"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b="1" dirty="0" smtClean="0">
                          <a:solidFill>
                            <a:srgbClr val="FF0000"/>
                          </a:solidFill>
                        </a:rPr>
                        <a:t>d</a:t>
                      </a:r>
                      <a:endParaRPr lang="fr-FR" b="1"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b="1" dirty="0" smtClean="0">
                          <a:solidFill>
                            <a:srgbClr val="FF0000"/>
                          </a:solidFill>
                        </a:rPr>
                        <a:t>b</a:t>
                      </a:r>
                      <a:endParaRPr lang="fr-FR" b="1"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b="1" dirty="0" smtClean="0">
                          <a:solidFill>
                            <a:srgbClr val="FF0000"/>
                          </a:solidFill>
                        </a:rPr>
                        <a:t>e</a:t>
                      </a:r>
                      <a:endParaRPr lang="fr-FR" b="1"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fr-FR" b="1" dirty="0" smtClean="0">
                          <a:solidFill>
                            <a:srgbClr val="FF0000"/>
                          </a:solidFill>
                        </a:rPr>
                        <a:t>a</a:t>
                      </a:r>
                      <a:endParaRPr lang="fr-FR" b="1" dirty="0">
                        <a:solidFill>
                          <a:srgbClr val="FF0000"/>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4629" y="200025"/>
            <a:ext cx="929554" cy="809259"/>
          </a:xfrm>
          <a:prstGeom prst="rect">
            <a:avLst/>
          </a:prstGeom>
        </p:spPr>
      </p:pic>
      <p:sp>
        <p:nvSpPr>
          <p:cNvPr id="7" name="TextBox 6"/>
          <p:cNvSpPr txBox="1"/>
          <p:nvPr/>
        </p:nvSpPr>
        <p:spPr>
          <a:xfrm rot="853316">
            <a:off x="9319388" y="796276"/>
            <a:ext cx="2091406" cy="523220"/>
          </a:xfrm>
          <a:prstGeom prst="rect">
            <a:avLst/>
          </a:prstGeom>
          <a:noFill/>
        </p:spPr>
        <p:txBody>
          <a:bodyPr wrap="none" rtlCol="0">
            <a:spAutoFit/>
          </a:bodyPr>
          <a:lstStyle/>
          <a:p>
            <a:r>
              <a:rPr lang="fr-FR" sz="2800" b="1" dirty="0" smtClean="0">
                <a:solidFill>
                  <a:srgbClr val="FF0000"/>
                </a:solidFill>
              </a:rPr>
              <a:t>Les réponses</a:t>
            </a:r>
            <a:endParaRPr lang="fr-FR" sz="2800" b="1" dirty="0">
              <a:solidFill>
                <a:srgbClr val="FF0000"/>
              </a:solidFill>
            </a:endParaRPr>
          </a:p>
        </p:txBody>
      </p:sp>
    </p:spTree>
    <p:extLst>
      <p:ext uri="{BB962C8B-B14F-4D97-AF65-F5344CB8AC3E}">
        <p14:creationId xmlns:p14="http://schemas.microsoft.com/office/powerpoint/2010/main" val="155914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287" y="200665"/>
            <a:ext cx="10515600" cy="584901"/>
          </a:xfrm>
        </p:spPr>
        <p:txBody>
          <a:bodyPr>
            <a:normAutofit fontScale="90000"/>
          </a:bodyPr>
          <a:lstStyle/>
          <a:p>
            <a:r>
              <a:rPr lang="fr-FR" b="1" dirty="0" smtClean="0"/>
              <a:t>Mérites et difficultés: </a:t>
            </a:r>
            <a:br>
              <a:rPr lang="fr-FR" b="1" dirty="0" smtClean="0"/>
            </a:br>
            <a:r>
              <a:rPr lang="fr-FR" sz="3600" b="1" dirty="0" smtClean="0"/>
              <a:t>Reliez </a:t>
            </a:r>
            <a:r>
              <a:rPr lang="fr-FR" sz="3600" b="1" dirty="0" smtClean="0"/>
              <a:t>les titres </a:t>
            </a:r>
            <a:r>
              <a:rPr lang="fr-FR" sz="3600" b="1" dirty="0" smtClean="0"/>
              <a:t>à </a:t>
            </a:r>
            <a:r>
              <a:rPr lang="fr-FR" sz="3600" b="1" dirty="0" smtClean="0"/>
              <a:t>leur paragraphe</a:t>
            </a:r>
            <a:endParaRPr lang="fr-FR" sz="3600" b="1" dirty="0"/>
          </a:p>
        </p:txBody>
      </p:sp>
      <p:sp>
        <p:nvSpPr>
          <p:cNvPr id="3" name="Content Placeholder 2"/>
          <p:cNvSpPr>
            <a:spLocks noGrp="1"/>
          </p:cNvSpPr>
          <p:nvPr>
            <p:ph idx="1"/>
          </p:nvPr>
        </p:nvSpPr>
        <p:spPr>
          <a:xfrm>
            <a:off x="462143" y="2505644"/>
            <a:ext cx="3744193" cy="2461536"/>
          </a:xfrm>
          <a:ln w="38100">
            <a:solidFill>
              <a:schemeClr val="tx1"/>
            </a:solidFill>
          </a:ln>
        </p:spPr>
        <p:txBody>
          <a:bodyPr>
            <a:normAutofit/>
          </a:bodyPr>
          <a:lstStyle/>
          <a:p>
            <a:r>
              <a:rPr lang="fr-FR" sz="2000" b="1" dirty="0" smtClean="0"/>
              <a:t>Des e</a:t>
            </a:r>
            <a:r>
              <a:rPr lang="fr-FR" sz="2000" b="1" dirty="0" smtClean="0"/>
              <a:t>nfants </a:t>
            </a:r>
            <a:r>
              <a:rPr lang="fr-FR" sz="2000" b="1" dirty="0" smtClean="0"/>
              <a:t>plus </a:t>
            </a:r>
            <a:r>
              <a:rPr lang="fr-FR" sz="2000" b="1" dirty="0" smtClean="0"/>
              <a:t>indépendants</a:t>
            </a:r>
            <a:endParaRPr lang="fr-FR" sz="2000" b="1" dirty="0" smtClean="0"/>
          </a:p>
          <a:p>
            <a:r>
              <a:rPr lang="fr-FR" sz="2000" b="1" dirty="0" smtClean="0"/>
              <a:t>Les r</a:t>
            </a:r>
            <a:r>
              <a:rPr lang="fr-FR" sz="2000" b="1" dirty="0" smtClean="0"/>
              <a:t>apports </a:t>
            </a:r>
            <a:r>
              <a:rPr lang="fr-FR" sz="2000" b="1" dirty="0" smtClean="0"/>
              <a:t>problématiques</a:t>
            </a:r>
          </a:p>
          <a:p>
            <a:r>
              <a:rPr lang="fr-FR" sz="2000" b="1" dirty="0" smtClean="0"/>
              <a:t>Le père et la mère </a:t>
            </a:r>
            <a:r>
              <a:rPr lang="fr-FR" sz="2000" b="1" dirty="0" smtClean="0"/>
              <a:t>à </a:t>
            </a:r>
            <a:r>
              <a:rPr lang="fr-FR" sz="2000" b="1" dirty="0" smtClean="0"/>
              <a:t>la fois</a:t>
            </a:r>
          </a:p>
          <a:p>
            <a:r>
              <a:rPr lang="fr-FR" sz="2000" b="1" dirty="0" smtClean="0"/>
              <a:t>Des relations </a:t>
            </a:r>
            <a:r>
              <a:rPr lang="fr-FR" sz="2000" b="1" dirty="0" smtClean="0"/>
              <a:t>plus fortes </a:t>
            </a:r>
            <a:endParaRPr lang="fr-FR" sz="2000" b="1" dirty="0" smtClean="0"/>
          </a:p>
          <a:p>
            <a:r>
              <a:rPr lang="fr-FR" sz="2000" b="1" dirty="0" smtClean="0"/>
              <a:t>Des </a:t>
            </a:r>
            <a:r>
              <a:rPr lang="fr-FR" sz="2000" b="1" dirty="0"/>
              <a:t>d</a:t>
            </a:r>
            <a:r>
              <a:rPr lang="fr-FR" sz="2000" b="1" dirty="0" smtClean="0"/>
              <a:t>ifficultés financières</a:t>
            </a:r>
          </a:p>
          <a:p>
            <a:r>
              <a:rPr lang="fr-FR" sz="2000" b="1" dirty="0" smtClean="0"/>
              <a:t>L’image de l’amour</a:t>
            </a:r>
            <a:endParaRPr lang="fr-FR" sz="2000" b="1" dirty="0" smtClean="0"/>
          </a:p>
        </p:txBody>
      </p:sp>
      <p:sp>
        <p:nvSpPr>
          <p:cNvPr id="4" name="TextBox 3"/>
          <p:cNvSpPr txBox="1"/>
          <p:nvPr/>
        </p:nvSpPr>
        <p:spPr>
          <a:xfrm>
            <a:off x="4419599" y="2182479"/>
            <a:ext cx="7441375" cy="646331"/>
          </a:xfrm>
          <a:prstGeom prst="rect">
            <a:avLst/>
          </a:prstGeom>
          <a:solidFill>
            <a:schemeClr val="accent1">
              <a:lumMod val="20000"/>
              <a:lumOff val="80000"/>
            </a:schemeClr>
          </a:solidFill>
          <a:ln w="28575">
            <a:solidFill>
              <a:schemeClr val="tx1"/>
            </a:solidFill>
          </a:ln>
        </p:spPr>
        <p:txBody>
          <a:bodyPr wrap="square" rtlCol="0">
            <a:spAutoFit/>
          </a:bodyPr>
          <a:lstStyle/>
          <a:p>
            <a:r>
              <a:rPr lang="fr-FR" b="1" dirty="0" smtClean="0"/>
              <a:t>2. Les </a:t>
            </a:r>
            <a:r>
              <a:rPr lang="fr-FR" b="1" dirty="0" smtClean="0"/>
              <a:t>enfants qui vivent avec un seul parent apprennent plus vite à être responsables car ils partagent les </a:t>
            </a:r>
            <a:r>
              <a:rPr lang="fr-FR" b="1" dirty="0" smtClean="0"/>
              <a:t>tâches </a:t>
            </a:r>
            <a:r>
              <a:rPr lang="fr-FR" b="1" dirty="0" smtClean="0"/>
              <a:t>ménagères avec leur parent. </a:t>
            </a:r>
            <a:endParaRPr lang="fr-FR" b="1" dirty="0"/>
          </a:p>
        </p:txBody>
      </p:sp>
      <p:sp>
        <p:nvSpPr>
          <p:cNvPr id="5" name="TextBox 4"/>
          <p:cNvSpPr txBox="1"/>
          <p:nvPr/>
        </p:nvSpPr>
        <p:spPr>
          <a:xfrm>
            <a:off x="4419600" y="1089052"/>
            <a:ext cx="7441373" cy="923330"/>
          </a:xfrm>
          <a:prstGeom prst="rect">
            <a:avLst/>
          </a:prstGeom>
          <a:solidFill>
            <a:schemeClr val="tx2">
              <a:lumMod val="20000"/>
              <a:lumOff val="80000"/>
            </a:schemeClr>
          </a:solidFill>
          <a:ln w="28575">
            <a:solidFill>
              <a:schemeClr val="tx1"/>
            </a:solidFill>
          </a:ln>
        </p:spPr>
        <p:txBody>
          <a:bodyPr wrap="square" rtlCol="0">
            <a:spAutoFit/>
          </a:bodyPr>
          <a:lstStyle/>
          <a:p>
            <a:r>
              <a:rPr lang="fr-FR" b="1" dirty="0" smtClean="0"/>
              <a:t>1. Les enfants se sentent abandonnés et n’ont pas forcément le soutien nécessaire de la part du parent avec qui ils vivent et qui lui-même peut souffrir de dépression. </a:t>
            </a:r>
            <a:endParaRPr lang="fr-FR" b="1" dirty="0"/>
          </a:p>
        </p:txBody>
      </p:sp>
      <p:sp>
        <p:nvSpPr>
          <p:cNvPr id="6" name="TextBox 5"/>
          <p:cNvSpPr txBox="1"/>
          <p:nvPr/>
        </p:nvSpPr>
        <p:spPr>
          <a:xfrm>
            <a:off x="4419599" y="2933854"/>
            <a:ext cx="7441374" cy="646331"/>
          </a:xfrm>
          <a:prstGeom prst="rect">
            <a:avLst/>
          </a:prstGeom>
          <a:solidFill>
            <a:schemeClr val="accent2">
              <a:lumMod val="20000"/>
              <a:lumOff val="80000"/>
            </a:schemeClr>
          </a:solidFill>
          <a:ln w="28575">
            <a:solidFill>
              <a:schemeClr val="tx1"/>
            </a:solidFill>
          </a:ln>
        </p:spPr>
        <p:txBody>
          <a:bodyPr wrap="square" rtlCol="0">
            <a:spAutoFit/>
          </a:bodyPr>
          <a:lstStyle/>
          <a:p>
            <a:r>
              <a:rPr lang="fr-FR" b="1" dirty="0" smtClean="0"/>
              <a:t>3. Il est parfois difficile pour une mère seule de prendre le rôle de la figure d’autorité en plus de celui de la figure maternelle.</a:t>
            </a:r>
            <a:endParaRPr lang="fr-FR" b="1" dirty="0"/>
          </a:p>
        </p:txBody>
      </p:sp>
      <p:sp>
        <p:nvSpPr>
          <p:cNvPr id="7" name="TextBox 6"/>
          <p:cNvSpPr txBox="1"/>
          <p:nvPr/>
        </p:nvSpPr>
        <p:spPr>
          <a:xfrm>
            <a:off x="4419599" y="3750282"/>
            <a:ext cx="7441373" cy="646331"/>
          </a:xfrm>
          <a:prstGeom prst="rect">
            <a:avLst/>
          </a:prstGeom>
          <a:solidFill>
            <a:schemeClr val="accent4">
              <a:lumMod val="20000"/>
              <a:lumOff val="80000"/>
            </a:schemeClr>
          </a:solidFill>
          <a:ln w="28575">
            <a:solidFill>
              <a:schemeClr val="tx1"/>
            </a:solidFill>
          </a:ln>
        </p:spPr>
        <p:txBody>
          <a:bodyPr wrap="square" rtlCol="0">
            <a:spAutoFit/>
          </a:bodyPr>
          <a:lstStyle/>
          <a:p>
            <a:r>
              <a:rPr lang="fr-FR" b="1" dirty="0"/>
              <a:t>4</a:t>
            </a:r>
            <a:r>
              <a:rPr lang="fr-FR" b="1" dirty="0" smtClean="0"/>
              <a:t>. L’enfant reçoit une représentation négative du mariage qui ne dure pas. Il aura plus de difficultés à s’engager dans une relation ou faire confiance.  </a:t>
            </a:r>
            <a:endParaRPr lang="fr-FR" b="1" dirty="0"/>
          </a:p>
        </p:txBody>
      </p:sp>
      <p:sp>
        <p:nvSpPr>
          <p:cNvPr id="8" name="TextBox 7"/>
          <p:cNvSpPr txBox="1"/>
          <p:nvPr/>
        </p:nvSpPr>
        <p:spPr>
          <a:xfrm>
            <a:off x="4419599" y="4626396"/>
            <a:ext cx="7441373" cy="923330"/>
          </a:xfrm>
          <a:prstGeom prst="rect">
            <a:avLst/>
          </a:prstGeom>
          <a:solidFill>
            <a:schemeClr val="accent6">
              <a:lumMod val="20000"/>
              <a:lumOff val="80000"/>
            </a:schemeClr>
          </a:solidFill>
          <a:ln w="28575">
            <a:solidFill>
              <a:schemeClr val="tx1"/>
            </a:solidFill>
          </a:ln>
        </p:spPr>
        <p:txBody>
          <a:bodyPr wrap="square" rtlCol="0">
            <a:spAutoFit/>
          </a:bodyPr>
          <a:lstStyle/>
          <a:p>
            <a:r>
              <a:rPr lang="fr-FR" b="1" dirty="0"/>
              <a:t>5</a:t>
            </a:r>
            <a:r>
              <a:rPr lang="fr-FR" b="1" dirty="0" smtClean="0"/>
              <a:t>. Les membres d’une famille monoparentale se rapproche considérablement car lorsqu’un enfant vit avec un seul parent, il développe un lien plus intense avec celui-ci.</a:t>
            </a:r>
            <a:endParaRPr lang="fr-FR" b="1" dirty="0"/>
          </a:p>
        </p:txBody>
      </p:sp>
      <p:sp>
        <p:nvSpPr>
          <p:cNvPr id="9" name="TextBox 8"/>
          <p:cNvSpPr txBox="1"/>
          <p:nvPr/>
        </p:nvSpPr>
        <p:spPr>
          <a:xfrm>
            <a:off x="4419599" y="5673570"/>
            <a:ext cx="7441373" cy="923330"/>
          </a:xfrm>
          <a:prstGeom prst="rect">
            <a:avLst/>
          </a:prstGeom>
          <a:solidFill>
            <a:srgbClr val="E19CEC"/>
          </a:solidFill>
          <a:ln w="28575">
            <a:solidFill>
              <a:schemeClr val="tx1"/>
            </a:solidFill>
          </a:ln>
        </p:spPr>
        <p:txBody>
          <a:bodyPr wrap="square" rtlCol="0">
            <a:spAutoFit/>
          </a:bodyPr>
          <a:lstStyle/>
          <a:p>
            <a:r>
              <a:rPr lang="fr-FR" b="1" dirty="0" smtClean="0"/>
              <a:t>6. </a:t>
            </a:r>
            <a:r>
              <a:rPr lang="fr-FR" b="1" dirty="0" smtClean="0"/>
              <a:t>Non seulement les revenus sont partagés en deux, mais en plus, il est souvent nécessaire pour le parent seul de travailler à temps partiel afin de pouvoir élever ses enfants ou s’occuper de toutes les tâches ménagères. </a:t>
            </a:r>
            <a:endParaRPr lang="fr-FR" b="1"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8851" y="167580"/>
            <a:ext cx="759699" cy="661385"/>
          </a:xfrm>
          <a:prstGeom prst="rect">
            <a:avLst/>
          </a:prstGeom>
        </p:spPr>
      </p:pic>
    </p:spTree>
    <p:extLst>
      <p:ext uri="{BB962C8B-B14F-4D97-AF65-F5344CB8AC3E}">
        <p14:creationId xmlns:p14="http://schemas.microsoft.com/office/powerpoint/2010/main" val="13851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560" y="192447"/>
            <a:ext cx="10515600" cy="584901"/>
          </a:xfrm>
        </p:spPr>
        <p:txBody>
          <a:bodyPr>
            <a:normAutofit fontScale="90000"/>
          </a:bodyPr>
          <a:lstStyle/>
          <a:p>
            <a:r>
              <a:rPr lang="fr-FR" b="1" dirty="0" smtClean="0"/>
              <a:t>Mérites et difficultés: </a:t>
            </a:r>
            <a:br>
              <a:rPr lang="fr-FR" b="1" dirty="0" smtClean="0"/>
            </a:br>
            <a:r>
              <a:rPr lang="fr-FR" sz="3600" b="1" dirty="0" smtClean="0"/>
              <a:t>Reliez </a:t>
            </a:r>
            <a:r>
              <a:rPr lang="fr-FR" sz="3600" b="1" dirty="0" smtClean="0"/>
              <a:t>les titres </a:t>
            </a:r>
            <a:r>
              <a:rPr lang="fr-FR" sz="3600" b="1" dirty="0"/>
              <a:t>à </a:t>
            </a:r>
            <a:r>
              <a:rPr lang="fr-FR" sz="3600" b="1" dirty="0" smtClean="0"/>
              <a:t>leur paragraphe</a:t>
            </a:r>
            <a:endParaRPr lang="fr-FR" sz="3600" b="1" dirty="0"/>
          </a:p>
        </p:txBody>
      </p:sp>
      <p:sp>
        <p:nvSpPr>
          <p:cNvPr id="3" name="Content Placeholder 2"/>
          <p:cNvSpPr>
            <a:spLocks noGrp="1"/>
          </p:cNvSpPr>
          <p:nvPr>
            <p:ph idx="1"/>
          </p:nvPr>
        </p:nvSpPr>
        <p:spPr>
          <a:xfrm>
            <a:off x="360219" y="2505644"/>
            <a:ext cx="3846118" cy="2461536"/>
          </a:xfrm>
          <a:ln w="38100">
            <a:solidFill>
              <a:schemeClr val="tx1"/>
            </a:solidFill>
          </a:ln>
        </p:spPr>
        <p:txBody>
          <a:bodyPr>
            <a:normAutofit/>
          </a:bodyPr>
          <a:lstStyle/>
          <a:p>
            <a:r>
              <a:rPr lang="fr-FR" sz="2000" b="1" dirty="0" smtClean="0"/>
              <a:t>Des e</a:t>
            </a:r>
            <a:r>
              <a:rPr lang="fr-FR" sz="2000" b="1" dirty="0" smtClean="0"/>
              <a:t>nfants </a:t>
            </a:r>
            <a:r>
              <a:rPr lang="fr-FR" sz="2000" b="1" dirty="0" smtClean="0"/>
              <a:t>plus </a:t>
            </a:r>
            <a:r>
              <a:rPr lang="fr-FR" sz="2000" b="1" dirty="0" smtClean="0"/>
              <a:t>indépendants </a:t>
            </a:r>
            <a:r>
              <a:rPr lang="fr-FR" sz="2000" b="1" dirty="0" smtClean="0">
                <a:solidFill>
                  <a:srgbClr val="FF0000"/>
                </a:solidFill>
              </a:rPr>
              <a:t>2</a:t>
            </a:r>
            <a:endParaRPr lang="fr-FR" sz="2000" b="1" dirty="0" smtClean="0">
              <a:solidFill>
                <a:srgbClr val="FF0000"/>
              </a:solidFill>
            </a:endParaRPr>
          </a:p>
          <a:p>
            <a:r>
              <a:rPr lang="fr-FR" sz="2000" b="1" dirty="0" smtClean="0"/>
              <a:t>Les r</a:t>
            </a:r>
            <a:r>
              <a:rPr lang="fr-FR" sz="2000" b="1" dirty="0" smtClean="0"/>
              <a:t>apports problématiques </a:t>
            </a:r>
            <a:r>
              <a:rPr lang="fr-FR" sz="2000" b="1" dirty="0" smtClean="0">
                <a:solidFill>
                  <a:srgbClr val="FF0000"/>
                </a:solidFill>
              </a:rPr>
              <a:t>1</a:t>
            </a:r>
            <a:endParaRPr lang="fr-FR" sz="2000" b="1" dirty="0" smtClean="0">
              <a:solidFill>
                <a:srgbClr val="FF0000"/>
              </a:solidFill>
            </a:endParaRPr>
          </a:p>
          <a:p>
            <a:r>
              <a:rPr lang="fr-FR" sz="2000" b="1" dirty="0" smtClean="0"/>
              <a:t>Le père et la mère </a:t>
            </a:r>
            <a:r>
              <a:rPr lang="fr-FR" sz="2000" b="1" dirty="0" smtClean="0"/>
              <a:t>à </a:t>
            </a:r>
            <a:r>
              <a:rPr lang="fr-FR" sz="2000" b="1" dirty="0" smtClean="0"/>
              <a:t>la </a:t>
            </a:r>
            <a:r>
              <a:rPr lang="fr-FR" sz="2000" b="1" dirty="0" smtClean="0"/>
              <a:t>fois </a:t>
            </a:r>
            <a:r>
              <a:rPr lang="fr-FR" sz="2000" b="1" dirty="0" smtClean="0">
                <a:solidFill>
                  <a:srgbClr val="FF0000"/>
                </a:solidFill>
              </a:rPr>
              <a:t>3</a:t>
            </a:r>
            <a:endParaRPr lang="fr-FR" sz="2000" b="1" dirty="0" smtClean="0">
              <a:solidFill>
                <a:srgbClr val="FF0000"/>
              </a:solidFill>
            </a:endParaRPr>
          </a:p>
          <a:p>
            <a:r>
              <a:rPr lang="fr-FR" sz="2000" b="1" dirty="0" smtClean="0"/>
              <a:t>Des relations </a:t>
            </a:r>
            <a:r>
              <a:rPr lang="fr-FR" sz="2000" b="1" dirty="0" smtClean="0"/>
              <a:t>plus fortes </a:t>
            </a:r>
            <a:r>
              <a:rPr lang="fr-FR" sz="2000" b="1" dirty="0" smtClean="0">
                <a:solidFill>
                  <a:srgbClr val="FF0000"/>
                </a:solidFill>
              </a:rPr>
              <a:t>5</a:t>
            </a:r>
          </a:p>
          <a:p>
            <a:r>
              <a:rPr lang="fr-FR" sz="2000" b="1" dirty="0" smtClean="0"/>
              <a:t>Des </a:t>
            </a:r>
            <a:r>
              <a:rPr lang="fr-FR" sz="2000" b="1" dirty="0"/>
              <a:t>d</a:t>
            </a:r>
            <a:r>
              <a:rPr lang="fr-FR" sz="2000" b="1" dirty="0" smtClean="0"/>
              <a:t>ifficultés financières </a:t>
            </a:r>
            <a:r>
              <a:rPr lang="fr-FR" sz="2000" b="1" dirty="0" smtClean="0">
                <a:solidFill>
                  <a:srgbClr val="FF0000"/>
                </a:solidFill>
              </a:rPr>
              <a:t>6</a:t>
            </a:r>
          </a:p>
          <a:p>
            <a:r>
              <a:rPr lang="fr-FR" sz="2000" b="1" dirty="0" smtClean="0"/>
              <a:t>L’image de l’amour </a:t>
            </a:r>
            <a:r>
              <a:rPr lang="fr-FR" sz="2000" b="1" dirty="0" smtClean="0">
                <a:solidFill>
                  <a:srgbClr val="FF0000"/>
                </a:solidFill>
              </a:rPr>
              <a:t>4</a:t>
            </a:r>
            <a:endParaRPr lang="fr-FR" sz="2000" b="1" dirty="0" smtClean="0">
              <a:solidFill>
                <a:srgbClr val="FF0000"/>
              </a:solidFill>
            </a:endParaRPr>
          </a:p>
        </p:txBody>
      </p:sp>
      <p:sp>
        <p:nvSpPr>
          <p:cNvPr id="4" name="TextBox 3"/>
          <p:cNvSpPr txBox="1"/>
          <p:nvPr/>
        </p:nvSpPr>
        <p:spPr>
          <a:xfrm>
            <a:off x="4419599" y="2182479"/>
            <a:ext cx="7441375" cy="646331"/>
          </a:xfrm>
          <a:prstGeom prst="rect">
            <a:avLst/>
          </a:prstGeom>
          <a:solidFill>
            <a:schemeClr val="accent1">
              <a:lumMod val="20000"/>
              <a:lumOff val="80000"/>
            </a:schemeClr>
          </a:solidFill>
          <a:ln w="28575">
            <a:solidFill>
              <a:schemeClr val="tx1"/>
            </a:solidFill>
          </a:ln>
        </p:spPr>
        <p:txBody>
          <a:bodyPr wrap="square" rtlCol="0">
            <a:spAutoFit/>
          </a:bodyPr>
          <a:lstStyle/>
          <a:p>
            <a:r>
              <a:rPr lang="fr-FR" b="1" dirty="0" smtClean="0"/>
              <a:t>2. Les </a:t>
            </a:r>
            <a:r>
              <a:rPr lang="fr-FR" b="1" dirty="0" smtClean="0"/>
              <a:t>enfants qui vivent avec un seul parent apprennent plus vite à être responsables car ils partagent les </a:t>
            </a:r>
            <a:r>
              <a:rPr lang="fr-FR" b="1" dirty="0" smtClean="0"/>
              <a:t>tâches </a:t>
            </a:r>
            <a:r>
              <a:rPr lang="fr-FR" b="1" dirty="0" smtClean="0"/>
              <a:t>ménagères avec leur parent. </a:t>
            </a:r>
            <a:endParaRPr lang="fr-FR" b="1" dirty="0"/>
          </a:p>
        </p:txBody>
      </p:sp>
      <p:sp>
        <p:nvSpPr>
          <p:cNvPr id="5" name="TextBox 4"/>
          <p:cNvSpPr txBox="1"/>
          <p:nvPr/>
        </p:nvSpPr>
        <p:spPr>
          <a:xfrm>
            <a:off x="4419600" y="1089052"/>
            <a:ext cx="7441373" cy="923330"/>
          </a:xfrm>
          <a:prstGeom prst="rect">
            <a:avLst/>
          </a:prstGeom>
          <a:solidFill>
            <a:schemeClr val="tx2">
              <a:lumMod val="20000"/>
              <a:lumOff val="80000"/>
            </a:schemeClr>
          </a:solidFill>
          <a:ln w="28575">
            <a:solidFill>
              <a:schemeClr val="tx1"/>
            </a:solidFill>
          </a:ln>
        </p:spPr>
        <p:txBody>
          <a:bodyPr wrap="square" rtlCol="0">
            <a:spAutoFit/>
          </a:bodyPr>
          <a:lstStyle/>
          <a:p>
            <a:r>
              <a:rPr lang="fr-FR" b="1" dirty="0" smtClean="0"/>
              <a:t>1. Les enfants se sentent abandonnés et n’ont pas forcément le soutien nécessaire de la part du parent avec qui ils vivent et qui lui-même peut souffrir de dépression. </a:t>
            </a:r>
            <a:endParaRPr lang="fr-FR" b="1" dirty="0"/>
          </a:p>
        </p:txBody>
      </p:sp>
      <p:sp>
        <p:nvSpPr>
          <p:cNvPr id="6" name="TextBox 5"/>
          <p:cNvSpPr txBox="1"/>
          <p:nvPr/>
        </p:nvSpPr>
        <p:spPr>
          <a:xfrm>
            <a:off x="4419599" y="2933854"/>
            <a:ext cx="7441374" cy="646331"/>
          </a:xfrm>
          <a:prstGeom prst="rect">
            <a:avLst/>
          </a:prstGeom>
          <a:solidFill>
            <a:schemeClr val="accent2">
              <a:lumMod val="20000"/>
              <a:lumOff val="80000"/>
            </a:schemeClr>
          </a:solidFill>
          <a:ln w="28575">
            <a:solidFill>
              <a:schemeClr val="tx1"/>
            </a:solidFill>
          </a:ln>
        </p:spPr>
        <p:txBody>
          <a:bodyPr wrap="square" rtlCol="0">
            <a:spAutoFit/>
          </a:bodyPr>
          <a:lstStyle/>
          <a:p>
            <a:r>
              <a:rPr lang="fr-FR" b="1" dirty="0" smtClean="0"/>
              <a:t>3. Il est parfois difficile pour une mère seule de prendre le rôle de la figure d’autorité en plus de celui de la figure maternelle.</a:t>
            </a:r>
            <a:endParaRPr lang="fr-FR" b="1" dirty="0"/>
          </a:p>
        </p:txBody>
      </p:sp>
      <p:sp>
        <p:nvSpPr>
          <p:cNvPr id="7" name="TextBox 6"/>
          <p:cNvSpPr txBox="1"/>
          <p:nvPr/>
        </p:nvSpPr>
        <p:spPr>
          <a:xfrm>
            <a:off x="4419599" y="3750282"/>
            <a:ext cx="7441373" cy="646331"/>
          </a:xfrm>
          <a:prstGeom prst="rect">
            <a:avLst/>
          </a:prstGeom>
          <a:solidFill>
            <a:schemeClr val="accent4">
              <a:lumMod val="20000"/>
              <a:lumOff val="80000"/>
            </a:schemeClr>
          </a:solidFill>
          <a:ln w="28575">
            <a:solidFill>
              <a:schemeClr val="tx1"/>
            </a:solidFill>
          </a:ln>
        </p:spPr>
        <p:txBody>
          <a:bodyPr wrap="square" rtlCol="0">
            <a:spAutoFit/>
          </a:bodyPr>
          <a:lstStyle/>
          <a:p>
            <a:r>
              <a:rPr lang="fr-FR" b="1" dirty="0"/>
              <a:t>4</a:t>
            </a:r>
            <a:r>
              <a:rPr lang="fr-FR" b="1" dirty="0" smtClean="0"/>
              <a:t>. L’enfant reçoit une représentation négative du mariage qui ne dure pas. Il aura plus de difficultés à s’engager dans une relation ou faire confiance.  </a:t>
            </a:r>
            <a:endParaRPr lang="fr-FR" b="1" dirty="0"/>
          </a:p>
        </p:txBody>
      </p:sp>
      <p:sp>
        <p:nvSpPr>
          <p:cNvPr id="8" name="TextBox 7"/>
          <p:cNvSpPr txBox="1"/>
          <p:nvPr/>
        </p:nvSpPr>
        <p:spPr>
          <a:xfrm>
            <a:off x="4419599" y="4626396"/>
            <a:ext cx="7441373" cy="923330"/>
          </a:xfrm>
          <a:prstGeom prst="rect">
            <a:avLst/>
          </a:prstGeom>
          <a:solidFill>
            <a:schemeClr val="accent6">
              <a:lumMod val="20000"/>
              <a:lumOff val="80000"/>
            </a:schemeClr>
          </a:solidFill>
          <a:ln w="28575">
            <a:solidFill>
              <a:schemeClr val="tx1"/>
            </a:solidFill>
          </a:ln>
        </p:spPr>
        <p:txBody>
          <a:bodyPr wrap="square" rtlCol="0">
            <a:spAutoFit/>
          </a:bodyPr>
          <a:lstStyle/>
          <a:p>
            <a:r>
              <a:rPr lang="fr-FR" b="1" dirty="0"/>
              <a:t>5</a:t>
            </a:r>
            <a:r>
              <a:rPr lang="fr-FR" b="1" dirty="0" smtClean="0"/>
              <a:t>. Les membres d’une famille monoparentale se rapproche considérablement car lorsqu’un enfant vit avec un seul parent, il développe un lien plus intense avec celui-ci.</a:t>
            </a:r>
            <a:endParaRPr lang="fr-FR" b="1" dirty="0"/>
          </a:p>
        </p:txBody>
      </p:sp>
      <p:sp>
        <p:nvSpPr>
          <p:cNvPr id="9" name="TextBox 8"/>
          <p:cNvSpPr txBox="1"/>
          <p:nvPr/>
        </p:nvSpPr>
        <p:spPr>
          <a:xfrm>
            <a:off x="4419599" y="5673570"/>
            <a:ext cx="7441373" cy="923330"/>
          </a:xfrm>
          <a:prstGeom prst="rect">
            <a:avLst/>
          </a:prstGeom>
          <a:solidFill>
            <a:srgbClr val="E19CEC"/>
          </a:solidFill>
          <a:ln w="28575">
            <a:solidFill>
              <a:schemeClr val="tx1"/>
            </a:solidFill>
          </a:ln>
        </p:spPr>
        <p:txBody>
          <a:bodyPr wrap="square" rtlCol="0">
            <a:spAutoFit/>
          </a:bodyPr>
          <a:lstStyle/>
          <a:p>
            <a:r>
              <a:rPr lang="fr-FR" b="1" dirty="0" smtClean="0"/>
              <a:t>6. </a:t>
            </a:r>
            <a:r>
              <a:rPr lang="fr-FR" b="1" dirty="0" smtClean="0"/>
              <a:t>Non seulement les revenus sont partagés en deux, mais en plus, il est souvent nécessaire pour le parent seul de travailler à temps partiel afin de pouvoir élever ses enfants ou s’occuper de toutes les tâches ménagères. </a:t>
            </a:r>
            <a:endParaRPr lang="fr-FR" b="1"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8851" y="167580"/>
            <a:ext cx="759699" cy="661385"/>
          </a:xfrm>
          <a:prstGeom prst="rect">
            <a:avLst/>
          </a:prstGeom>
        </p:spPr>
      </p:pic>
      <p:sp>
        <p:nvSpPr>
          <p:cNvPr id="11" name="TextBox 10"/>
          <p:cNvSpPr txBox="1"/>
          <p:nvPr/>
        </p:nvSpPr>
        <p:spPr>
          <a:xfrm rot="409446">
            <a:off x="8465127" y="420727"/>
            <a:ext cx="1821076" cy="461665"/>
          </a:xfrm>
          <a:prstGeom prst="rect">
            <a:avLst/>
          </a:prstGeom>
          <a:noFill/>
        </p:spPr>
        <p:txBody>
          <a:bodyPr wrap="none" rtlCol="0">
            <a:spAutoFit/>
          </a:bodyPr>
          <a:lstStyle/>
          <a:p>
            <a:r>
              <a:rPr lang="fr-FR" sz="2400" b="1" dirty="0" smtClean="0">
                <a:solidFill>
                  <a:srgbClr val="FF0000"/>
                </a:solidFill>
              </a:rPr>
              <a:t>Les réponses</a:t>
            </a:r>
            <a:endParaRPr lang="fr-FR" sz="2400" b="1" dirty="0">
              <a:solidFill>
                <a:srgbClr val="FF0000"/>
              </a:solidFill>
            </a:endParaRPr>
          </a:p>
        </p:txBody>
      </p:sp>
    </p:spTree>
    <p:extLst>
      <p:ext uri="{BB962C8B-B14F-4D97-AF65-F5344CB8AC3E}">
        <p14:creationId xmlns:p14="http://schemas.microsoft.com/office/powerpoint/2010/main" val="3774755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36" y="278980"/>
            <a:ext cx="10515600" cy="662781"/>
          </a:xfrm>
        </p:spPr>
        <p:txBody>
          <a:bodyPr>
            <a:normAutofit fontScale="90000"/>
          </a:bodyPr>
          <a:lstStyle/>
          <a:p>
            <a:r>
              <a:rPr lang="fr-FR" b="1" dirty="0" smtClean="0"/>
              <a:t>Mes parents se sont séparés</a:t>
            </a:r>
            <a:br>
              <a:rPr lang="fr-FR" b="1" dirty="0" smtClean="0"/>
            </a:br>
            <a:r>
              <a:rPr lang="fr-FR" sz="2700" b="1" dirty="0"/>
              <a:t>E</a:t>
            </a:r>
            <a:r>
              <a:rPr lang="fr-FR" sz="2700" b="1" dirty="0" smtClean="0"/>
              <a:t>coutez le témoignage de Charlène et complétez les </a:t>
            </a:r>
            <a:r>
              <a:rPr lang="fr-FR" sz="2700" b="1" dirty="0" smtClean="0"/>
              <a:t>phrases (feuille d’exercice)</a:t>
            </a:r>
            <a:endParaRPr lang="fr-FR" sz="2700" b="1" dirty="0"/>
          </a:p>
        </p:txBody>
      </p:sp>
      <p:pic>
        <p:nvPicPr>
          <p:cNvPr id="4" name="parents separ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2236" y="199303"/>
            <a:ext cx="609600" cy="609600"/>
          </a:xfrm>
          <a:prstGeom prst="rect">
            <a:avLst/>
          </a:prstGeom>
        </p:spPr>
      </p:pic>
      <p:pic>
        <p:nvPicPr>
          <p:cNvPr id="6" name="Picture 5"/>
          <p:cNvPicPr>
            <a:picLocks noChangeAspect="1"/>
          </p:cNvPicPr>
          <p:nvPr/>
        </p:nvPicPr>
        <p:blipFill>
          <a:blip r:embed="rId5"/>
          <a:stretch>
            <a:fillRect/>
          </a:stretch>
        </p:blipFill>
        <p:spPr>
          <a:xfrm>
            <a:off x="172748" y="1157302"/>
            <a:ext cx="5881688" cy="1765173"/>
          </a:xfrm>
          <a:prstGeom prst="rect">
            <a:avLst/>
          </a:prstGeom>
        </p:spPr>
      </p:pic>
      <p:pic>
        <p:nvPicPr>
          <p:cNvPr id="7" name="Picture 6"/>
          <p:cNvPicPr>
            <a:picLocks noChangeAspect="1"/>
          </p:cNvPicPr>
          <p:nvPr/>
        </p:nvPicPr>
        <p:blipFill>
          <a:blip r:embed="rId6"/>
          <a:stretch>
            <a:fillRect/>
          </a:stretch>
        </p:blipFill>
        <p:spPr>
          <a:xfrm>
            <a:off x="172748" y="3162436"/>
            <a:ext cx="5715000" cy="1736455"/>
          </a:xfrm>
          <a:prstGeom prst="rect">
            <a:avLst/>
          </a:prstGeom>
        </p:spPr>
      </p:pic>
      <p:pic>
        <p:nvPicPr>
          <p:cNvPr id="8" name="Picture 7"/>
          <p:cNvPicPr>
            <a:picLocks noChangeAspect="1"/>
          </p:cNvPicPr>
          <p:nvPr/>
        </p:nvPicPr>
        <p:blipFill>
          <a:blip r:embed="rId7"/>
          <a:stretch>
            <a:fillRect/>
          </a:stretch>
        </p:blipFill>
        <p:spPr>
          <a:xfrm>
            <a:off x="172748" y="5110551"/>
            <a:ext cx="5715000" cy="1719147"/>
          </a:xfrm>
          <a:prstGeom prst="rect">
            <a:avLst/>
          </a:prstGeom>
        </p:spPr>
      </p:pic>
      <p:pic>
        <p:nvPicPr>
          <p:cNvPr id="9" name="Picture 8"/>
          <p:cNvPicPr>
            <a:picLocks noChangeAspect="1"/>
          </p:cNvPicPr>
          <p:nvPr/>
        </p:nvPicPr>
        <p:blipFill>
          <a:blip r:embed="rId8"/>
          <a:stretch>
            <a:fillRect/>
          </a:stretch>
        </p:blipFill>
        <p:spPr>
          <a:xfrm>
            <a:off x="6433110" y="1202092"/>
            <a:ext cx="5758890" cy="1937261"/>
          </a:xfrm>
          <a:prstGeom prst="rect">
            <a:avLst/>
          </a:prstGeom>
        </p:spPr>
      </p:pic>
      <p:pic>
        <p:nvPicPr>
          <p:cNvPr id="10" name="Picture 9"/>
          <p:cNvPicPr>
            <a:picLocks noChangeAspect="1"/>
          </p:cNvPicPr>
          <p:nvPr/>
        </p:nvPicPr>
        <p:blipFill>
          <a:blip r:embed="rId9"/>
          <a:stretch>
            <a:fillRect/>
          </a:stretch>
        </p:blipFill>
        <p:spPr>
          <a:xfrm>
            <a:off x="6433110" y="3532542"/>
            <a:ext cx="5638608" cy="1655311"/>
          </a:xfrm>
          <a:prstGeom prst="rect">
            <a:avLst/>
          </a:prstGeom>
        </p:spPr>
      </p:pic>
      <p:sp>
        <p:nvSpPr>
          <p:cNvPr id="11" name="TextBox 10"/>
          <p:cNvSpPr txBox="1"/>
          <p:nvPr/>
        </p:nvSpPr>
        <p:spPr>
          <a:xfrm>
            <a:off x="10326812" y="5708514"/>
            <a:ext cx="521297" cy="523220"/>
          </a:xfrm>
          <a:prstGeom prst="rect">
            <a:avLst/>
          </a:prstGeom>
          <a:noFill/>
        </p:spPr>
        <p:txBody>
          <a:bodyPr wrap="none" rtlCol="0">
            <a:spAutoFit/>
          </a:bodyPr>
          <a:lstStyle/>
          <a:p>
            <a:r>
              <a:rPr lang="fr-FR" sz="2800" b="1" dirty="0" smtClean="0"/>
              <a:t>/5</a:t>
            </a:r>
            <a:endParaRPr lang="fr-FR" sz="2800" b="1" dirty="0"/>
          </a:p>
        </p:txBody>
      </p:sp>
    </p:spTree>
    <p:extLst>
      <p:ext uri="{BB962C8B-B14F-4D97-AF65-F5344CB8AC3E}">
        <p14:creationId xmlns:p14="http://schemas.microsoft.com/office/powerpoint/2010/main" val="34157299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1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r>
              <a:rPr lang="fr-FR" sz="4900" b="1" dirty="0" smtClean="0"/>
              <a:t>Mes parents se sont séparés: </a:t>
            </a:r>
            <a:r>
              <a:rPr lang="fr-FR" b="1" dirty="0" smtClean="0"/>
              <a:t/>
            </a:r>
            <a:br>
              <a:rPr lang="fr-FR" b="1" dirty="0" smtClean="0"/>
            </a:br>
            <a:r>
              <a:rPr lang="fr-FR" b="1" dirty="0" smtClean="0"/>
              <a:t>Utilisez la transcription pour corrigez vos erreurs</a:t>
            </a:r>
            <a:endParaRPr lang="fr-FR" b="1" dirty="0"/>
          </a:p>
        </p:txBody>
      </p:sp>
      <p:sp>
        <p:nvSpPr>
          <p:cNvPr id="3" name="Content Placeholder 2"/>
          <p:cNvSpPr>
            <a:spLocks noGrp="1"/>
          </p:cNvSpPr>
          <p:nvPr>
            <p:ph idx="1"/>
          </p:nvPr>
        </p:nvSpPr>
        <p:spPr>
          <a:xfrm>
            <a:off x="838199" y="1482869"/>
            <a:ext cx="10868891" cy="5153457"/>
          </a:xfrm>
          <a:solidFill>
            <a:schemeClr val="accent6">
              <a:lumMod val="40000"/>
              <a:lumOff val="60000"/>
            </a:schemeClr>
          </a:solidFill>
        </p:spPr>
        <p:txBody>
          <a:bodyPr>
            <a:noAutofit/>
          </a:bodyPr>
          <a:lstStyle/>
          <a:p>
            <a:pPr marL="0" indent="0" algn="just">
              <a:buNone/>
            </a:pPr>
            <a:r>
              <a:rPr lang="fr-FR" sz="2200" b="1" dirty="0"/>
              <a:t>Il y a un an, mes parents nous ont réunis, mon frère et moi, pour nous dire qu’ils se </a:t>
            </a:r>
            <a:r>
              <a:rPr lang="fr-FR" sz="2200" b="1" dirty="0" smtClean="0"/>
              <a:t>séparaient. J’étais </a:t>
            </a:r>
            <a:r>
              <a:rPr lang="fr-FR" sz="2200" b="1" dirty="0"/>
              <a:t>mélancolique car j’ai compris que mon frère de neuf ans n’aurait pas les mêmes souvenirs d’enfance que moi et ça m’a causé du chagrin. Depuis quelque temps on voyait qu’ils n’étaient plus amoureux. La situation se dégradait de jour en jour et ils se disputaient devant nous. Mon frère s’attendait, lui aussi, à cette annonce.</a:t>
            </a:r>
          </a:p>
          <a:p>
            <a:pPr marL="0" indent="0" algn="just">
              <a:buNone/>
            </a:pPr>
            <a:r>
              <a:rPr lang="fr-FR" sz="2200" b="1" dirty="0"/>
              <a:t> </a:t>
            </a:r>
          </a:p>
          <a:p>
            <a:pPr marL="0" indent="0" algn="just">
              <a:buNone/>
            </a:pPr>
            <a:r>
              <a:rPr lang="fr-FR" sz="2200" b="1" dirty="0"/>
              <a:t>Ma mère a déménagé et maintenant nous passons une semaine chez l’un, une semaine chez l’autre. Je vis avec un sac et c’est ça qui me gêne le plus. A part ça, mon père est plus détendu, ma mère aussi.</a:t>
            </a:r>
          </a:p>
          <a:p>
            <a:pPr marL="0" indent="0" algn="just">
              <a:buNone/>
            </a:pPr>
            <a:r>
              <a:rPr lang="fr-FR" sz="2200" b="1" dirty="0"/>
              <a:t> </a:t>
            </a:r>
          </a:p>
          <a:p>
            <a:pPr marL="0" indent="0" algn="just">
              <a:buNone/>
            </a:pPr>
            <a:r>
              <a:rPr lang="fr-FR" sz="2200" b="1" dirty="0"/>
              <a:t>J’ai de nouvelles responsabilités : quand mon père a des réunions le soir, je m’occupe de mon frère et j’ai appris à faire le ménage. J’en suis fière mais j’avoue que j’ai parfois les nerfs qui lâchent, je suis tellement épuisée. Je n’ai plus une image positive de l’amour. Je n’ai vu de l’amour que pendant les dix premières années de ma vie. Pour moi, l’amour c’est quelque chose qui ne dure jamais. Naturellement, tout cela a diminué mon optimisme.</a:t>
            </a:r>
          </a:p>
          <a:p>
            <a:pPr marL="0" indent="0" algn="just">
              <a:buNone/>
            </a:pPr>
            <a:endParaRPr lang="fr-FR" sz="2200" b="1" dirty="0"/>
          </a:p>
        </p:txBody>
      </p:sp>
    </p:spTree>
    <p:extLst>
      <p:ext uri="{BB962C8B-B14F-4D97-AF65-F5344CB8AC3E}">
        <p14:creationId xmlns:p14="http://schemas.microsoft.com/office/powerpoint/2010/main" val="2720909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9531ECE-F28E-4AC8-9CC5-C8FE6015FCB4}"/>
</file>

<file path=customXml/itemProps2.xml><?xml version="1.0" encoding="utf-8"?>
<ds:datastoreItem xmlns:ds="http://schemas.openxmlformats.org/officeDocument/2006/customXml" ds:itemID="{EF310FF3-1FB0-4EB1-A9C0-C7CF7459F26F}"/>
</file>

<file path=customXml/itemProps3.xml><?xml version="1.0" encoding="utf-8"?>
<ds:datastoreItem xmlns:ds="http://schemas.openxmlformats.org/officeDocument/2006/customXml" ds:itemID="{68418CC0-DE7D-45AC-9634-DF9807777B44}"/>
</file>

<file path=docProps/app.xml><?xml version="1.0" encoding="utf-8"?>
<Properties xmlns="http://schemas.openxmlformats.org/officeDocument/2006/extended-properties" xmlns:vt="http://schemas.openxmlformats.org/officeDocument/2006/docPropsVTypes">
  <TotalTime>1651</TotalTime>
  <Words>3688</Words>
  <Application>Microsoft Office PowerPoint</Application>
  <PresentationFormat>Widescreen</PresentationFormat>
  <Paragraphs>480</Paragraphs>
  <Slides>39</Slides>
  <Notes>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Times New Roman</vt:lpstr>
      <vt:lpstr>Wingdings</vt:lpstr>
      <vt:lpstr>Office Theme</vt:lpstr>
      <vt:lpstr>PowerPoint Presentation</vt:lpstr>
      <vt:lpstr>Révision de la première partie:</vt:lpstr>
      <vt:lpstr>Les objectifs:</vt:lpstr>
      <vt:lpstr>Pour commencer: Reliez le début des phrases à leur fin</vt:lpstr>
      <vt:lpstr>Pour commencer: Reliez le début des phrases à leur fin</vt:lpstr>
      <vt:lpstr>Mérites et difficultés:  Reliez les titres à leur paragraphe</vt:lpstr>
      <vt:lpstr>Mérites et difficultés:  Reliez les titres à leur paragraphe</vt:lpstr>
      <vt:lpstr>Mes parents se sont séparés Ecoutez le témoignage de Charlène et complétez les phrases (feuille d’exercice)</vt:lpstr>
      <vt:lpstr>Mes parents se sont séparés:  Utilisez la transcription pour corrigez vos erreurs</vt:lpstr>
      <vt:lpstr>Mes parents se sont séparés</vt:lpstr>
      <vt:lpstr>Le passé composé Complétez les phrases suivantes en utilisant le passé composé</vt:lpstr>
      <vt:lpstr>Le passé composé Complétez les phrases suivantes en utilisant le passé composé</vt:lpstr>
      <vt:lpstr>Les enfants des familles monoparentales réussissent moins bien à l’école</vt:lpstr>
      <vt:lpstr>Les objectifs:</vt:lpstr>
      <vt:lpstr>Devoirs: La famille monoparentale  (feuille d’exercice)</vt:lpstr>
      <vt:lpstr>Les objectifs:</vt:lpstr>
      <vt:lpstr>Pour commencer:  pour ou contre l’adoption pour les couples homosexuels créez deux catégories</vt:lpstr>
      <vt:lpstr>Pour commencer:  pour ou contre l’adoption pour les couples homosexuels créez deux catégories</vt:lpstr>
      <vt:lpstr>POUR ou CONTRE l’adoption pour les couples homosexuels?</vt:lpstr>
      <vt:lpstr>Disney présente la première famille homoparentale  Regardez la vidéo et prenez des notes pour répondre aux questions</vt:lpstr>
      <vt:lpstr>Lisez les commentaires écrits sur Youtube à propos de la vidéo et résumez l’opinion de la personne A puis de la personne B</vt:lpstr>
      <vt:lpstr>PowerPoint Presentation</vt:lpstr>
      <vt:lpstr>Les phrases négatives Traduisez les exemples en anglais</vt:lpstr>
      <vt:lpstr>Les phrases négatives Traduisez les exemples en anglais</vt:lpstr>
      <vt:lpstr>Les objectifs:</vt:lpstr>
      <vt:lpstr>Devoirs:</vt:lpstr>
      <vt:lpstr>Les objectifs:</vt:lpstr>
      <vt:lpstr>Pour commencer: Faites des phrases pour résumer les informations </vt:lpstr>
      <vt:lpstr>Les réponses possibles</vt:lpstr>
      <vt:lpstr>Le remariage Lisez le passage, puis numérotez les expressions qui résument dans l’ordre auquel elles apparaissent (feuille d’exercice)</vt:lpstr>
      <vt:lpstr>PowerPoint Presentation</vt:lpstr>
      <vt:lpstr>Le témoignage d’une psychologue au sujet de la recomposition (feuille d’exercice)</vt:lpstr>
      <vt:lpstr>Le témoignage d’une psychologue au sujet de la recomposition </vt:lpstr>
      <vt:lpstr>Choisissez la traduction correcte pour les expressions suivantes</vt:lpstr>
      <vt:lpstr>Choisissez la traduction correcte pour les expressions suivantes</vt:lpstr>
      <vt:lpstr>Maintenant, traduisez ces phrases en français</vt:lpstr>
      <vt:lpstr>Maintenant, traduisez ces phrases en français</vt:lpstr>
      <vt:lpstr>Les objectifs:</vt:lpstr>
      <vt:lpstr>Les devoirs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GUILLE</dc:creator>
  <cp:lastModifiedBy>Kathy GUILLE</cp:lastModifiedBy>
  <cp:revision>195</cp:revision>
  <dcterms:created xsi:type="dcterms:W3CDTF">2017-09-11T12:24:42Z</dcterms:created>
  <dcterms:modified xsi:type="dcterms:W3CDTF">2017-09-23T18:21:27Z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